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handoutMasterIdLst>
    <p:handoutMasterId r:id="rId29"/>
  </p:handoutMasterIdLst>
  <p:sldIdLst>
    <p:sldId id="256" r:id="rId2"/>
    <p:sldId id="257" r:id="rId3"/>
    <p:sldId id="285" r:id="rId4"/>
    <p:sldId id="286" r:id="rId5"/>
    <p:sldId id="260" r:id="rId6"/>
    <p:sldId id="277" r:id="rId7"/>
    <p:sldId id="282" r:id="rId8"/>
    <p:sldId id="280" r:id="rId9"/>
    <p:sldId id="261" r:id="rId10"/>
    <p:sldId id="262" r:id="rId11"/>
    <p:sldId id="272" r:id="rId12"/>
    <p:sldId id="263" r:id="rId13"/>
    <p:sldId id="269" r:id="rId14"/>
    <p:sldId id="264" r:id="rId15"/>
    <p:sldId id="270" r:id="rId16"/>
    <p:sldId id="265" r:id="rId17"/>
    <p:sldId id="271" r:id="rId18"/>
    <p:sldId id="283" r:id="rId19"/>
    <p:sldId id="266" r:id="rId20"/>
    <p:sldId id="273" r:id="rId21"/>
    <p:sldId id="275" r:id="rId22"/>
    <p:sldId id="267" r:id="rId23"/>
    <p:sldId id="278" r:id="rId24"/>
    <p:sldId id="279" r:id="rId25"/>
    <p:sldId id="287" r:id="rId26"/>
    <p:sldId id="258"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clrMode="gray"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55" autoAdjust="0"/>
    <p:restoredTop sz="82636" autoAdjust="0"/>
  </p:normalViewPr>
  <p:slideViewPr>
    <p:cSldViewPr snapToGrid="0" snapToObjects="1">
      <p:cViewPr>
        <p:scale>
          <a:sx n="61" d="100"/>
          <a:sy n="61" d="100"/>
        </p:scale>
        <p:origin x="-672" y="-221"/>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58C148-BAFB-42AA-B671-C6A32CE0E48C}"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75667029-3412-4D48-9DEB-B27492F51102}">
      <dgm:prSet phldrT="[Text]"/>
      <dgm:spPr/>
      <dgm:t>
        <a:bodyPr/>
        <a:lstStyle/>
        <a:p>
          <a:r>
            <a:rPr lang="en-US" dirty="0" smtClean="0"/>
            <a:t>Rubric Review Committee</a:t>
          </a:r>
        </a:p>
        <a:p>
          <a:r>
            <a:rPr lang="en-US" dirty="0" smtClean="0"/>
            <a:t>(QM Academic Committee)</a:t>
          </a:r>
          <a:endParaRPr lang="en-US" dirty="0"/>
        </a:p>
      </dgm:t>
    </dgm:pt>
    <dgm:pt modelId="{B0352BBC-FB14-4DB8-A188-CF4288C47383}" type="parTrans" cxnId="{D6BB10EE-C5E2-4E88-8CBF-C96D4410A783}">
      <dgm:prSet/>
      <dgm:spPr/>
      <dgm:t>
        <a:bodyPr/>
        <a:lstStyle/>
        <a:p>
          <a:endParaRPr lang="en-US"/>
        </a:p>
      </dgm:t>
    </dgm:pt>
    <dgm:pt modelId="{0D88EC3C-0E4A-44E6-8BB2-F678C6B79901}" type="sibTrans" cxnId="{D6BB10EE-C5E2-4E88-8CBF-C96D4410A783}">
      <dgm:prSet/>
      <dgm:spPr/>
      <dgm:t>
        <a:bodyPr/>
        <a:lstStyle/>
        <a:p>
          <a:endParaRPr lang="en-US"/>
        </a:p>
      </dgm:t>
    </dgm:pt>
    <dgm:pt modelId="{5FD2485B-8ED1-4B08-BD46-3B44996834A6}">
      <dgm:prSet phldrT="[Text]"/>
      <dgm:spPr/>
      <dgm:t>
        <a:bodyPr/>
        <a:lstStyle/>
        <a:p>
          <a:r>
            <a:rPr lang="en-US" dirty="0" smtClean="0"/>
            <a:t>Independent  educational research + QM-funded research</a:t>
          </a:r>
          <a:endParaRPr lang="en-US" dirty="0"/>
        </a:p>
      </dgm:t>
    </dgm:pt>
    <dgm:pt modelId="{012AE7BF-8640-454B-86F3-38CD49EDD05B}" type="parTrans" cxnId="{FDBAF327-1E68-4FFB-A8A6-DFF8EBFC69EC}">
      <dgm:prSet/>
      <dgm:spPr/>
      <dgm:t>
        <a:bodyPr/>
        <a:lstStyle/>
        <a:p>
          <a:endParaRPr lang="en-US"/>
        </a:p>
      </dgm:t>
    </dgm:pt>
    <dgm:pt modelId="{2B227C0E-A964-4850-BE21-3551054F619E}" type="sibTrans" cxnId="{FDBAF327-1E68-4FFB-A8A6-DFF8EBFC69EC}">
      <dgm:prSet/>
      <dgm:spPr/>
      <dgm:t>
        <a:bodyPr/>
        <a:lstStyle/>
        <a:p>
          <a:endParaRPr lang="en-US"/>
        </a:p>
      </dgm:t>
    </dgm:pt>
    <dgm:pt modelId="{26464E43-19BD-4439-8472-1F4933099A0A}">
      <dgm:prSet phldrT="[Text]"/>
      <dgm:spPr/>
      <dgm:t>
        <a:bodyPr/>
        <a:lstStyle/>
        <a:p>
          <a:r>
            <a:rPr lang="en-US" dirty="0" smtClean="0"/>
            <a:t>Community of Practice (</a:t>
          </a:r>
          <a:r>
            <a:rPr lang="en-US" dirty="0" err="1" smtClean="0"/>
            <a:t>CoP</a:t>
          </a:r>
          <a:r>
            <a:rPr lang="en-US" dirty="0" smtClean="0"/>
            <a:t>) </a:t>
          </a:r>
        </a:p>
        <a:p>
          <a:r>
            <a:rPr lang="en-US" dirty="0" smtClean="0"/>
            <a:t>(“what’s happening in the ‘field’”)</a:t>
          </a:r>
        </a:p>
      </dgm:t>
    </dgm:pt>
    <dgm:pt modelId="{C5E21642-9829-4332-9919-95E82468106A}" type="parTrans" cxnId="{6E469BA7-C0F1-4EF6-9BCB-9449A0D23DB1}">
      <dgm:prSet/>
      <dgm:spPr/>
      <dgm:t>
        <a:bodyPr/>
        <a:lstStyle/>
        <a:p>
          <a:endParaRPr lang="en-US"/>
        </a:p>
      </dgm:t>
    </dgm:pt>
    <dgm:pt modelId="{4ACDEAF9-1AD7-43C0-8722-DF7244B18210}" type="sibTrans" cxnId="{6E469BA7-C0F1-4EF6-9BCB-9449A0D23DB1}">
      <dgm:prSet/>
      <dgm:spPr/>
      <dgm:t>
        <a:bodyPr/>
        <a:lstStyle/>
        <a:p>
          <a:endParaRPr lang="en-US"/>
        </a:p>
      </dgm:t>
    </dgm:pt>
    <dgm:pt modelId="{7D9D28D0-8490-4B53-AC39-946BEDA6B8B1}">
      <dgm:prSet phldrT="[Text]"/>
      <dgm:spPr/>
      <dgm:t>
        <a:bodyPr/>
        <a:lstStyle/>
        <a:p>
          <a:r>
            <a:rPr lang="en-US" dirty="0" smtClean="0"/>
            <a:t>Best Practices </a:t>
          </a:r>
          <a:endParaRPr lang="en-US" dirty="0"/>
        </a:p>
      </dgm:t>
    </dgm:pt>
    <dgm:pt modelId="{94B1374F-7B28-4EAC-A411-0137D7B6C90C}" type="parTrans" cxnId="{B4228E91-876B-448A-89B0-50B34409154C}">
      <dgm:prSet/>
      <dgm:spPr/>
      <dgm:t>
        <a:bodyPr/>
        <a:lstStyle/>
        <a:p>
          <a:endParaRPr lang="en-US"/>
        </a:p>
      </dgm:t>
    </dgm:pt>
    <dgm:pt modelId="{4D952A71-37DA-45B1-81D0-443929788407}" type="sibTrans" cxnId="{B4228E91-876B-448A-89B0-50B34409154C}">
      <dgm:prSet/>
      <dgm:spPr/>
      <dgm:t>
        <a:bodyPr/>
        <a:lstStyle/>
        <a:p>
          <a:endParaRPr lang="en-US"/>
        </a:p>
      </dgm:t>
    </dgm:pt>
    <dgm:pt modelId="{5A1A0381-1072-4F8E-87FB-646EEA50FF60}" type="pres">
      <dgm:prSet presAssocID="{4F58C148-BAFB-42AA-B671-C6A32CE0E48C}" presName="cycle" presStyleCnt="0">
        <dgm:presLayoutVars>
          <dgm:chMax val="1"/>
          <dgm:dir/>
          <dgm:animLvl val="ctr"/>
          <dgm:resizeHandles val="exact"/>
        </dgm:presLayoutVars>
      </dgm:prSet>
      <dgm:spPr/>
    </dgm:pt>
    <dgm:pt modelId="{AD309443-6006-464C-B5DB-83397A78969A}" type="pres">
      <dgm:prSet presAssocID="{75667029-3412-4D48-9DEB-B27492F51102}" presName="centerShape" presStyleLbl="node0" presStyleIdx="0" presStyleCnt="1"/>
      <dgm:spPr/>
      <dgm:t>
        <a:bodyPr/>
        <a:lstStyle/>
        <a:p>
          <a:endParaRPr lang="en-US"/>
        </a:p>
      </dgm:t>
    </dgm:pt>
    <dgm:pt modelId="{AFCC264B-8943-4C3F-A525-C72408A454A6}" type="pres">
      <dgm:prSet presAssocID="{012AE7BF-8640-454B-86F3-38CD49EDD05B}" presName="parTrans" presStyleLbl="bgSibTrans2D1" presStyleIdx="0" presStyleCnt="3" custScaleX="96633" custScaleY="93321" custLinFactNeighborX="5534" custLinFactNeighborY="19168"/>
      <dgm:spPr/>
    </dgm:pt>
    <dgm:pt modelId="{EC80F358-A29A-4739-B3A4-C25ADCDD2D92}" type="pres">
      <dgm:prSet presAssocID="{5FD2485B-8ED1-4B08-BD46-3B44996834A6}" presName="node" presStyleLbl="node1" presStyleIdx="0" presStyleCnt="3">
        <dgm:presLayoutVars>
          <dgm:bulletEnabled val="1"/>
        </dgm:presLayoutVars>
      </dgm:prSet>
      <dgm:spPr/>
      <dgm:t>
        <a:bodyPr/>
        <a:lstStyle/>
        <a:p>
          <a:endParaRPr lang="en-US"/>
        </a:p>
      </dgm:t>
    </dgm:pt>
    <dgm:pt modelId="{809A647A-8A83-4BAC-84FE-B5B33F568178}" type="pres">
      <dgm:prSet presAssocID="{C5E21642-9829-4332-9919-95E82468106A}" presName="parTrans" presStyleLbl="bgSibTrans2D1" presStyleIdx="1" presStyleCnt="3"/>
      <dgm:spPr/>
    </dgm:pt>
    <dgm:pt modelId="{12CD94A9-8B4B-410F-A748-D5840C191FF3}" type="pres">
      <dgm:prSet presAssocID="{26464E43-19BD-4439-8472-1F4933099A0A}" presName="node" presStyleLbl="node1" presStyleIdx="1" presStyleCnt="3">
        <dgm:presLayoutVars>
          <dgm:bulletEnabled val="1"/>
        </dgm:presLayoutVars>
      </dgm:prSet>
      <dgm:spPr/>
      <dgm:t>
        <a:bodyPr/>
        <a:lstStyle/>
        <a:p>
          <a:endParaRPr lang="en-US"/>
        </a:p>
      </dgm:t>
    </dgm:pt>
    <dgm:pt modelId="{5FD312EE-DCDD-444C-8D90-19459EA5763B}" type="pres">
      <dgm:prSet presAssocID="{94B1374F-7B28-4EAC-A411-0137D7B6C90C}" presName="parTrans" presStyleLbl="bgSibTrans2D1" presStyleIdx="2" presStyleCnt="3"/>
      <dgm:spPr/>
    </dgm:pt>
    <dgm:pt modelId="{EE22255A-FEE7-4143-98FE-D94A1B18FEA1}" type="pres">
      <dgm:prSet presAssocID="{7D9D28D0-8490-4B53-AC39-946BEDA6B8B1}" presName="node" presStyleLbl="node1" presStyleIdx="2" presStyleCnt="3" custScaleX="94598" custScaleY="97758">
        <dgm:presLayoutVars>
          <dgm:bulletEnabled val="1"/>
        </dgm:presLayoutVars>
      </dgm:prSet>
      <dgm:spPr/>
      <dgm:t>
        <a:bodyPr/>
        <a:lstStyle/>
        <a:p>
          <a:endParaRPr lang="en-US"/>
        </a:p>
      </dgm:t>
    </dgm:pt>
  </dgm:ptLst>
  <dgm:cxnLst>
    <dgm:cxn modelId="{51464500-FAFC-400F-BC76-A6D1E95D3213}" type="presOf" srcId="{26464E43-19BD-4439-8472-1F4933099A0A}" destId="{12CD94A9-8B4B-410F-A748-D5840C191FF3}" srcOrd="0" destOrd="0" presId="urn:microsoft.com/office/officeart/2005/8/layout/radial4"/>
    <dgm:cxn modelId="{63966390-CFBF-4C4C-AC48-51ECF7CCF34A}" type="presOf" srcId="{75667029-3412-4D48-9DEB-B27492F51102}" destId="{AD309443-6006-464C-B5DB-83397A78969A}" srcOrd="0" destOrd="0" presId="urn:microsoft.com/office/officeart/2005/8/layout/radial4"/>
    <dgm:cxn modelId="{F98797DB-B60F-4CFA-8D1F-120097C41394}" type="presOf" srcId="{5FD2485B-8ED1-4B08-BD46-3B44996834A6}" destId="{EC80F358-A29A-4739-B3A4-C25ADCDD2D92}" srcOrd="0" destOrd="0" presId="urn:microsoft.com/office/officeart/2005/8/layout/radial4"/>
    <dgm:cxn modelId="{78A83EFF-9BEF-48C6-8451-D7D3DFB0A2F1}" type="presOf" srcId="{C5E21642-9829-4332-9919-95E82468106A}" destId="{809A647A-8A83-4BAC-84FE-B5B33F568178}" srcOrd="0" destOrd="0" presId="urn:microsoft.com/office/officeart/2005/8/layout/radial4"/>
    <dgm:cxn modelId="{D6BB10EE-C5E2-4E88-8CBF-C96D4410A783}" srcId="{4F58C148-BAFB-42AA-B671-C6A32CE0E48C}" destId="{75667029-3412-4D48-9DEB-B27492F51102}" srcOrd="0" destOrd="0" parTransId="{B0352BBC-FB14-4DB8-A188-CF4288C47383}" sibTransId="{0D88EC3C-0E4A-44E6-8BB2-F678C6B79901}"/>
    <dgm:cxn modelId="{B4228E91-876B-448A-89B0-50B34409154C}" srcId="{75667029-3412-4D48-9DEB-B27492F51102}" destId="{7D9D28D0-8490-4B53-AC39-946BEDA6B8B1}" srcOrd="2" destOrd="0" parTransId="{94B1374F-7B28-4EAC-A411-0137D7B6C90C}" sibTransId="{4D952A71-37DA-45B1-81D0-443929788407}"/>
    <dgm:cxn modelId="{8ABC340A-25C8-48A4-8546-D65F7BC4A350}" type="presOf" srcId="{7D9D28D0-8490-4B53-AC39-946BEDA6B8B1}" destId="{EE22255A-FEE7-4143-98FE-D94A1B18FEA1}" srcOrd="0" destOrd="0" presId="urn:microsoft.com/office/officeart/2005/8/layout/radial4"/>
    <dgm:cxn modelId="{6E469BA7-C0F1-4EF6-9BCB-9449A0D23DB1}" srcId="{75667029-3412-4D48-9DEB-B27492F51102}" destId="{26464E43-19BD-4439-8472-1F4933099A0A}" srcOrd="1" destOrd="0" parTransId="{C5E21642-9829-4332-9919-95E82468106A}" sibTransId="{4ACDEAF9-1AD7-43C0-8722-DF7244B18210}"/>
    <dgm:cxn modelId="{2EF09905-F26D-4DEE-BB55-75781800005C}" type="presOf" srcId="{012AE7BF-8640-454B-86F3-38CD49EDD05B}" destId="{AFCC264B-8943-4C3F-A525-C72408A454A6}" srcOrd="0" destOrd="0" presId="urn:microsoft.com/office/officeart/2005/8/layout/radial4"/>
    <dgm:cxn modelId="{7A8D3856-DA6F-49B8-88AE-F2BA7D24B24C}" type="presOf" srcId="{4F58C148-BAFB-42AA-B671-C6A32CE0E48C}" destId="{5A1A0381-1072-4F8E-87FB-646EEA50FF60}" srcOrd="0" destOrd="0" presId="urn:microsoft.com/office/officeart/2005/8/layout/radial4"/>
    <dgm:cxn modelId="{FDBAF327-1E68-4FFB-A8A6-DFF8EBFC69EC}" srcId="{75667029-3412-4D48-9DEB-B27492F51102}" destId="{5FD2485B-8ED1-4B08-BD46-3B44996834A6}" srcOrd="0" destOrd="0" parTransId="{012AE7BF-8640-454B-86F3-38CD49EDD05B}" sibTransId="{2B227C0E-A964-4850-BE21-3551054F619E}"/>
    <dgm:cxn modelId="{B6BBB4CD-1AB8-46EC-BC64-AAA8A2006E2A}" type="presOf" srcId="{94B1374F-7B28-4EAC-A411-0137D7B6C90C}" destId="{5FD312EE-DCDD-444C-8D90-19459EA5763B}" srcOrd="0" destOrd="0" presId="urn:microsoft.com/office/officeart/2005/8/layout/radial4"/>
    <dgm:cxn modelId="{042F118C-CBCD-4E82-A529-0B75BD38BA2F}" type="presParOf" srcId="{5A1A0381-1072-4F8E-87FB-646EEA50FF60}" destId="{AD309443-6006-464C-B5DB-83397A78969A}" srcOrd="0" destOrd="0" presId="urn:microsoft.com/office/officeart/2005/8/layout/radial4"/>
    <dgm:cxn modelId="{3CB43B7F-66ED-43D9-A5E4-5DD9B55128A6}" type="presParOf" srcId="{5A1A0381-1072-4F8E-87FB-646EEA50FF60}" destId="{AFCC264B-8943-4C3F-A525-C72408A454A6}" srcOrd="1" destOrd="0" presId="urn:microsoft.com/office/officeart/2005/8/layout/radial4"/>
    <dgm:cxn modelId="{C4C6C30E-A198-4358-AB55-F897F1968CB6}" type="presParOf" srcId="{5A1A0381-1072-4F8E-87FB-646EEA50FF60}" destId="{EC80F358-A29A-4739-B3A4-C25ADCDD2D92}" srcOrd="2" destOrd="0" presId="urn:microsoft.com/office/officeart/2005/8/layout/radial4"/>
    <dgm:cxn modelId="{FFFC4928-F396-4A00-AE16-5C6C126C71B6}" type="presParOf" srcId="{5A1A0381-1072-4F8E-87FB-646EEA50FF60}" destId="{809A647A-8A83-4BAC-84FE-B5B33F568178}" srcOrd="3" destOrd="0" presId="urn:microsoft.com/office/officeart/2005/8/layout/radial4"/>
    <dgm:cxn modelId="{FBE8219B-38C2-4511-B365-3F554F9CA425}" type="presParOf" srcId="{5A1A0381-1072-4F8E-87FB-646EEA50FF60}" destId="{12CD94A9-8B4B-410F-A748-D5840C191FF3}" srcOrd="4" destOrd="0" presId="urn:microsoft.com/office/officeart/2005/8/layout/radial4"/>
    <dgm:cxn modelId="{1916E1E0-D7A3-4858-8EA5-5ABFE2C6F0F1}" type="presParOf" srcId="{5A1A0381-1072-4F8E-87FB-646EEA50FF60}" destId="{5FD312EE-DCDD-444C-8D90-19459EA5763B}" srcOrd="5" destOrd="0" presId="urn:microsoft.com/office/officeart/2005/8/layout/radial4"/>
    <dgm:cxn modelId="{E7CDA770-1886-4A84-880F-25B04CD50048}" type="presParOf" srcId="{5A1A0381-1072-4F8E-87FB-646EEA50FF60}" destId="{EE22255A-FEE7-4143-98FE-D94A1B18FEA1}"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309443-6006-464C-B5DB-83397A78969A}">
      <dsp:nvSpPr>
        <dsp:cNvPr id="0" name=""/>
        <dsp:cNvSpPr/>
      </dsp:nvSpPr>
      <dsp:spPr>
        <a:xfrm>
          <a:off x="3329361" y="1922579"/>
          <a:ext cx="1612246" cy="161224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Rubric Review Committee</a:t>
          </a:r>
        </a:p>
        <a:p>
          <a:pPr lvl="0" algn="ctr" defTabSz="622300">
            <a:lnSpc>
              <a:spcPct val="90000"/>
            </a:lnSpc>
            <a:spcBef>
              <a:spcPct val="0"/>
            </a:spcBef>
            <a:spcAft>
              <a:spcPct val="35000"/>
            </a:spcAft>
          </a:pPr>
          <a:r>
            <a:rPr lang="en-US" sz="1400" kern="1200" dirty="0" smtClean="0"/>
            <a:t>(QM Academic Committee)</a:t>
          </a:r>
          <a:endParaRPr lang="en-US" sz="1400" kern="1200" dirty="0"/>
        </a:p>
      </dsp:txBody>
      <dsp:txXfrm>
        <a:off x="3565469" y="2158687"/>
        <a:ext cx="1140030" cy="1140030"/>
      </dsp:txXfrm>
    </dsp:sp>
    <dsp:sp modelId="{AFCC264B-8943-4C3F-A525-C72408A454A6}">
      <dsp:nvSpPr>
        <dsp:cNvPr id="0" name=""/>
        <dsp:cNvSpPr/>
      </dsp:nvSpPr>
      <dsp:spPr>
        <a:xfrm rot="12900000">
          <a:off x="2380067" y="1743865"/>
          <a:ext cx="1195612" cy="42880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C80F358-A29A-4739-B3A4-C25ADCDD2D92}">
      <dsp:nvSpPr>
        <dsp:cNvPr id="0" name=""/>
        <dsp:cNvSpPr/>
      </dsp:nvSpPr>
      <dsp:spPr>
        <a:xfrm>
          <a:off x="1636829" y="902702"/>
          <a:ext cx="1531633" cy="12253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n-US" sz="1400" kern="1200" dirty="0" smtClean="0"/>
            <a:t>Independent  educational research + QM-funded research</a:t>
          </a:r>
          <a:endParaRPr lang="en-US" sz="1400" kern="1200" dirty="0"/>
        </a:p>
      </dsp:txBody>
      <dsp:txXfrm>
        <a:off x="1672717" y="938590"/>
        <a:ext cx="1459857" cy="1153531"/>
      </dsp:txXfrm>
    </dsp:sp>
    <dsp:sp modelId="{809A647A-8A83-4BAC-84FE-B5B33F568178}">
      <dsp:nvSpPr>
        <dsp:cNvPr id="0" name=""/>
        <dsp:cNvSpPr/>
      </dsp:nvSpPr>
      <dsp:spPr>
        <a:xfrm rot="16200000">
          <a:off x="3516848" y="1002188"/>
          <a:ext cx="1237271" cy="45949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2CD94A9-8B4B-410F-A748-D5840C191FF3}">
      <dsp:nvSpPr>
        <dsp:cNvPr id="0" name=""/>
        <dsp:cNvSpPr/>
      </dsp:nvSpPr>
      <dsp:spPr>
        <a:xfrm>
          <a:off x="3369667" y="644"/>
          <a:ext cx="1531633" cy="12253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n-US" sz="1400" kern="1200" dirty="0" smtClean="0"/>
            <a:t>Community of Practice (</a:t>
          </a:r>
          <a:r>
            <a:rPr lang="en-US" sz="1400" kern="1200" dirty="0" err="1" smtClean="0"/>
            <a:t>CoP</a:t>
          </a:r>
          <a:r>
            <a:rPr lang="en-US" sz="1400" kern="1200" dirty="0" smtClean="0"/>
            <a:t>) </a:t>
          </a:r>
        </a:p>
        <a:p>
          <a:pPr lvl="0" algn="ctr" defTabSz="622300">
            <a:lnSpc>
              <a:spcPct val="90000"/>
            </a:lnSpc>
            <a:spcBef>
              <a:spcPct val="0"/>
            </a:spcBef>
            <a:spcAft>
              <a:spcPct val="35000"/>
            </a:spcAft>
          </a:pPr>
          <a:r>
            <a:rPr lang="en-US" sz="1400" kern="1200" dirty="0" smtClean="0"/>
            <a:t>(“what’s happening in the ‘field’”)</a:t>
          </a:r>
        </a:p>
      </dsp:txBody>
      <dsp:txXfrm>
        <a:off x="3405555" y="36532"/>
        <a:ext cx="1459857" cy="1153531"/>
      </dsp:txXfrm>
    </dsp:sp>
    <dsp:sp modelId="{5FD312EE-DCDD-444C-8D90-19459EA5763B}">
      <dsp:nvSpPr>
        <dsp:cNvPr id="0" name=""/>
        <dsp:cNvSpPr/>
      </dsp:nvSpPr>
      <dsp:spPr>
        <a:xfrm rot="19500000">
          <a:off x="4742930" y="1640446"/>
          <a:ext cx="1237271" cy="45949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E22255A-FEE7-4143-98FE-D94A1B18FEA1}">
      <dsp:nvSpPr>
        <dsp:cNvPr id="0" name=""/>
        <dsp:cNvSpPr/>
      </dsp:nvSpPr>
      <dsp:spPr>
        <a:xfrm>
          <a:off x="5143875" y="916438"/>
          <a:ext cx="1448894" cy="119783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n-US" sz="1400" kern="1200" dirty="0" smtClean="0"/>
            <a:t>Best Practices </a:t>
          </a:r>
          <a:endParaRPr lang="en-US" sz="1400" kern="1200" dirty="0"/>
        </a:p>
      </dsp:txBody>
      <dsp:txXfrm>
        <a:off x="5178958" y="951521"/>
        <a:ext cx="1378728" cy="1127669"/>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5DF963A-3E37-D548-942E-3D44E167513D}" type="datetimeFigureOut">
              <a:rPr lang="en-US" smtClean="0"/>
              <a:t>9/27/2013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5E04EA5-07CD-EE4E-BBF9-12A10D689BE4}" type="slidenum">
              <a:rPr lang="en-US" smtClean="0"/>
              <a:t>‹#›</a:t>
            </a:fld>
            <a:endParaRPr lang="en-US"/>
          </a:p>
        </p:txBody>
      </p:sp>
    </p:spTree>
    <p:extLst>
      <p:ext uri="{BB962C8B-B14F-4D97-AF65-F5344CB8AC3E}">
        <p14:creationId xmlns:p14="http://schemas.microsoft.com/office/powerpoint/2010/main" val="15558937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5ED647-2722-418E-AD5A-2C2D24D405C3}" type="datetimeFigureOut">
              <a:rPr lang="en-US" smtClean="0"/>
              <a:pPr/>
              <a:t>9/27/2013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C8E231-45F7-4893-993D-A3723D6AF822}" type="slidenum">
              <a:rPr lang="en-US" smtClean="0"/>
              <a:pPr/>
              <a:t>‹#›</a:t>
            </a:fld>
            <a:endParaRPr lang="en-US"/>
          </a:p>
        </p:txBody>
      </p:sp>
    </p:spTree>
    <p:extLst>
      <p:ext uri="{BB962C8B-B14F-4D97-AF65-F5344CB8AC3E}">
        <p14:creationId xmlns:p14="http://schemas.microsoft.com/office/powerpoint/2010/main" val="3019094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communitiesofinquiry.com/model"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communitiesofinquiry.com/teachingpresence" TargetMode="Externa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ewenger.com/theory/"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qualitymatters.org/research" TargetMode="External"/><Relationship Id="rId2" Type="http://schemas.openxmlformats.org/officeDocument/2006/relationships/slide" Target="../slides/slide5.xml"/><Relationship Id="rId1" Type="http://schemas.openxmlformats.org/officeDocument/2006/relationships/notesMaster" Target="../notesMasters/notesMaster1.xml"/><Relationship Id="rId5" Type="http://schemas.openxmlformats.org/officeDocument/2006/relationships/hyperlink" Target="https://www.qualitymatters.org/QM-Research-Resources" TargetMode="External"/><Relationship Id="rId4" Type="http://schemas.openxmlformats.org/officeDocument/2006/relationships/hyperlink" Target="https://www.qmprogram.org/qmresources/research"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jolt.merlot.org/vol6no4/sheridan_1210.htm"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jolt.merlot.org/vol6no4/sheridan_1210.htm"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5C8E231-45F7-4893-993D-A3723D6AF822}" type="slidenum">
              <a:rPr lang="en-US" smtClean="0"/>
              <a:pPr/>
              <a:t>1</a:t>
            </a:fld>
            <a:endParaRPr lang="en-US"/>
          </a:p>
        </p:txBody>
      </p:sp>
    </p:spTree>
    <p:extLst>
      <p:ext uri="{BB962C8B-B14F-4D97-AF65-F5344CB8AC3E}">
        <p14:creationId xmlns:p14="http://schemas.microsoft.com/office/powerpoint/2010/main" val="37963926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Courses/learning approach needs to be re-thought when re-designing </a:t>
            </a:r>
            <a:r>
              <a:rPr lang="en-US" sz="1100" dirty="0" smtClean="0"/>
              <a:t>(as an online or hybrid course)</a:t>
            </a:r>
          </a:p>
          <a:p>
            <a:endParaRPr lang="en-US" dirty="0" smtClean="0"/>
          </a:p>
          <a:p>
            <a:r>
              <a:rPr lang="en-US" dirty="0" smtClean="0"/>
              <a:t>Learning objectives are not a destination, but a journey</a:t>
            </a:r>
          </a:p>
          <a:p>
            <a:endParaRPr lang="en-US" dirty="0" smtClean="0"/>
          </a:p>
          <a:p>
            <a:r>
              <a:rPr lang="en-US" dirty="0" smtClean="0"/>
              <a:t>Poor design impedes achieving learning outcomes</a:t>
            </a:r>
          </a:p>
          <a:p>
            <a:endParaRPr lang="en-US" dirty="0" smtClean="0"/>
          </a:p>
          <a:p>
            <a:r>
              <a:rPr lang="en-US" dirty="0" smtClean="0"/>
              <a:t>Scaffolding, formative assessment, and goal-setting can enhance achievement of objectives</a:t>
            </a:r>
          </a:p>
          <a:p>
            <a:endParaRPr lang="en-US" dirty="0"/>
          </a:p>
        </p:txBody>
      </p:sp>
      <p:sp>
        <p:nvSpPr>
          <p:cNvPr id="4" name="Slide Number Placeholder 3"/>
          <p:cNvSpPr>
            <a:spLocks noGrp="1"/>
          </p:cNvSpPr>
          <p:nvPr>
            <p:ph type="sldNum" sz="quarter" idx="10"/>
          </p:nvPr>
        </p:nvSpPr>
        <p:spPr/>
        <p:txBody>
          <a:bodyPr/>
          <a:lstStyle/>
          <a:p>
            <a:fld id="{65C8E231-45F7-4893-993D-A3723D6AF822}" type="slidenum">
              <a:rPr lang="en-US" smtClean="0"/>
              <a:pPr/>
              <a:t>11</a:t>
            </a:fld>
            <a:endParaRPr lang="en-US"/>
          </a:p>
        </p:txBody>
      </p:sp>
    </p:spTree>
    <p:extLst>
      <p:ext uri="{BB962C8B-B14F-4D97-AF65-F5344CB8AC3E}">
        <p14:creationId xmlns:p14="http://schemas.microsoft.com/office/powerpoint/2010/main" val="3244816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Peer Assessment improves writing skill and promotes active participation, increases positive attitude and change.</a:t>
            </a:r>
          </a:p>
          <a:p>
            <a:endParaRPr lang="en-US" dirty="0" smtClean="0"/>
          </a:p>
          <a:p>
            <a:pPr lvl="0">
              <a:buFont typeface="Arial" pitchFamily="34" charset="0"/>
              <a:buChar char="•"/>
            </a:pPr>
            <a:r>
              <a:rPr lang="en-US" dirty="0" smtClean="0"/>
              <a:t>Assessment types: </a:t>
            </a:r>
          </a:p>
          <a:p>
            <a:pPr lvl="1">
              <a:buFont typeface="Arial" pitchFamily="34" charset="0"/>
              <a:buChar char="•"/>
            </a:pPr>
            <a:r>
              <a:rPr lang="en-US" dirty="0" smtClean="0"/>
              <a:t>Peer Review/Assessment</a:t>
            </a:r>
          </a:p>
          <a:p>
            <a:pPr lvl="1">
              <a:buFont typeface="Arial" pitchFamily="34" charset="0"/>
              <a:buChar char="•"/>
            </a:pPr>
            <a:r>
              <a:rPr lang="en-US" dirty="0" smtClean="0"/>
              <a:t>Text vs. Audio</a:t>
            </a:r>
          </a:p>
          <a:p>
            <a:pPr lvl="0">
              <a:buFont typeface="Arial" pitchFamily="34" charset="0"/>
              <a:buChar char="•"/>
            </a:pPr>
            <a:endParaRPr lang="en-US" dirty="0" smtClean="0"/>
          </a:p>
          <a:p>
            <a:pPr lvl="0">
              <a:buFont typeface="Arial" pitchFamily="34" charset="0"/>
              <a:buChar char="•"/>
            </a:pPr>
            <a:r>
              <a:rPr lang="en-US" dirty="0" smtClean="0"/>
              <a:t>Assessment focus and alignment</a:t>
            </a:r>
          </a:p>
          <a:p>
            <a:endParaRPr lang="en-US" dirty="0" smtClean="0"/>
          </a:p>
          <a:p>
            <a:r>
              <a:rPr lang="en-US" dirty="0" smtClean="0"/>
              <a:t>Examples from QM Research Library (https://www.qualitymatters.org/research):</a:t>
            </a:r>
          </a:p>
          <a:p>
            <a:endParaRPr lang="en-US" dirty="0" smtClean="0"/>
          </a:p>
          <a:p>
            <a:pPr>
              <a:buFont typeface="Arial"/>
              <a:buChar char="•"/>
            </a:pPr>
            <a:r>
              <a:rPr lang="en-US" sz="1200" kern="1200" dirty="0" smtClean="0">
                <a:solidFill>
                  <a:schemeClr val="tx1"/>
                </a:solidFill>
                <a:latin typeface="+mn-lt"/>
                <a:ea typeface="+mn-ea"/>
                <a:cs typeface="+mn-cs"/>
              </a:rPr>
              <a:t>Article includes good overview of automated feedback forms. </a:t>
            </a:r>
            <a:r>
              <a:rPr lang="en-US" sz="1200" kern="1200" dirty="0" err="1" smtClean="0">
                <a:solidFill>
                  <a:schemeClr val="tx1"/>
                </a:solidFill>
                <a:latin typeface="+mn-lt"/>
                <a:ea typeface="+mn-ea"/>
                <a:cs typeface="+mn-cs"/>
              </a:rPr>
              <a:t>Ifenthaler</a:t>
            </a:r>
            <a:r>
              <a:rPr lang="en-US" sz="1200" kern="1200" dirty="0" smtClean="0">
                <a:solidFill>
                  <a:schemeClr val="tx1"/>
                </a:solidFill>
                <a:latin typeface="+mn-lt"/>
                <a:ea typeface="+mn-ea"/>
                <a:cs typeface="+mn-cs"/>
              </a:rPr>
              <a:t>, D. (2010). Bridging the gap between expert-novice differences:  The model-based feedback approach. </a:t>
            </a:r>
            <a:r>
              <a:rPr lang="en-US" sz="1200" i="1" kern="1200" dirty="0" smtClean="0">
                <a:solidFill>
                  <a:schemeClr val="tx1"/>
                </a:solidFill>
                <a:latin typeface="+mn-lt"/>
                <a:ea typeface="+mn-ea"/>
                <a:cs typeface="+mn-cs"/>
              </a:rPr>
              <a:t>Journal of Research on Technology in Education, 42</a:t>
            </a:r>
            <a:r>
              <a:rPr lang="en-US" sz="1200" kern="1200" dirty="0" smtClean="0">
                <a:solidFill>
                  <a:schemeClr val="tx1"/>
                </a:solidFill>
                <a:latin typeface="+mn-lt"/>
                <a:ea typeface="+mn-ea"/>
                <a:cs typeface="+mn-cs"/>
              </a:rPr>
              <a:t>(2), 103-117.</a:t>
            </a:r>
          </a:p>
          <a:p>
            <a:pPr>
              <a:buFont typeface="Arial"/>
              <a:buChar char="•"/>
            </a:pPr>
            <a:r>
              <a:rPr lang="en-US" sz="1200" kern="1200" dirty="0" smtClean="0">
                <a:solidFill>
                  <a:schemeClr val="tx1"/>
                </a:solidFill>
                <a:latin typeface="+mn-lt"/>
                <a:ea typeface="+mn-ea"/>
                <a:cs typeface="+mn-cs"/>
              </a:rPr>
              <a:t>Study supports importance of "informative feedback.” Article describes the importance of a feedback tool that, once created as a template, can be used to provide personalized feedback to individual students.  Reason for need for use of a tool is recognition in the research that formative feedback to students "can be effective in promoting learning if it is timely, personal, manageable, motivational, and in direct relation with assessment criteria" (p. 111). </a:t>
            </a:r>
            <a:r>
              <a:rPr lang="en-US" sz="1200" kern="1200" dirty="0" err="1" smtClean="0">
                <a:solidFill>
                  <a:schemeClr val="tx1"/>
                </a:solidFill>
                <a:latin typeface="+mn-lt"/>
                <a:ea typeface="+mn-ea"/>
                <a:cs typeface="+mn-cs"/>
              </a:rPr>
              <a:t>Hatziapostolou</a:t>
            </a:r>
            <a:r>
              <a:rPr lang="en-US" sz="1200" kern="1200" dirty="0" smtClean="0">
                <a:solidFill>
                  <a:schemeClr val="tx1"/>
                </a:solidFill>
                <a:latin typeface="+mn-lt"/>
                <a:ea typeface="+mn-ea"/>
                <a:cs typeface="+mn-cs"/>
              </a:rPr>
              <a:t>, T., &amp; </a:t>
            </a:r>
            <a:r>
              <a:rPr lang="en-US" sz="1200" kern="1200" dirty="0" err="1" smtClean="0">
                <a:solidFill>
                  <a:schemeClr val="tx1"/>
                </a:solidFill>
                <a:latin typeface="+mn-lt"/>
                <a:ea typeface="+mn-ea"/>
                <a:cs typeface="+mn-cs"/>
              </a:rPr>
              <a:t>Parakakis</a:t>
            </a:r>
            <a:r>
              <a:rPr lang="en-US" sz="1200" kern="1200" dirty="0" smtClean="0">
                <a:solidFill>
                  <a:schemeClr val="tx1"/>
                </a:solidFill>
                <a:latin typeface="+mn-lt"/>
                <a:ea typeface="+mn-ea"/>
                <a:cs typeface="+mn-cs"/>
              </a:rPr>
              <a:t>, I. (2010).  Enhancing the impact of formative feedback on student learning through an online feedback system. </a:t>
            </a:r>
            <a:r>
              <a:rPr lang="en-US" sz="1200" i="1" kern="1200" dirty="0" smtClean="0">
                <a:solidFill>
                  <a:schemeClr val="tx1"/>
                </a:solidFill>
                <a:latin typeface="+mn-lt"/>
                <a:ea typeface="+mn-ea"/>
                <a:cs typeface="+mn-cs"/>
              </a:rPr>
              <a:t>Electronic Journal of </a:t>
            </a:r>
            <a:r>
              <a:rPr lang="en-US" sz="1200" i="1" kern="1200" dirty="0" err="1" smtClean="0">
                <a:solidFill>
                  <a:schemeClr val="tx1"/>
                </a:solidFill>
                <a:latin typeface="+mn-lt"/>
                <a:ea typeface="+mn-ea"/>
                <a:cs typeface="+mn-cs"/>
              </a:rPr>
              <a:t>e</a:t>
            </a:r>
            <a:r>
              <a:rPr lang="en-US" sz="1200" i="1" kern="1200" dirty="0" smtClean="0">
                <a:solidFill>
                  <a:schemeClr val="tx1"/>
                </a:solidFill>
                <a:latin typeface="+mn-lt"/>
                <a:ea typeface="+mn-ea"/>
                <a:cs typeface="+mn-cs"/>
              </a:rPr>
              <a:t>-Learning, 8 </a:t>
            </a:r>
            <a:r>
              <a:rPr lang="en-US" sz="1200" kern="1200" dirty="0" smtClean="0">
                <a:solidFill>
                  <a:schemeClr val="tx1"/>
                </a:solidFill>
                <a:latin typeface="+mn-lt"/>
                <a:ea typeface="+mn-ea"/>
                <a:cs typeface="+mn-cs"/>
              </a:rPr>
              <a:t>(2), 111-122, available online at </a:t>
            </a:r>
            <a:r>
              <a:rPr lang="en-US" sz="1200" kern="1200" dirty="0" err="1" smtClean="0">
                <a:solidFill>
                  <a:schemeClr val="tx1"/>
                </a:solidFill>
                <a:latin typeface="+mn-lt"/>
                <a:ea typeface="+mn-ea"/>
                <a:cs typeface="+mn-cs"/>
              </a:rPr>
              <a:t>www.ejel.org</a:t>
            </a:r>
            <a:endParaRPr lang="en-US" sz="1200" kern="1200" dirty="0" smtClean="0">
              <a:solidFill>
                <a:schemeClr val="tx1"/>
              </a:solidFill>
              <a:latin typeface="+mn-lt"/>
              <a:ea typeface="+mn-ea"/>
              <a:cs typeface="+mn-cs"/>
            </a:endParaRPr>
          </a:p>
          <a:p>
            <a:pPr>
              <a:buFont typeface="Arial"/>
              <a:buChar char="•"/>
            </a:pPr>
            <a:r>
              <a:rPr lang="en-US" sz="1200" kern="1200" dirty="0" smtClean="0">
                <a:solidFill>
                  <a:schemeClr val="tx1"/>
                </a:solidFill>
                <a:latin typeface="+mn-lt"/>
                <a:ea typeface="+mn-ea"/>
                <a:cs typeface="+mn-cs"/>
              </a:rPr>
              <a:t>Study found that students who scored on bottom third of exam did not use the study question materials at the same rate used by students who scored higher. </a:t>
            </a:r>
            <a:r>
              <a:rPr lang="en-US" sz="1200" kern="1200" dirty="0" err="1" smtClean="0">
                <a:solidFill>
                  <a:schemeClr val="tx1"/>
                </a:solidFill>
                <a:latin typeface="+mn-lt"/>
                <a:ea typeface="+mn-ea"/>
                <a:cs typeface="+mn-cs"/>
              </a:rPr>
              <a:t>Grabe</a:t>
            </a:r>
            <a:r>
              <a:rPr lang="en-US" sz="1200" kern="1200" dirty="0" smtClean="0">
                <a:solidFill>
                  <a:schemeClr val="tx1"/>
                </a:solidFill>
                <a:latin typeface="+mn-lt"/>
                <a:ea typeface="+mn-ea"/>
                <a:cs typeface="+mn-cs"/>
              </a:rPr>
              <a:t>, M. &amp; Flannery, K.  (2009-2010). A preliminary exploration of on-line study question performance and response certitude as predictors of future examination performance. </a:t>
            </a:r>
            <a:r>
              <a:rPr lang="en-US" sz="1200" i="1" kern="1200" dirty="0" smtClean="0">
                <a:solidFill>
                  <a:schemeClr val="tx1"/>
                </a:solidFill>
                <a:latin typeface="+mn-lt"/>
                <a:ea typeface="+mn-ea"/>
                <a:cs typeface="+mn-cs"/>
              </a:rPr>
              <a:t>Journal of Educational Technology Systems, 38</a:t>
            </a:r>
            <a:r>
              <a:rPr lang="en-US" sz="1200" kern="1200" dirty="0" smtClean="0">
                <a:solidFill>
                  <a:schemeClr val="tx1"/>
                </a:solidFill>
                <a:latin typeface="+mn-lt"/>
                <a:ea typeface="+mn-ea"/>
                <a:cs typeface="+mn-cs"/>
              </a:rPr>
              <a:t>(4), 457-472.</a:t>
            </a:r>
          </a:p>
          <a:p>
            <a:pPr>
              <a:buFont typeface="Arial"/>
              <a:buChar char="•"/>
            </a:pPr>
            <a:r>
              <a:rPr lang="en-US" sz="1200" kern="1200" dirty="0" smtClean="0">
                <a:solidFill>
                  <a:schemeClr val="tx1"/>
                </a:solidFill>
                <a:latin typeface="+mn-lt"/>
                <a:ea typeface="+mn-ea"/>
                <a:cs typeface="+mn-cs"/>
              </a:rPr>
              <a:t>Ice, Curtis, Phillips, &amp; Wells (2007) looked at the impact of replacing text-based instructor feedback with audio-based instructor feedback.  They found that audio feedback:</a:t>
            </a:r>
          </a:p>
          <a:p>
            <a:pPr lvl="1">
              <a:buFont typeface="Arial"/>
              <a:buChar char="•"/>
            </a:pPr>
            <a:r>
              <a:rPr lang="en-US" sz="1200" kern="1200" dirty="0" smtClean="0">
                <a:solidFill>
                  <a:schemeClr val="tx1"/>
                </a:solidFill>
                <a:latin typeface="+mn-lt"/>
                <a:ea typeface="+mn-ea"/>
                <a:cs typeface="+mn-cs"/>
              </a:rPr>
              <a:t>“was perceived to be more effective than text-based feedback for conveying nuance; </a:t>
            </a:r>
          </a:p>
          <a:p>
            <a:pPr lvl="1">
              <a:buFont typeface="Arial"/>
              <a:buChar char="•"/>
            </a:pPr>
            <a:r>
              <a:rPr lang="en-US" sz="1200" kern="1200" dirty="0" smtClean="0">
                <a:solidFill>
                  <a:schemeClr val="tx1"/>
                </a:solidFill>
                <a:latin typeface="+mn-lt"/>
                <a:ea typeface="+mn-ea"/>
                <a:cs typeface="+mn-cs"/>
              </a:rPr>
              <a:t>was associated with feelings of increased involvement and enhanced learning community interactions; </a:t>
            </a:r>
          </a:p>
          <a:p>
            <a:pPr lvl="1">
              <a:buFont typeface="Arial"/>
              <a:buChar char="•"/>
            </a:pPr>
            <a:r>
              <a:rPr lang="en-US" sz="1200" kern="1200" dirty="0" smtClean="0">
                <a:solidFill>
                  <a:schemeClr val="tx1"/>
                </a:solidFill>
                <a:latin typeface="+mn-lt"/>
                <a:ea typeface="+mn-ea"/>
                <a:cs typeface="+mn-cs"/>
              </a:rPr>
              <a:t>was associated with increased retention of content” (p.3).  They found a significant relationship between application of content as a result of audio feedback (3 times more likely than when text only feedback). </a:t>
            </a:r>
          </a:p>
          <a:p>
            <a:pPr>
              <a:buFont typeface="Arial"/>
              <a:buChar char="•"/>
            </a:pP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pPr>
              <a:buFont typeface="Arial"/>
              <a:buChar char="•"/>
            </a:pP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65C8E231-45F7-4893-993D-A3723D6AF822}"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Examples from QM Research Library (https://www.qualitymatters.org/research):</a:t>
            </a:r>
          </a:p>
          <a:p>
            <a:endParaRPr lang="en-US" dirty="0" smtClean="0"/>
          </a:p>
          <a:p>
            <a:pPr>
              <a:buFont typeface="Arial"/>
              <a:buChar char="•"/>
            </a:pPr>
            <a:r>
              <a:rPr lang="en-US" sz="1200" kern="1200" dirty="0" smtClean="0">
                <a:solidFill>
                  <a:schemeClr val="tx1"/>
                </a:solidFill>
                <a:latin typeface="+mn-lt"/>
                <a:ea typeface="+mn-ea"/>
                <a:cs typeface="+mn-cs"/>
              </a:rPr>
              <a:t>Article includes good overview of automated feedback forms. </a:t>
            </a:r>
            <a:r>
              <a:rPr lang="en-US" sz="1200" kern="1200" dirty="0" err="1" smtClean="0">
                <a:solidFill>
                  <a:schemeClr val="tx1"/>
                </a:solidFill>
                <a:latin typeface="+mn-lt"/>
                <a:ea typeface="+mn-ea"/>
                <a:cs typeface="+mn-cs"/>
              </a:rPr>
              <a:t>Ifenthaler</a:t>
            </a:r>
            <a:r>
              <a:rPr lang="en-US" sz="1200" kern="1200" dirty="0" smtClean="0">
                <a:solidFill>
                  <a:schemeClr val="tx1"/>
                </a:solidFill>
                <a:latin typeface="+mn-lt"/>
                <a:ea typeface="+mn-ea"/>
                <a:cs typeface="+mn-cs"/>
              </a:rPr>
              <a:t>, D. (2010). Bridging the gap between expert-novice differences:  The model-based feedback approach. </a:t>
            </a:r>
            <a:r>
              <a:rPr lang="en-US" sz="1200" i="1" kern="1200" dirty="0" smtClean="0">
                <a:solidFill>
                  <a:schemeClr val="tx1"/>
                </a:solidFill>
                <a:latin typeface="+mn-lt"/>
                <a:ea typeface="+mn-ea"/>
                <a:cs typeface="+mn-cs"/>
              </a:rPr>
              <a:t>Journal of Research on Technology in Education, 42</a:t>
            </a:r>
            <a:r>
              <a:rPr lang="en-US" sz="1200" kern="1200" dirty="0" smtClean="0">
                <a:solidFill>
                  <a:schemeClr val="tx1"/>
                </a:solidFill>
                <a:latin typeface="+mn-lt"/>
                <a:ea typeface="+mn-ea"/>
                <a:cs typeface="+mn-cs"/>
              </a:rPr>
              <a:t>(2), 103-117.</a:t>
            </a:r>
          </a:p>
          <a:p>
            <a:pPr>
              <a:buFont typeface="Arial"/>
              <a:buChar char="•"/>
            </a:pPr>
            <a:r>
              <a:rPr lang="en-US" sz="1200" kern="1200" dirty="0" smtClean="0">
                <a:solidFill>
                  <a:schemeClr val="tx1"/>
                </a:solidFill>
                <a:latin typeface="+mn-lt"/>
                <a:ea typeface="+mn-ea"/>
                <a:cs typeface="+mn-cs"/>
              </a:rPr>
              <a:t>Study supports importance of "informative feedback.” Article describes the importance of a feedback tool that, once created as a template, can be used to provide personalized feedback to individual students.  Reason for need for use of a tool is recognition in the research that formative feedback to students "can be effective in promoting learning if it is timely, personal, manageable, motivational, and in direct relation with assessment criteria" (p. 111). </a:t>
            </a:r>
            <a:r>
              <a:rPr lang="en-US" sz="1200" kern="1200" dirty="0" err="1" smtClean="0">
                <a:solidFill>
                  <a:schemeClr val="tx1"/>
                </a:solidFill>
                <a:latin typeface="+mn-lt"/>
                <a:ea typeface="+mn-ea"/>
                <a:cs typeface="+mn-cs"/>
              </a:rPr>
              <a:t>Hatziapostolou</a:t>
            </a:r>
            <a:r>
              <a:rPr lang="en-US" sz="1200" kern="1200" dirty="0" smtClean="0">
                <a:solidFill>
                  <a:schemeClr val="tx1"/>
                </a:solidFill>
                <a:latin typeface="+mn-lt"/>
                <a:ea typeface="+mn-ea"/>
                <a:cs typeface="+mn-cs"/>
              </a:rPr>
              <a:t>, T., &amp; </a:t>
            </a:r>
            <a:r>
              <a:rPr lang="en-US" sz="1200" kern="1200" dirty="0" err="1" smtClean="0">
                <a:solidFill>
                  <a:schemeClr val="tx1"/>
                </a:solidFill>
                <a:latin typeface="+mn-lt"/>
                <a:ea typeface="+mn-ea"/>
                <a:cs typeface="+mn-cs"/>
              </a:rPr>
              <a:t>Parakakis</a:t>
            </a:r>
            <a:r>
              <a:rPr lang="en-US" sz="1200" kern="1200" dirty="0" smtClean="0">
                <a:solidFill>
                  <a:schemeClr val="tx1"/>
                </a:solidFill>
                <a:latin typeface="+mn-lt"/>
                <a:ea typeface="+mn-ea"/>
                <a:cs typeface="+mn-cs"/>
              </a:rPr>
              <a:t>, I. (2010).  Enhancing the impact of formative feedback on student learning through an online feedback system. </a:t>
            </a:r>
            <a:r>
              <a:rPr lang="en-US" sz="1200" i="1" kern="1200" dirty="0" smtClean="0">
                <a:solidFill>
                  <a:schemeClr val="tx1"/>
                </a:solidFill>
                <a:latin typeface="+mn-lt"/>
                <a:ea typeface="+mn-ea"/>
                <a:cs typeface="+mn-cs"/>
              </a:rPr>
              <a:t>Electronic Journal of e-Learning, 8 </a:t>
            </a:r>
            <a:r>
              <a:rPr lang="en-US" sz="1200" kern="1200" dirty="0" smtClean="0">
                <a:solidFill>
                  <a:schemeClr val="tx1"/>
                </a:solidFill>
                <a:latin typeface="+mn-lt"/>
                <a:ea typeface="+mn-ea"/>
                <a:cs typeface="+mn-cs"/>
              </a:rPr>
              <a:t>(2), 111-122, available online at www.ejel.org</a:t>
            </a:r>
          </a:p>
          <a:p>
            <a:pPr>
              <a:buFont typeface="Arial"/>
              <a:buChar char="•"/>
            </a:pPr>
            <a:r>
              <a:rPr lang="en-US" sz="1200" kern="1200" dirty="0" smtClean="0">
                <a:solidFill>
                  <a:schemeClr val="tx1"/>
                </a:solidFill>
                <a:latin typeface="+mn-lt"/>
                <a:ea typeface="+mn-ea"/>
                <a:cs typeface="+mn-cs"/>
              </a:rPr>
              <a:t>Study found that students who scored on bottom third of exam did not use the study question materials at the same rate used by students who scored higher. </a:t>
            </a:r>
            <a:r>
              <a:rPr lang="en-US" sz="1200" kern="1200" dirty="0" err="1" smtClean="0">
                <a:solidFill>
                  <a:schemeClr val="tx1"/>
                </a:solidFill>
                <a:latin typeface="+mn-lt"/>
                <a:ea typeface="+mn-ea"/>
                <a:cs typeface="+mn-cs"/>
              </a:rPr>
              <a:t>Grabe</a:t>
            </a:r>
            <a:r>
              <a:rPr lang="en-US" sz="1200" kern="1200" dirty="0" smtClean="0">
                <a:solidFill>
                  <a:schemeClr val="tx1"/>
                </a:solidFill>
                <a:latin typeface="+mn-lt"/>
                <a:ea typeface="+mn-ea"/>
                <a:cs typeface="+mn-cs"/>
              </a:rPr>
              <a:t>, M. &amp; Flannery, K.  (2009-2010). A preliminary exploration of on-line study question performance and response certitude as predictors of future examination performance. </a:t>
            </a:r>
            <a:r>
              <a:rPr lang="en-US" sz="1200" i="1" kern="1200" dirty="0" smtClean="0">
                <a:solidFill>
                  <a:schemeClr val="tx1"/>
                </a:solidFill>
                <a:latin typeface="+mn-lt"/>
                <a:ea typeface="+mn-ea"/>
                <a:cs typeface="+mn-cs"/>
              </a:rPr>
              <a:t>Journal of Educational Technology Systems, 38</a:t>
            </a:r>
            <a:r>
              <a:rPr lang="en-US" sz="1200" kern="1200" dirty="0" smtClean="0">
                <a:solidFill>
                  <a:schemeClr val="tx1"/>
                </a:solidFill>
                <a:latin typeface="+mn-lt"/>
                <a:ea typeface="+mn-ea"/>
                <a:cs typeface="+mn-cs"/>
              </a:rPr>
              <a:t>(4), 457-472.</a:t>
            </a:r>
          </a:p>
          <a:p>
            <a:pPr>
              <a:buFont typeface="Arial"/>
              <a:buChar char="•"/>
            </a:pPr>
            <a:r>
              <a:rPr lang="en-US" sz="1200" kern="1200" dirty="0" smtClean="0">
                <a:solidFill>
                  <a:schemeClr val="tx1"/>
                </a:solidFill>
                <a:latin typeface="+mn-lt"/>
                <a:ea typeface="+mn-ea"/>
                <a:cs typeface="+mn-cs"/>
              </a:rPr>
              <a:t>Ice, Curtis, Phillips, &amp; Wells (2007) looked at the impact of replacing text-based instructor feedback with audio-based instructor feedback.  They found that audio feedback:</a:t>
            </a:r>
          </a:p>
          <a:p>
            <a:pPr lvl="1">
              <a:buFont typeface="Arial"/>
              <a:buChar char="•"/>
            </a:pPr>
            <a:r>
              <a:rPr lang="en-US" sz="1200" kern="1200" dirty="0" smtClean="0">
                <a:solidFill>
                  <a:schemeClr val="tx1"/>
                </a:solidFill>
                <a:latin typeface="+mn-lt"/>
                <a:ea typeface="+mn-ea"/>
                <a:cs typeface="+mn-cs"/>
              </a:rPr>
              <a:t>“was perceived to be more effective than text-based feedback for conveying nuance; </a:t>
            </a:r>
          </a:p>
          <a:p>
            <a:pPr lvl="1">
              <a:buFont typeface="Arial"/>
              <a:buChar char="•"/>
            </a:pPr>
            <a:r>
              <a:rPr lang="en-US" sz="1200" kern="1200" dirty="0" smtClean="0">
                <a:solidFill>
                  <a:schemeClr val="tx1"/>
                </a:solidFill>
                <a:latin typeface="+mn-lt"/>
                <a:ea typeface="+mn-ea"/>
                <a:cs typeface="+mn-cs"/>
              </a:rPr>
              <a:t>was associated with feelings of increased involvement and enhanced learning community interactions; </a:t>
            </a:r>
          </a:p>
          <a:p>
            <a:pPr lvl="1">
              <a:buFont typeface="Arial"/>
              <a:buChar char="•"/>
            </a:pPr>
            <a:r>
              <a:rPr lang="en-US" sz="1200" kern="1200" dirty="0" smtClean="0">
                <a:solidFill>
                  <a:schemeClr val="tx1"/>
                </a:solidFill>
                <a:latin typeface="+mn-lt"/>
                <a:ea typeface="+mn-ea"/>
                <a:cs typeface="+mn-cs"/>
              </a:rPr>
              <a:t>was associated with increased retention of content” (p.3).  They found a significant relationship between application of content as result of audio feedback (3 times more likely than when text only feedback). </a:t>
            </a:r>
          </a:p>
          <a:p>
            <a:pPr>
              <a:buFont typeface="Arial"/>
              <a:buChar char="•"/>
            </a:pPr>
            <a:endParaRPr lang="en-US" sz="1200" kern="1200" dirty="0" smtClean="0">
              <a:solidFill>
                <a:schemeClr val="tx1"/>
              </a:solidFill>
              <a:latin typeface="+mn-lt"/>
              <a:ea typeface="+mn-ea"/>
              <a:cs typeface="+mn-cs"/>
            </a:endParaRPr>
          </a:p>
          <a:p>
            <a:pPr lvl="0"/>
            <a:r>
              <a:rPr lang="en-US" sz="1200" kern="1200" dirty="0" smtClean="0">
                <a:solidFill>
                  <a:schemeClr val="tx1"/>
                </a:solidFill>
                <a:effectLst/>
                <a:latin typeface="+mn-lt"/>
                <a:ea typeface="+mn-ea"/>
                <a:cs typeface="+mn-cs"/>
              </a:rPr>
              <a:t>Macdonald &amp; Twining (2002) looked at the relationship between assessment, student participation, and the development of skills.  They concluded with key issues for assessment of activity-based learning:  assessment must reflect course philosophy, assessment is essential in creating learning opportunities at critical points, assessment provides a vital opportunity for feedback, helping to complete the reflective learning cycle.</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Lewis (2002) looked at the efficacy of quizzes vs. discussions in online learning in regard to the impact on learning.  She concluded that students do better in the final assessment tests if in-course practice exercises are aligned with content and style</a:t>
            </a:r>
            <a:r>
              <a:rPr lang="en-US" sz="1200" kern="1200" baseline="0" dirty="0" smtClean="0">
                <a:solidFill>
                  <a:schemeClr val="tx1"/>
                </a:solidFill>
                <a:effectLst/>
                <a:latin typeface="+mn-lt"/>
                <a:ea typeface="+mn-ea"/>
                <a:cs typeface="+mn-cs"/>
              </a:rPr>
              <a:t> and</a:t>
            </a:r>
            <a:r>
              <a:rPr lang="en-US" sz="1200" kern="1200" dirty="0" smtClean="0">
                <a:solidFill>
                  <a:schemeClr val="tx1"/>
                </a:solidFill>
                <a:effectLst/>
                <a:latin typeface="+mn-lt"/>
                <a:ea typeface="+mn-ea"/>
                <a:cs typeface="+mn-cs"/>
              </a:rPr>
              <a:t> that intensity and frequency of a student’s participation in group discussions also seems to have a positive influence on final performance. </a:t>
            </a:r>
          </a:p>
          <a:p>
            <a:endParaRPr lang="en-US" sz="1200" kern="1200" dirty="0" smtClean="0">
              <a:solidFill>
                <a:schemeClr val="tx1"/>
              </a:solidFill>
              <a:latin typeface="+mn-lt"/>
              <a:ea typeface="+mn-ea"/>
              <a:cs typeface="+mn-cs"/>
            </a:endParaRPr>
          </a:p>
          <a:p>
            <a:pPr>
              <a:buFont typeface="Arial"/>
              <a:buChar char="•"/>
            </a:pP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65C8E231-45F7-4893-993D-A3723D6AF822}" type="slidenum">
              <a:rPr lang="en-US" smtClean="0"/>
              <a:pPr/>
              <a:t>13</a:t>
            </a:fld>
            <a:endParaRPr lang="en-US"/>
          </a:p>
        </p:txBody>
      </p:sp>
    </p:spTree>
    <p:extLst>
      <p:ext uri="{BB962C8B-B14F-4D97-AF65-F5344CB8AC3E}">
        <p14:creationId xmlns:p14="http://schemas.microsoft.com/office/powerpoint/2010/main" val="34270901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buFont typeface="Arial" pitchFamily="34" charset="0"/>
              <a:buChar char="•"/>
            </a:pPr>
            <a:r>
              <a:rPr lang="en-US" dirty="0" smtClean="0"/>
              <a:t>e-textbooks/</a:t>
            </a:r>
            <a:r>
              <a:rPr lang="en-US" dirty="0" err="1" smtClean="0"/>
              <a:t>eContent</a:t>
            </a:r>
            <a:endParaRPr lang="en-US" dirty="0" smtClean="0"/>
          </a:p>
          <a:p>
            <a:pPr lvl="0">
              <a:buFont typeface="Arial" pitchFamily="34" charset="0"/>
              <a:buChar char="•"/>
            </a:pPr>
            <a:endParaRPr lang="en-US" dirty="0" smtClean="0"/>
          </a:p>
          <a:p>
            <a:pPr lvl="0">
              <a:buFont typeface="Arial" pitchFamily="34" charset="0"/>
              <a:buChar char="•"/>
            </a:pPr>
            <a:endParaRPr lang="en-US" dirty="0" smtClean="0"/>
          </a:p>
          <a:p>
            <a:pPr lvl="0">
              <a:buFont typeface="Arial" pitchFamily="34" charset="0"/>
              <a:buChar char="•"/>
            </a:pPr>
            <a:r>
              <a:rPr lang="en-US" i="1" dirty="0" smtClean="0"/>
              <a:t>Cognitive Load (e.g., length of video, content)</a:t>
            </a:r>
            <a:endParaRPr lang="en-US" dirty="0" smtClean="0"/>
          </a:p>
          <a:p>
            <a:pPr marL="0" indent="0">
              <a:buNone/>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Examples from QM Research Library </a:t>
            </a:r>
            <a:r>
              <a:rPr lang="en-US" sz="1200" kern="1200" dirty="0" smtClean="0">
                <a:solidFill>
                  <a:schemeClr val="tx1"/>
                </a:solidFill>
                <a:latin typeface="+mn-lt"/>
                <a:ea typeface="+mn-ea"/>
                <a:cs typeface="+mn-cs"/>
              </a:rPr>
              <a:t>(https://www.qualitymatters.org/research)</a:t>
            </a:r>
          </a:p>
          <a:p>
            <a:endParaRPr lang="en-US" dirty="0" smtClean="0"/>
          </a:p>
          <a:p>
            <a:endParaRPr lang="en-US" dirty="0" smtClean="0"/>
          </a:p>
          <a:p>
            <a:pPr marL="0" marR="0" lvl="0" indent="0" algn="l" defTabSz="914400" rtl="0" eaLnBrk="1" fontAlgn="auto" latinLnBrk="0" hangingPunct="1">
              <a:lnSpc>
                <a:spcPct val="100000"/>
              </a:lnSpc>
              <a:spcBef>
                <a:spcPts val="0"/>
              </a:spcBef>
              <a:spcAft>
                <a:spcPts val="0"/>
              </a:spcAft>
              <a:buClrTx/>
              <a:buSzTx/>
              <a:buFont typeface="Arial"/>
              <a:buChar char="•"/>
              <a:tabLst/>
              <a:defRPr/>
            </a:pPr>
            <a:r>
              <a:rPr lang="en-US" sz="1200" kern="1200" dirty="0" err="1" smtClean="0">
                <a:solidFill>
                  <a:schemeClr val="tx1"/>
                </a:solidFill>
                <a:latin typeface="+mn-lt"/>
                <a:ea typeface="+mn-ea"/>
                <a:cs typeface="+mn-cs"/>
              </a:rPr>
              <a:t>Pomales-García</a:t>
            </a:r>
            <a:r>
              <a:rPr lang="en-US" sz="1200" kern="1200" dirty="0" smtClean="0">
                <a:solidFill>
                  <a:schemeClr val="tx1"/>
                </a:solidFill>
                <a:latin typeface="+mn-lt"/>
                <a:ea typeface="+mn-ea"/>
                <a:cs typeface="+mn-cs"/>
              </a:rPr>
              <a:t>, C. &amp; </a:t>
            </a:r>
            <a:r>
              <a:rPr lang="en-US" sz="1200" kern="1200" dirty="0" err="1" smtClean="0">
                <a:solidFill>
                  <a:schemeClr val="tx1"/>
                </a:solidFill>
                <a:latin typeface="+mn-lt"/>
                <a:ea typeface="+mn-ea"/>
                <a:cs typeface="+mn-cs"/>
              </a:rPr>
              <a:t>Lui</a:t>
            </a:r>
            <a:r>
              <a:rPr lang="en-US" sz="1200" kern="1200" dirty="0" smtClean="0">
                <a:solidFill>
                  <a:schemeClr val="tx1"/>
                </a:solidFill>
                <a:latin typeface="+mn-lt"/>
                <a:ea typeface="+mn-ea"/>
                <a:cs typeface="+mn-cs"/>
              </a:rPr>
              <a:t>, Y. (2006) looked at the impact of web module length on recall and other variables and found that participants simply did not complete long modules.</a:t>
            </a:r>
          </a:p>
          <a:p>
            <a:pPr>
              <a:buFont typeface="Arial"/>
              <a:buChar char="•"/>
            </a:pPr>
            <a:endParaRPr lang="en-US" dirty="0"/>
          </a:p>
        </p:txBody>
      </p:sp>
      <p:sp>
        <p:nvSpPr>
          <p:cNvPr id="4" name="Slide Number Placeholder 3"/>
          <p:cNvSpPr>
            <a:spLocks noGrp="1"/>
          </p:cNvSpPr>
          <p:nvPr>
            <p:ph type="sldNum" sz="quarter" idx="10"/>
          </p:nvPr>
        </p:nvSpPr>
        <p:spPr/>
        <p:txBody>
          <a:bodyPr/>
          <a:lstStyle/>
          <a:p>
            <a:fld id="{65C8E231-45F7-4893-993D-A3723D6AF822}"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a:buChar char="•"/>
            </a:pPr>
            <a:r>
              <a:rPr lang="en-US" sz="1200" kern="1200" dirty="0" smtClean="0">
                <a:solidFill>
                  <a:schemeClr val="tx1"/>
                </a:solidFill>
                <a:latin typeface="+mn-lt"/>
                <a:ea typeface="+mn-ea"/>
                <a:cs typeface="+mn-cs"/>
              </a:rPr>
              <a:t>Ice, Curtis, Phillips, &amp; Wells (2007) looked at the impact of replacing text-based instructor feedback with audio-based instructor feedback.  They found that audio feedback:</a:t>
            </a:r>
          </a:p>
          <a:p>
            <a:pPr lvl="1">
              <a:buFont typeface="Arial"/>
              <a:buChar char="•"/>
            </a:pPr>
            <a:r>
              <a:rPr lang="en-US" sz="1200" kern="1200" dirty="0" smtClean="0">
                <a:solidFill>
                  <a:schemeClr val="tx1"/>
                </a:solidFill>
                <a:latin typeface="+mn-lt"/>
                <a:ea typeface="+mn-ea"/>
                <a:cs typeface="+mn-cs"/>
              </a:rPr>
              <a:t>“was perceived to be more effective than text-based feedback for conveying nuance; </a:t>
            </a:r>
          </a:p>
          <a:p>
            <a:pPr lvl="1">
              <a:buFont typeface="Arial"/>
              <a:buChar char="•"/>
            </a:pPr>
            <a:r>
              <a:rPr lang="en-US" sz="1200" kern="1200" dirty="0" smtClean="0">
                <a:solidFill>
                  <a:schemeClr val="tx1"/>
                </a:solidFill>
                <a:latin typeface="+mn-lt"/>
                <a:ea typeface="+mn-ea"/>
                <a:cs typeface="+mn-cs"/>
              </a:rPr>
              <a:t>was associated with feelings of increased involvement and enhanced learning community interactions; </a:t>
            </a:r>
          </a:p>
          <a:p>
            <a:pPr lvl="1">
              <a:buFont typeface="Arial"/>
              <a:buChar char="•"/>
            </a:pPr>
            <a:r>
              <a:rPr lang="en-US" sz="1200" kern="1200" dirty="0" smtClean="0">
                <a:solidFill>
                  <a:schemeClr val="tx1"/>
                </a:solidFill>
                <a:latin typeface="+mn-lt"/>
                <a:ea typeface="+mn-ea"/>
                <a:cs typeface="+mn-cs"/>
              </a:rPr>
              <a:t>was associated with increased retention of content” (p.3).  They found a significant relationship between application of content as result of audio feedback (3 times more likely than when text only feedback). </a:t>
            </a:r>
          </a:p>
          <a:p>
            <a:endParaRPr lang="en-US" dirty="0"/>
          </a:p>
        </p:txBody>
      </p:sp>
      <p:sp>
        <p:nvSpPr>
          <p:cNvPr id="4" name="Slide Number Placeholder 3"/>
          <p:cNvSpPr>
            <a:spLocks noGrp="1"/>
          </p:cNvSpPr>
          <p:nvPr>
            <p:ph type="sldNum" sz="quarter" idx="10"/>
          </p:nvPr>
        </p:nvSpPr>
        <p:spPr/>
        <p:txBody>
          <a:bodyPr/>
          <a:lstStyle/>
          <a:p>
            <a:fld id="{65C8E231-45F7-4893-993D-A3723D6AF822}" type="slidenum">
              <a:rPr lang="en-US" smtClean="0"/>
              <a:pPr/>
              <a:t>15</a:t>
            </a:fld>
            <a:endParaRPr lang="en-US"/>
          </a:p>
        </p:txBody>
      </p:sp>
    </p:spTree>
    <p:extLst>
      <p:ext uri="{BB962C8B-B14F-4D97-AF65-F5344CB8AC3E}">
        <p14:creationId xmlns:p14="http://schemas.microsoft.com/office/powerpoint/2010/main" val="6292681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lvl="0" defTabSz="914400">
              <a:buFont typeface="Arial" panose="020B0604020202020204" pitchFamily="34" charset="0"/>
              <a:buChar char="•"/>
              <a:defRPr/>
            </a:pPr>
            <a:r>
              <a:rPr lang="en-US" dirty="0" smtClean="0"/>
              <a:t>Community</a:t>
            </a:r>
            <a:r>
              <a:rPr lang="en-US" baseline="0" dirty="0" smtClean="0"/>
              <a:t> of Inquiry framework (</a:t>
            </a:r>
            <a:r>
              <a:rPr lang="en-US" dirty="0" smtClean="0">
                <a:hlinkClick r:id="rId3"/>
              </a:rPr>
              <a:t>http://communitiesofinquiry.com/model</a:t>
            </a:r>
            <a:r>
              <a:rPr lang="en-US" dirty="0" smtClean="0"/>
              <a:t>) (</a:t>
            </a:r>
            <a:r>
              <a:rPr lang="en-US" dirty="0" smtClean="0">
                <a:hlinkClick r:id="rId4"/>
              </a:rPr>
              <a:t>http://communitiesofinquiry.com/teachingpresence</a:t>
            </a:r>
            <a:r>
              <a:rPr lang="en-US" dirty="0" smtClean="0"/>
              <a:t>) Teaching presence</a:t>
            </a:r>
          </a:p>
          <a:p>
            <a:pPr lvl="0" defTabSz="914400">
              <a:buFont typeface="Arial" panose="020B0604020202020204" pitchFamily="34" charset="0"/>
              <a:buChar char="•"/>
              <a:defRPr/>
            </a:pPr>
            <a:endParaRPr lang="en-US" dirty="0" smtClean="0"/>
          </a:p>
          <a:p>
            <a:pPr lvl="0" defTabSz="914400">
              <a:buFont typeface="Arial" panose="020B0604020202020204" pitchFamily="34" charset="0"/>
              <a:buChar char="•"/>
              <a:defRPr/>
            </a:pPr>
            <a:endParaRPr lang="en-US" dirty="0" smtClean="0"/>
          </a:p>
          <a:p>
            <a:pPr lvl="0" defTabSz="914400">
              <a:buFont typeface="Arial" panose="020B0604020202020204" pitchFamily="34" charset="0"/>
              <a:buChar char="•"/>
              <a:defRPr/>
            </a:pPr>
            <a:r>
              <a:rPr lang="en-US" dirty="0" smtClean="0"/>
              <a:t>Interaction and communication between online learners</a:t>
            </a:r>
          </a:p>
          <a:p>
            <a:pPr lvl="0" defTabSz="914400">
              <a:buFont typeface="Arial" panose="020B0604020202020204" pitchFamily="34" charset="0"/>
              <a:buChar char="•"/>
              <a:defRPr/>
            </a:pPr>
            <a:endParaRPr lang="en-US" dirty="0" smtClean="0"/>
          </a:p>
          <a:p>
            <a:pPr lvl="0" defTabSz="914400">
              <a:buFont typeface="Arial" panose="020B0604020202020204" pitchFamily="34" charset="0"/>
              <a:buChar char="•"/>
              <a:defRPr/>
            </a:pPr>
            <a:r>
              <a:rPr lang="en-US" dirty="0" smtClean="0"/>
              <a:t>Online collaboration</a:t>
            </a:r>
          </a:p>
          <a:p>
            <a:pPr lvl="0" defTabSz="914400">
              <a:buFont typeface="Arial" panose="020B0604020202020204" pitchFamily="34" charset="0"/>
              <a:buChar char="•"/>
              <a:defRPr/>
            </a:pPr>
            <a:endParaRPr lang="en-US" dirty="0" smtClean="0"/>
          </a:p>
          <a:p>
            <a:pPr lvl="0" defTabSz="914400">
              <a:buFont typeface="Arial" panose="020B0604020202020204" pitchFamily="34" charset="0"/>
              <a:buChar char="•"/>
              <a:defRPr/>
            </a:pPr>
            <a:r>
              <a:rPr lang="en-US" dirty="0" smtClean="0"/>
              <a:t>Community</a:t>
            </a:r>
          </a:p>
          <a:p>
            <a:pPr lvl="0" defTabSz="914400">
              <a:buFont typeface="Arial" panose="020B0604020202020204" pitchFamily="34" charset="0"/>
              <a:buChar char="•"/>
              <a:defRPr/>
            </a:pPr>
            <a:endParaRPr lang="en-US" dirty="0" smtClean="0"/>
          </a:p>
          <a:p>
            <a:pPr lvl="0" defTabSz="914400">
              <a:buFont typeface="Arial" panose="020B0604020202020204" pitchFamily="34" charset="0"/>
              <a:buChar char="•"/>
              <a:defRPr/>
            </a:pPr>
            <a:r>
              <a:rPr lang="en-US" dirty="0" smtClean="0"/>
              <a:t>Social and cognitive presence</a:t>
            </a:r>
          </a:p>
          <a:p>
            <a:endParaRPr lang="en-US" dirty="0" smtClean="0"/>
          </a:p>
          <a:p>
            <a:endParaRPr lang="en-US" dirty="0" smtClean="0"/>
          </a:p>
          <a:p>
            <a:endParaRPr lang="en-US" dirty="0" smtClean="0"/>
          </a:p>
          <a:p>
            <a:r>
              <a:rPr lang="en-US" dirty="0" smtClean="0"/>
              <a:t>Examples from QM Research Library (https://www.qualitymatters.org/research): </a:t>
            </a:r>
          </a:p>
          <a:p>
            <a:endParaRPr lang="en-US" dirty="0" smtClean="0"/>
          </a:p>
          <a:p>
            <a:pPr marL="0" marR="0" indent="0" algn="l" defTabSz="914400" rtl="0" eaLnBrk="1" fontAlgn="auto" latinLnBrk="0" hangingPunct="1">
              <a:lnSpc>
                <a:spcPct val="100000"/>
              </a:lnSpc>
              <a:spcBef>
                <a:spcPts val="0"/>
              </a:spcBef>
              <a:spcAft>
                <a:spcPts val="0"/>
              </a:spcAft>
              <a:buClrTx/>
              <a:buSzTx/>
              <a:buFont typeface="Arial"/>
              <a:buChar char="•"/>
              <a:tabLst/>
              <a:defRPr/>
            </a:pPr>
            <a:r>
              <a:rPr lang="en-US" sz="1200" kern="1200" dirty="0" smtClean="0">
                <a:solidFill>
                  <a:schemeClr val="tx1"/>
                </a:solidFill>
                <a:latin typeface="+mn-lt"/>
                <a:ea typeface="+mn-ea"/>
                <a:cs typeface="+mn-cs"/>
              </a:rPr>
              <a:t>This study used mixed methods to explore interaction in a self-paced online environment and found that informal interaction can be as important as formal. It also explores the use of holistic interactive forms compared to other types of interaction and provides an Interaction Matrix. Rhode, J. (2008).</a:t>
            </a:r>
            <a:r>
              <a:rPr lang="en-US" sz="1200" i="1" kern="1200" dirty="0" smtClean="0">
                <a:solidFill>
                  <a:schemeClr val="tx1"/>
                </a:solidFill>
                <a:latin typeface="+mn-lt"/>
                <a:ea typeface="+mn-ea"/>
                <a:cs typeface="+mn-cs"/>
              </a:rPr>
              <a:t> Interaction equivalency in self-paced online learning environments: An exploration of learner preferences.</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Capella</a:t>
            </a:r>
            <a:r>
              <a:rPr lang="en-US" sz="1200" kern="1200" dirty="0" smtClean="0">
                <a:solidFill>
                  <a:schemeClr val="tx1"/>
                </a:solidFill>
                <a:latin typeface="+mn-lt"/>
                <a:ea typeface="+mn-ea"/>
                <a:cs typeface="+mn-cs"/>
              </a:rPr>
              <a:t> University).   </a:t>
            </a:r>
            <a:r>
              <a:rPr lang="en-US" sz="1200" i="1" kern="1200" dirty="0" err="1" smtClean="0">
                <a:solidFill>
                  <a:schemeClr val="tx1"/>
                </a:solidFill>
                <a:latin typeface="+mn-lt"/>
                <a:ea typeface="+mn-ea"/>
                <a:cs typeface="+mn-cs"/>
              </a:rPr>
              <a:t>ProQuest</a:t>
            </a:r>
            <a:r>
              <a:rPr lang="en-US" sz="1200" i="1" kern="1200" dirty="0" smtClean="0">
                <a:solidFill>
                  <a:schemeClr val="tx1"/>
                </a:solidFill>
                <a:latin typeface="+mn-lt"/>
                <a:ea typeface="+mn-ea"/>
                <a:cs typeface="+mn-cs"/>
              </a:rPr>
              <a:t> Dissertations and Theses, Document ID 304832532.</a:t>
            </a:r>
          </a:p>
          <a:p>
            <a:pPr marL="0" marR="0" indent="0" algn="l" defTabSz="914400" rtl="0" eaLnBrk="1" fontAlgn="auto" latinLnBrk="0" hangingPunct="1">
              <a:lnSpc>
                <a:spcPct val="100000"/>
              </a:lnSpc>
              <a:spcBef>
                <a:spcPts val="0"/>
              </a:spcBef>
              <a:spcAft>
                <a:spcPts val="0"/>
              </a:spcAft>
              <a:buClrTx/>
              <a:buSzTx/>
              <a:buFont typeface="Arial"/>
              <a:buChar char="•"/>
              <a:tabLst/>
              <a:defRPr/>
            </a:pPr>
            <a:r>
              <a:rPr lang="en-US" sz="1200" kern="1200" dirty="0" smtClean="0">
                <a:solidFill>
                  <a:schemeClr val="tx1"/>
                </a:solidFill>
                <a:latin typeface="+mn-lt"/>
                <a:ea typeface="+mn-ea"/>
                <a:cs typeface="+mn-cs"/>
              </a:rPr>
              <a:t>This study examined how the email messages affected undergraduate student perceived social support, academic satisfaction, academic outcomes and coping modes. </a:t>
            </a:r>
            <a:r>
              <a:rPr lang="en-US" sz="1200" kern="1200" dirty="0" err="1" smtClean="0">
                <a:solidFill>
                  <a:schemeClr val="tx1"/>
                </a:solidFill>
                <a:latin typeface="+mn-lt"/>
                <a:ea typeface="+mn-ea"/>
                <a:cs typeface="+mn-cs"/>
              </a:rPr>
              <a:t>Heiman</a:t>
            </a:r>
            <a:r>
              <a:rPr lang="en-US" sz="1200" kern="1200" dirty="0" smtClean="0">
                <a:solidFill>
                  <a:schemeClr val="tx1"/>
                </a:solidFill>
                <a:latin typeface="+mn-lt"/>
                <a:ea typeface="+mn-ea"/>
                <a:cs typeface="+mn-cs"/>
              </a:rPr>
              <a:t>, T. (2008). The effects of email-messages in a distance learning university on perceived academic and social support, academic satisfaction, and coping. </a:t>
            </a:r>
            <a:r>
              <a:rPr lang="en-US" sz="1200" i="1" kern="1200" dirty="0" smtClean="0">
                <a:solidFill>
                  <a:schemeClr val="tx1"/>
                </a:solidFill>
                <a:latin typeface="+mn-lt"/>
                <a:ea typeface="+mn-ea"/>
                <a:cs typeface="+mn-cs"/>
              </a:rPr>
              <a:t>Quarterly Review of Distance Education,</a:t>
            </a:r>
            <a:r>
              <a:rPr lang="en-US" sz="1200" kern="1200" dirty="0" smtClean="0">
                <a:solidFill>
                  <a:schemeClr val="tx1"/>
                </a:solidFill>
                <a:latin typeface="+mn-lt"/>
                <a:ea typeface="+mn-ea"/>
                <a:cs typeface="+mn-cs"/>
              </a:rPr>
              <a:t> </a:t>
            </a:r>
            <a:r>
              <a:rPr lang="en-US" sz="1200" i="1" kern="1200" dirty="0" smtClean="0">
                <a:solidFill>
                  <a:schemeClr val="tx1"/>
                </a:solidFill>
                <a:latin typeface="+mn-lt"/>
                <a:ea typeface="+mn-ea"/>
                <a:cs typeface="+mn-cs"/>
              </a:rPr>
              <a:t>9</a:t>
            </a:r>
            <a:r>
              <a:rPr lang="en-US" sz="1200" kern="1200" dirty="0" smtClean="0">
                <a:solidFill>
                  <a:schemeClr val="tx1"/>
                </a:solidFill>
                <a:latin typeface="+mn-lt"/>
                <a:ea typeface="+mn-ea"/>
                <a:cs typeface="+mn-cs"/>
              </a:rPr>
              <a:t>(3), 237-248,347.</a:t>
            </a:r>
          </a:p>
          <a:p>
            <a:pPr marL="0" marR="0" indent="0" algn="l" defTabSz="914400" rtl="0" eaLnBrk="1" fontAlgn="auto" latinLnBrk="0" hangingPunct="1">
              <a:lnSpc>
                <a:spcPct val="100000"/>
              </a:lnSpc>
              <a:spcBef>
                <a:spcPts val="0"/>
              </a:spcBef>
              <a:spcAft>
                <a:spcPts val="0"/>
              </a:spcAft>
              <a:buClrTx/>
              <a:buSzTx/>
              <a:buFont typeface="Arial"/>
              <a:buChar char="•"/>
              <a:tabLst/>
              <a:defRPr/>
            </a:pPr>
            <a:r>
              <a:rPr lang="en-US" sz="1200" kern="1200" dirty="0" smtClean="0">
                <a:solidFill>
                  <a:schemeClr val="tx1"/>
                </a:solidFill>
                <a:latin typeface="+mn-lt"/>
                <a:ea typeface="+mn-ea"/>
                <a:cs typeface="+mn-cs"/>
              </a:rPr>
              <a:t>The study examined student sense of community (SOC) and considered student-student and student-teacher interactions. The author found that SOC was related to the students' sense of satisfaction with the course but that it did not correlate with course grades or retention. It also showed that students had varying levels of desire for SOC. </a:t>
            </a:r>
            <a:r>
              <a:rPr lang="en-US" sz="1200" kern="1200" dirty="0" err="1" smtClean="0">
                <a:solidFill>
                  <a:schemeClr val="tx1"/>
                </a:solidFill>
                <a:latin typeface="+mn-lt"/>
                <a:ea typeface="+mn-ea"/>
                <a:cs typeface="+mn-cs"/>
              </a:rPr>
              <a:t>Drouin</a:t>
            </a:r>
            <a:r>
              <a:rPr lang="en-US" sz="1200" kern="1200" dirty="0" smtClean="0">
                <a:solidFill>
                  <a:schemeClr val="tx1"/>
                </a:solidFill>
                <a:latin typeface="+mn-lt"/>
                <a:ea typeface="+mn-ea"/>
                <a:cs typeface="+mn-cs"/>
              </a:rPr>
              <a:t>, M. (2008).  The relationship between students’ perceived sense of community and satisfaction, achievement, and retention in an online course. </a:t>
            </a:r>
            <a:r>
              <a:rPr lang="en-US" sz="1200" i="1" kern="1200" dirty="0" smtClean="0">
                <a:solidFill>
                  <a:schemeClr val="tx1"/>
                </a:solidFill>
                <a:latin typeface="+mn-lt"/>
                <a:ea typeface="+mn-ea"/>
                <a:cs typeface="+mn-cs"/>
              </a:rPr>
              <a:t>Quarterly Review of Distance Education,</a:t>
            </a:r>
            <a:r>
              <a:rPr lang="en-US" sz="1200" kern="1200" dirty="0" smtClean="0">
                <a:solidFill>
                  <a:schemeClr val="tx1"/>
                </a:solidFill>
                <a:latin typeface="+mn-lt"/>
                <a:ea typeface="+mn-ea"/>
                <a:cs typeface="+mn-cs"/>
              </a:rPr>
              <a:t> </a:t>
            </a:r>
            <a:r>
              <a:rPr lang="en-US" sz="1200" i="1" kern="1200" dirty="0" smtClean="0">
                <a:solidFill>
                  <a:schemeClr val="tx1"/>
                </a:solidFill>
                <a:latin typeface="+mn-lt"/>
                <a:ea typeface="+mn-ea"/>
                <a:cs typeface="+mn-cs"/>
              </a:rPr>
              <a:t>9</a:t>
            </a:r>
            <a:r>
              <a:rPr lang="en-US" sz="1200" kern="1200" dirty="0" smtClean="0">
                <a:solidFill>
                  <a:schemeClr val="tx1"/>
                </a:solidFill>
                <a:latin typeface="+mn-lt"/>
                <a:ea typeface="+mn-ea"/>
                <a:cs typeface="+mn-cs"/>
              </a:rPr>
              <a:t>(3), 267-284. </a:t>
            </a:r>
          </a:p>
          <a:p>
            <a:pPr marL="0" marR="0" indent="0" algn="l" defTabSz="914400" rtl="0" eaLnBrk="1" fontAlgn="auto" latinLnBrk="0" hangingPunct="1">
              <a:lnSpc>
                <a:spcPct val="100000"/>
              </a:lnSpc>
              <a:spcBef>
                <a:spcPts val="0"/>
              </a:spcBef>
              <a:spcAft>
                <a:spcPts val="0"/>
              </a:spcAft>
              <a:buClrTx/>
              <a:buSzTx/>
              <a:buFont typeface="Arial"/>
              <a:buChar char="•"/>
              <a:tabLst/>
              <a:defRPr/>
            </a:pPr>
            <a:r>
              <a:rPr lang="en-US" sz="1200" kern="1200" dirty="0" smtClean="0">
                <a:solidFill>
                  <a:schemeClr val="tx1"/>
                </a:solidFill>
                <a:latin typeface="+mn-lt"/>
                <a:ea typeface="+mn-ea"/>
                <a:cs typeface="+mn-cs"/>
              </a:rPr>
              <a:t>In reviewing the literature on motivation to learn, the author lists five principles:  Motivation to learn is promoted when a learner's curiosity is aroused due to a perceived gap in current knowledge; when the knowledge to be learned is perceived to be meaningfully related to a learner's goals; when learners believe they can succeed in mastering the learning task; when learners anticipate and experience satisfying outcomes to a learning task; and when learners employ volitional (self-regulatory) strategies to protect their intentions" (177-178). Keller, J. M. (2008). First principles of motivation to learn and e3-learning. </a:t>
            </a:r>
            <a:r>
              <a:rPr lang="en-US" sz="1200" i="1" kern="1200" dirty="0" smtClean="0">
                <a:solidFill>
                  <a:schemeClr val="tx1"/>
                </a:solidFill>
                <a:latin typeface="+mn-lt"/>
                <a:ea typeface="+mn-ea"/>
                <a:cs typeface="+mn-cs"/>
              </a:rPr>
              <a:t>Distance Education 29</a:t>
            </a:r>
            <a:r>
              <a:rPr lang="en-US" sz="1200" kern="1200" dirty="0" smtClean="0">
                <a:solidFill>
                  <a:schemeClr val="tx1"/>
                </a:solidFill>
                <a:latin typeface="+mn-lt"/>
                <a:ea typeface="+mn-ea"/>
                <a:cs typeface="+mn-cs"/>
              </a:rPr>
              <a:t>(2), 175-185 DOI:  10.1080/01587910802154970</a:t>
            </a:r>
          </a:p>
          <a:p>
            <a:pPr marL="0" marR="0" indent="0" algn="l" defTabSz="914400" rtl="0" eaLnBrk="1" fontAlgn="auto" latinLnBrk="0" hangingPunct="1">
              <a:lnSpc>
                <a:spcPct val="100000"/>
              </a:lnSpc>
              <a:spcBef>
                <a:spcPts val="0"/>
              </a:spcBef>
              <a:spcAft>
                <a:spcPts val="0"/>
              </a:spcAft>
              <a:buClrTx/>
              <a:buSzTx/>
              <a:buFont typeface="Arial"/>
              <a:buChar char="•"/>
              <a:tabLst/>
              <a:defRPr/>
            </a:pPr>
            <a:r>
              <a:rPr lang="en-US" sz="1200" kern="1200" dirty="0" smtClean="0">
                <a:solidFill>
                  <a:schemeClr val="tx1"/>
                </a:solidFill>
                <a:latin typeface="+mn-lt"/>
                <a:ea typeface="+mn-ea"/>
                <a:cs typeface="+mn-cs"/>
              </a:rPr>
              <a:t>This study looked at the impact of social interaction in online learning communities on retention rates. Using analysis of 28,000 records and survey data, it was concluded there is a significant impact of social and cognitive presence on retention. “… students who positively perceive online learning environments, which is potentially increased by their perception that they are part of a larger (social) learning community, are more likely to have increased retention.” Boston, W., Diaz, S. R., Gibson, A., Ice, P., Richardson, J., &amp; Swan, K. (2009).  </a:t>
            </a:r>
            <a:r>
              <a:rPr lang="en-US" sz="1200" i="1" kern="1200" dirty="0" smtClean="0">
                <a:solidFill>
                  <a:schemeClr val="tx1"/>
                </a:solidFill>
                <a:latin typeface="+mn-lt"/>
                <a:ea typeface="+mn-ea"/>
                <a:cs typeface="+mn-cs"/>
              </a:rPr>
              <a:t>Journal of Asynchronous Learning Networks, 13</a:t>
            </a:r>
            <a:r>
              <a:rPr lang="en-US" sz="1200" kern="1200" dirty="0" smtClean="0">
                <a:solidFill>
                  <a:schemeClr val="tx1"/>
                </a:solidFill>
                <a:latin typeface="+mn-lt"/>
                <a:ea typeface="+mn-ea"/>
                <a:cs typeface="+mn-cs"/>
              </a:rPr>
              <a:t>(3), 67-83.</a:t>
            </a:r>
          </a:p>
          <a:p>
            <a:pPr lvl="0">
              <a:buFont typeface="Arial"/>
              <a:buChar char="•"/>
            </a:pPr>
            <a:r>
              <a:rPr lang="en-US" sz="1200" kern="1200" dirty="0" smtClean="0">
                <a:solidFill>
                  <a:schemeClr val="tx1"/>
                </a:solidFill>
                <a:latin typeface="+mn-lt"/>
                <a:ea typeface="+mn-ea"/>
                <a:cs typeface="+mn-cs"/>
              </a:rPr>
              <a:t>McClure (2006) studied graduate students’ perceptions of learning in a hybrid course and found that the online portions must have “meaningful activities” (¶1).  </a:t>
            </a:r>
          </a:p>
          <a:p>
            <a:pPr lvl="0">
              <a:buFont typeface="Arial"/>
              <a:buChar char="•"/>
            </a:pPr>
            <a:r>
              <a:rPr lang="en-US" sz="1200" kern="1200" dirty="0" err="1" smtClean="0">
                <a:solidFill>
                  <a:schemeClr val="tx1"/>
                </a:solidFill>
                <a:latin typeface="+mn-lt"/>
                <a:ea typeface="+mn-ea"/>
                <a:cs typeface="+mn-cs"/>
              </a:rPr>
              <a:t>Dennen</a:t>
            </a:r>
            <a:r>
              <a:rPr lang="en-US" sz="1200" kern="1200" dirty="0" smtClean="0">
                <a:solidFill>
                  <a:schemeClr val="tx1"/>
                </a:solidFill>
                <a:latin typeface="+mn-lt"/>
                <a:ea typeface="+mn-ea"/>
                <a:cs typeface="+mn-cs"/>
              </a:rPr>
              <a:t> &amp; Wieland (2007) pointed out that since “the mere act of posting messages does not inherently result in learning” (p. 282) instructors should design in “anchored” discussion questions to encourage deeper levels of interaction.</a:t>
            </a:r>
          </a:p>
          <a:p>
            <a:pPr lvl="0">
              <a:buFont typeface="Arial"/>
              <a:buChar char="•"/>
            </a:pPr>
            <a:r>
              <a:rPr lang="en-US" sz="1200" kern="1200" dirty="0" smtClean="0">
                <a:solidFill>
                  <a:schemeClr val="tx1"/>
                </a:solidFill>
                <a:latin typeface="+mn-lt"/>
                <a:ea typeface="+mn-ea"/>
                <a:cs typeface="+mn-cs"/>
              </a:rPr>
              <a:t>Brooks &amp; </a:t>
            </a:r>
            <a:r>
              <a:rPr lang="en-US" sz="1200" kern="1200" dirty="0" err="1" smtClean="0">
                <a:solidFill>
                  <a:schemeClr val="tx1"/>
                </a:solidFill>
                <a:latin typeface="+mn-lt"/>
                <a:ea typeface="+mn-ea"/>
                <a:cs typeface="+mn-cs"/>
              </a:rPr>
              <a:t>Jeong</a:t>
            </a:r>
            <a:r>
              <a:rPr lang="en-US" sz="1200" kern="1200" dirty="0" smtClean="0">
                <a:solidFill>
                  <a:schemeClr val="tx1"/>
                </a:solidFill>
                <a:latin typeface="+mn-lt"/>
                <a:ea typeface="+mn-ea"/>
                <a:cs typeface="+mn-cs"/>
              </a:rPr>
              <a:t> (2006) found that in a graduate environment “</a:t>
            </a:r>
            <a:r>
              <a:rPr lang="en-US" sz="1200" kern="1200" dirty="0" err="1" smtClean="0">
                <a:solidFill>
                  <a:schemeClr val="tx1"/>
                </a:solidFill>
                <a:latin typeface="+mn-lt"/>
                <a:ea typeface="+mn-ea"/>
                <a:cs typeface="+mn-cs"/>
              </a:rPr>
              <a:t>prestructured</a:t>
            </a:r>
            <a:r>
              <a:rPr lang="en-US" sz="1200" kern="1200" dirty="0" smtClean="0">
                <a:solidFill>
                  <a:schemeClr val="tx1"/>
                </a:solidFill>
                <a:latin typeface="+mn-lt"/>
                <a:ea typeface="+mn-ea"/>
                <a:cs typeface="+mn-cs"/>
              </a:rPr>
              <a:t> discussion threads can increase the frequency of argument-challenge exchanges needed to initiate critical discourse” (</a:t>
            </a:r>
            <a:r>
              <a:rPr lang="en-US" sz="1200" kern="1200" dirty="0" err="1" smtClean="0">
                <a:solidFill>
                  <a:schemeClr val="tx1"/>
                </a:solidFill>
                <a:latin typeface="+mn-lt"/>
                <a:ea typeface="+mn-ea"/>
                <a:cs typeface="+mn-cs"/>
              </a:rPr>
              <a:t>p</a:t>
            </a:r>
            <a:r>
              <a:rPr lang="en-US" sz="1200" kern="1200" dirty="0" smtClean="0">
                <a:solidFill>
                  <a:schemeClr val="tx1"/>
                </a:solidFill>
                <a:latin typeface="+mn-lt"/>
                <a:ea typeface="+mn-ea"/>
                <a:cs typeface="+mn-cs"/>
              </a:rPr>
              <a:t>. 371). </a:t>
            </a:r>
          </a:p>
          <a:p>
            <a:pPr marL="0" marR="0" indent="0" algn="l" defTabSz="914400" rtl="0" eaLnBrk="1" fontAlgn="auto" latinLnBrk="0" hangingPunct="1">
              <a:lnSpc>
                <a:spcPct val="100000"/>
              </a:lnSpc>
              <a:spcBef>
                <a:spcPts val="0"/>
              </a:spcBef>
              <a:spcAft>
                <a:spcPts val="0"/>
              </a:spcAft>
              <a:buClrTx/>
              <a:buSzTx/>
              <a:buFont typeface="Arial"/>
              <a:buChar char="•"/>
              <a:tabLst/>
              <a:defRPr/>
            </a:pP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a:buChar char="•"/>
              <a:tabLst/>
              <a:defRPr/>
            </a:pP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a:buChar char="•"/>
              <a:tabLst/>
              <a:defRPr/>
            </a:pP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a:buChar char="•"/>
              <a:tabLst/>
              <a:defRPr/>
            </a:pP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65C8E231-45F7-4893-993D-A3723D6AF822}"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Examples from QM Research Library (https://www.qualitymatters.org/research): </a:t>
            </a:r>
          </a:p>
          <a:p>
            <a:endParaRPr lang="en-US" dirty="0" smtClean="0"/>
          </a:p>
          <a:p>
            <a:pPr marL="0" marR="0" indent="0" algn="l" defTabSz="914400" rtl="0" eaLnBrk="1" fontAlgn="auto" latinLnBrk="0" hangingPunct="1">
              <a:lnSpc>
                <a:spcPct val="100000"/>
              </a:lnSpc>
              <a:spcBef>
                <a:spcPts val="0"/>
              </a:spcBef>
              <a:spcAft>
                <a:spcPts val="0"/>
              </a:spcAft>
              <a:buClrTx/>
              <a:buSzTx/>
              <a:buFont typeface="Arial"/>
              <a:buChar char="•"/>
              <a:tabLst/>
              <a:defRPr/>
            </a:pPr>
            <a:r>
              <a:rPr lang="en-US" sz="1200" kern="1200" dirty="0" smtClean="0">
                <a:solidFill>
                  <a:schemeClr val="tx1"/>
                </a:solidFill>
                <a:latin typeface="+mn-lt"/>
                <a:ea typeface="+mn-ea"/>
                <a:cs typeface="+mn-cs"/>
              </a:rPr>
              <a:t>This study uses mixed methods to explore interaction in a self-paced online environment and found that informal interaction can be as important as formal. It also explores the use of holistic interactive forms compared to other types of interaction and provides an Interaction Matrix. Rhode, J. (2008).</a:t>
            </a:r>
            <a:r>
              <a:rPr lang="en-US" sz="1200" i="1" kern="1200" dirty="0" smtClean="0">
                <a:solidFill>
                  <a:schemeClr val="tx1"/>
                </a:solidFill>
                <a:latin typeface="+mn-lt"/>
                <a:ea typeface="+mn-ea"/>
                <a:cs typeface="+mn-cs"/>
              </a:rPr>
              <a:t> Interaction equivalency in self-paced online learning environments: An exploration of learner preferences.</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Capella</a:t>
            </a:r>
            <a:r>
              <a:rPr lang="en-US" sz="1200" kern="1200" dirty="0" smtClean="0">
                <a:solidFill>
                  <a:schemeClr val="tx1"/>
                </a:solidFill>
                <a:latin typeface="+mn-lt"/>
                <a:ea typeface="+mn-ea"/>
                <a:cs typeface="+mn-cs"/>
              </a:rPr>
              <a:t> University).   </a:t>
            </a:r>
            <a:r>
              <a:rPr lang="en-US" sz="1200" i="1" kern="1200" dirty="0" err="1" smtClean="0">
                <a:solidFill>
                  <a:schemeClr val="tx1"/>
                </a:solidFill>
                <a:latin typeface="+mn-lt"/>
                <a:ea typeface="+mn-ea"/>
                <a:cs typeface="+mn-cs"/>
              </a:rPr>
              <a:t>ProQuest</a:t>
            </a:r>
            <a:r>
              <a:rPr lang="en-US" sz="1200" i="1" kern="1200" dirty="0" smtClean="0">
                <a:solidFill>
                  <a:schemeClr val="tx1"/>
                </a:solidFill>
                <a:latin typeface="+mn-lt"/>
                <a:ea typeface="+mn-ea"/>
                <a:cs typeface="+mn-cs"/>
              </a:rPr>
              <a:t> Dissertations and Theses, Document ID 304832532.</a:t>
            </a:r>
          </a:p>
          <a:p>
            <a:pPr marL="0" marR="0" indent="0" algn="l" defTabSz="914400" rtl="0" eaLnBrk="1" fontAlgn="auto" latinLnBrk="0" hangingPunct="1">
              <a:lnSpc>
                <a:spcPct val="100000"/>
              </a:lnSpc>
              <a:spcBef>
                <a:spcPts val="0"/>
              </a:spcBef>
              <a:spcAft>
                <a:spcPts val="0"/>
              </a:spcAft>
              <a:buClrTx/>
              <a:buSzTx/>
              <a:buFont typeface="Arial"/>
              <a:buChar char="•"/>
              <a:tabLst/>
              <a:defRPr/>
            </a:pPr>
            <a:r>
              <a:rPr lang="en-US" sz="1200" kern="1200" dirty="0" smtClean="0">
                <a:solidFill>
                  <a:schemeClr val="tx1"/>
                </a:solidFill>
                <a:latin typeface="+mn-lt"/>
                <a:ea typeface="+mn-ea"/>
                <a:cs typeface="+mn-cs"/>
              </a:rPr>
              <a:t>This study examined how the email messages affected undergraduate student perceived social support, academic satisfaction, academic outcomes and coping modes. </a:t>
            </a:r>
            <a:r>
              <a:rPr lang="en-US" sz="1200" kern="1200" dirty="0" err="1" smtClean="0">
                <a:solidFill>
                  <a:schemeClr val="tx1"/>
                </a:solidFill>
                <a:latin typeface="+mn-lt"/>
                <a:ea typeface="+mn-ea"/>
                <a:cs typeface="+mn-cs"/>
              </a:rPr>
              <a:t>Heiman</a:t>
            </a:r>
            <a:r>
              <a:rPr lang="en-US" sz="1200" kern="1200" dirty="0" smtClean="0">
                <a:solidFill>
                  <a:schemeClr val="tx1"/>
                </a:solidFill>
                <a:latin typeface="+mn-lt"/>
                <a:ea typeface="+mn-ea"/>
                <a:cs typeface="+mn-cs"/>
              </a:rPr>
              <a:t>, T. (2008). The effects of email-messages in a distance learning university on perceived academic and social support, academic satisfaction, and coping. </a:t>
            </a:r>
            <a:r>
              <a:rPr lang="en-US" sz="1200" i="1" kern="1200" dirty="0" smtClean="0">
                <a:solidFill>
                  <a:schemeClr val="tx1"/>
                </a:solidFill>
                <a:latin typeface="+mn-lt"/>
                <a:ea typeface="+mn-ea"/>
                <a:cs typeface="+mn-cs"/>
              </a:rPr>
              <a:t>Quarterly Review of Distance Education,</a:t>
            </a:r>
            <a:r>
              <a:rPr lang="en-US" sz="1200" kern="1200" dirty="0" smtClean="0">
                <a:solidFill>
                  <a:schemeClr val="tx1"/>
                </a:solidFill>
                <a:latin typeface="+mn-lt"/>
                <a:ea typeface="+mn-ea"/>
                <a:cs typeface="+mn-cs"/>
              </a:rPr>
              <a:t> </a:t>
            </a:r>
            <a:r>
              <a:rPr lang="en-US" sz="1200" i="1" kern="1200" dirty="0" smtClean="0">
                <a:solidFill>
                  <a:schemeClr val="tx1"/>
                </a:solidFill>
                <a:latin typeface="+mn-lt"/>
                <a:ea typeface="+mn-ea"/>
                <a:cs typeface="+mn-cs"/>
              </a:rPr>
              <a:t>9</a:t>
            </a:r>
            <a:r>
              <a:rPr lang="en-US" sz="1200" kern="1200" dirty="0" smtClean="0">
                <a:solidFill>
                  <a:schemeClr val="tx1"/>
                </a:solidFill>
                <a:latin typeface="+mn-lt"/>
                <a:ea typeface="+mn-ea"/>
                <a:cs typeface="+mn-cs"/>
              </a:rPr>
              <a:t>(3), 237-248,347.</a:t>
            </a:r>
          </a:p>
          <a:p>
            <a:pPr marL="0" marR="0" indent="0" algn="l" defTabSz="914400" rtl="0" eaLnBrk="1" fontAlgn="auto" latinLnBrk="0" hangingPunct="1">
              <a:lnSpc>
                <a:spcPct val="100000"/>
              </a:lnSpc>
              <a:spcBef>
                <a:spcPts val="0"/>
              </a:spcBef>
              <a:spcAft>
                <a:spcPts val="0"/>
              </a:spcAft>
              <a:buClrTx/>
              <a:buSzTx/>
              <a:buFont typeface="Arial"/>
              <a:buChar char="•"/>
              <a:tabLst/>
              <a:defRPr/>
            </a:pPr>
            <a:r>
              <a:rPr lang="en-US" sz="1200" kern="1200" dirty="0" smtClean="0">
                <a:solidFill>
                  <a:schemeClr val="tx1"/>
                </a:solidFill>
                <a:latin typeface="+mn-lt"/>
                <a:ea typeface="+mn-ea"/>
                <a:cs typeface="+mn-cs"/>
              </a:rPr>
              <a:t>The study examined student sense of community (SOC) and considered student-student and student-teacher interactions. The author found that SOC was related to the students' sense of satisfaction with the course but that it did not correlate with course grade or retention. It also showed that students had varying levels of desire for SOC. </a:t>
            </a:r>
            <a:r>
              <a:rPr lang="en-US" sz="1200" kern="1200" dirty="0" err="1" smtClean="0">
                <a:solidFill>
                  <a:schemeClr val="tx1"/>
                </a:solidFill>
                <a:latin typeface="+mn-lt"/>
                <a:ea typeface="+mn-ea"/>
                <a:cs typeface="+mn-cs"/>
              </a:rPr>
              <a:t>Drouin</a:t>
            </a:r>
            <a:r>
              <a:rPr lang="en-US" sz="1200" kern="1200" dirty="0" smtClean="0">
                <a:solidFill>
                  <a:schemeClr val="tx1"/>
                </a:solidFill>
                <a:latin typeface="+mn-lt"/>
                <a:ea typeface="+mn-ea"/>
                <a:cs typeface="+mn-cs"/>
              </a:rPr>
              <a:t>, M. (2008).  The relationship between students’ perceived sense of community and satisfaction, achievement, and retention in an online course. </a:t>
            </a:r>
            <a:r>
              <a:rPr lang="en-US" sz="1200" i="1" kern="1200" dirty="0" smtClean="0">
                <a:solidFill>
                  <a:schemeClr val="tx1"/>
                </a:solidFill>
                <a:latin typeface="+mn-lt"/>
                <a:ea typeface="+mn-ea"/>
                <a:cs typeface="+mn-cs"/>
              </a:rPr>
              <a:t>Quarterly Review of Distance Education,</a:t>
            </a:r>
            <a:r>
              <a:rPr lang="en-US" sz="1200" kern="1200" dirty="0" smtClean="0">
                <a:solidFill>
                  <a:schemeClr val="tx1"/>
                </a:solidFill>
                <a:latin typeface="+mn-lt"/>
                <a:ea typeface="+mn-ea"/>
                <a:cs typeface="+mn-cs"/>
              </a:rPr>
              <a:t> </a:t>
            </a:r>
            <a:r>
              <a:rPr lang="en-US" sz="1200" i="1" kern="1200" dirty="0" smtClean="0">
                <a:solidFill>
                  <a:schemeClr val="tx1"/>
                </a:solidFill>
                <a:latin typeface="+mn-lt"/>
                <a:ea typeface="+mn-ea"/>
                <a:cs typeface="+mn-cs"/>
              </a:rPr>
              <a:t>9</a:t>
            </a:r>
            <a:r>
              <a:rPr lang="en-US" sz="1200" kern="1200" dirty="0" smtClean="0">
                <a:solidFill>
                  <a:schemeClr val="tx1"/>
                </a:solidFill>
                <a:latin typeface="+mn-lt"/>
                <a:ea typeface="+mn-ea"/>
                <a:cs typeface="+mn-cs"/>
              </a:rPr>
              <a:t>(3), 267-284. </a:t>
            </a:r>
          </a:p>
          <a:p>
            <a:pPr marL="0" marR="0" indent="0" algn="l" defTabSz="914400" rtl="0" eaLnBrk="1" fontAlgn="auto" latinLnBrk="0" hangingPunct="1">
              <a:lnSpc>
                <a:spcPct val="100000"/>
              </a:lnSpc>
              <a:spcBef>
                <a:spcPts val="0"/>
              </a:spcBef>
              <a:spcAft>
                <a:spcPts val="0"/>
              </a:spcAft>
              <a:buClrTx/>
              <a:buSzTx/>
              <a:buFont typeface="Arial"/>
              <a:buChar char="•"/>
              <a:tabLst/>
              <a:defRPr/>
            </a:pPr>
            <a:r>
              <a:rPr lang="en-US" sz="1200" kern="1200" dirty="0" smtClean="0">
                <a:solidFill>
                  <a:schemeClr val="tx1"/>
                </a:solidFill>
                <a:latin typeface="+mn-lt"/>
                <a:ea typeface="+mn-ea"/>
                <a:cs typeface="+mn-cs"/>
              </a:rPr>
              <a:t>In reviewing the literature on motivation to learn, the author lists five principles:  Motivation to learn is promoted when a learner's curiosity is aroused due to a perceived gap in current knowledge; when the knowledge to be learned is perceived to be meaningfully related to a learner's goals; when learners believe they can succeed in mastering the learning task; when learners anticipate and experience satisfying outcomes to a learning task; and when learners employ volitional (self-regulatory) strategies to protect their intentions" (177-178). Keller, J. M. (2008). First principles of motivation to learn and e3-learning. </a:t>
            </a:r>
            <a:r>
              <a:rPr lang="en-US" sz="1200" i="1" kern="1200" dirty="0" smtClean="0">
                <a:solidFill>
                  <a:schemeClr val="tx1"/>
                </a:solidFill>
                <a:latin typeface="+mn-lt"/>
                <a:ea typeface="+mn-ea"/>
                <a:cs typeface="+mn-cs"/>
              </a:rPr>
              <a:t>Distance Education 29</a:t>
            </a:r>
            <a:r>
              <a:rPr lang="en-US" sz="1200" kern="1200" dirty="0" smtClean="0">
                <a:solidFill>
                  <a:schemeClr val="tx1"/>
                </a:solidFill>
                <a:latin typeface="+mn-lt"/>
                <a:ea typeface="+mn-ea"/>
                <a:cs typeface="+mn-cs"/>
              </a:rPr>
              <a:t>(2), 175-185 DOI:  10.1080/01587910802154970</a:t>
            </a:r>
          </a:p>
          <a:p>
            <a:pPr marL="0" marR="0" indent="0" algn="l" defTabSz="914400" rtl="0" eaLnBrk="1" fontAlgn="auto" latinLnBrk="0" hangingPunct="1">
              <a:lnSpc>
                <a:spcPct val="100000"/>
              </a:lnSpc>
              <a:spcBef>
                <a:spcPts val="0"/>
              </a:spcBef>
              <a:spcAft>
                <a:spcPts val="0"/>
              </a:spcAft>
              <a:buClrTx/>
              <a:buSzTx/>
              <a:buFont typeface="Arial"/>
              <a:buChar char="•"/>
              <a:tabLst/>
              <a:defRPr/>
            </a:pPr>
            <a:r>
              <a:rPr lang="en-US" sz="1200" kern="1200" dirty="0" smtClean="0">
                <a:solidFill>
                  <a:schemeClr val="tx1"/>
                </a:solidFill>
                <a:latin typeface="+mn-lt"/>
                <a:ea typeface="+mn-ea"/>
                <a:cs typeface="+mn-cs"/>
              </a:rPr>
              <a:t>This study looked at the impact of social interaction in online learning communities on retention rates. Using analysis of 28,000 records and survey data, it was concluded there is a significant impact of social and cognitive presence on retention. “… students who positively perceive online learning environments, which is potentially increased by their perception that they are part of a larger (social) learning community, are more likely to have increased retention.” Boston, W., Diaz, S. R., Gibson, A., Ice, P., Richardson, J., &amp; Swan, K. (2009).  </a:t>
            </a:r>
            <a:r>
              <a:rPr lang="en-US" sz="1200" i="1" kern="1200" dirty="0" smtClean="0">
                <a:solidFill>
                  <a:schemeClr val="tx1"/>
                </a:solidFill>
                <a:latin typeface="+mn-lt"/>
                <a:ea typeface="+mn-ea"/>
                <a:cs typeface="+mn-cs"/>
              </a:rPr>
              <a:t>Journal of Asynchronous Learning Networks, 13</a:t>
            </a:r>
            <a:r>
              <a:rPr lang="en-US" sz="1200" kern="1200" dirty="0" smtClean="0">
                <a:solidFill>
                  <a:schemeClr val="tx1"/>
                </a:solidFill>
                <a:latin typeface="+mn-lt"/>
                <a:ea typeface="+mn-ea"/>
                <a:cs typeface="+mn-cs"/>
              </a:rPr>
              <a:t>(3), 67-83.</a:t>
            </a:r>
          </a:p>
          <a:p>
            <a:pPr lvl="0">
              <a:buFont typeface="Arial"/>
              <a:buChar char="•"/>
            </a:pPr>
            <a:r>
              <a:rPr lang="en-US" sz="1200" kern="1200" dirty="0" smtClean="0">
                <a:solidFill>
                  <a:schemeClr val="tx1"/>
                </a:solidFill>
                <a:latin typeface="+mn-lt"/>
                <a:ea typeface="+mn-ea"/>
                <a:cs typeface="+mn-cs"/>
              </a:rPr>
              <a:t>McClure (2006) studied graduate students’ perceptions of learning in a hybrid course and found that the online portions must have “meaningful activities” (¶1).  </a:t>
            </a:r>
          </a:p>
          <a:p>
            <a:pPr lvl="0">
              <a:buFont typeface="Arial"/>
              <a:buChar char="•"/>
            </a:pPr>
            <a:r>
              <a:rPr lang="en-US" sz="1200" kern="1200" dirty="0" err="1" smtClean="0">
                <a:solidFill>
                  <a:schemeClr val="tx1"/>
                </a:solidFill>
                <a:latin typeface="+mn-lt"/>
                <a:ea typeface="+mn-ea"/>
                <a:cs typeface="+mn-cs"/>
              </a:rPr>
              <a:t>Dennen</a:t>
            </a:r>
            <a:r>
              <a:rPr lang="en-US" sz="1200" kern="1200" dirty="0" smtClean="0">
                <a:solidFill>
                  <a:schemeClr val="tx1"/>
                </a:solidFill>
                <a:latin typeface="+mn-lt"/>
                <a:ea typeface="+mn-ea"/>
                <a:cs typeface="+mn-cs"/>
              </a:rPr>
              <a:t> &amp; Wieland (2007) pointed out that since that “the mere act of posting messages does not inherently result in learning” (p. 282) instructors should design in “anchored” discussion questions to encourage deeper levels of interaction.</a:t>
            </a:r>
          </a:p>
          <a:p>
            <a:pPr lvl="0">
              <a:buFont typeface="Arial"/>
              <a:buChar char="•"/>
            </a:pPr>
            <a:r>
              <a:rPr lang="en-US" sz="1200" kern="1200" dirty="0" smtClean="0">
                <a:solidFill>
                  <a:schemeClr val="tx1"/>
                </a:solidFill>
                <a:latin typeface="+mn-lt"/>
                <a:ea typeface="+mn-ea"/>
                <a:cs typeface="+mn-cs"/>
              </a:rPr>
              <a:t>Brooks &amp; </a:t>
            </a:r>
            <a:r>
              <a:rPr lang="en-US" sz="1200" kern="1200" dirty="0" err="1" smtClean="0">
                <a:solidFill>
                  <a:schemeClr val="tx1"/>
                </a:solidFill>
                <a:latin typeface="+mn-lt"/>
                <a:ea typeface="+mn-ea"/>
                <a:cs typeface="+mn-cs"/>
              </a:rPr>
              <a:t>Jeong</a:t>
            </a:r>
            <a:r>
              <a:rPr lang="en-US" sz="1200" kern="1200" dirty="0" smtClean="0">
                <a:solidFill>
                  <a:schemeClr val="tx1"/>
                </a:solidFill>
                <a:latin typeface="+mn-lt"/>
                <a:ea typeface="+mn-ea"/>
                <a:cs typeface="+mn-cs"/>
              </a:rPr>
              <a:t> (2006) found that in a graduate environment “</a:t>
            </a:r>
            <a:r>
              <a:rPr lang="en-US" sz="1200" kern="1200" dirty="0" err="1" smtClean="0">
                <a:solidFill>
                  <a:schemeClr val="tx1"/>
                </a:solidFill>
                <a:latin typeface="+mn-lt"/>
                <a:ea typeface="+mn-ea"/>
                <a:cs typeface="+mn-cs"/>
              </a:rPr>
              <a:t>prestructured</a:t>
            </a:r>
            <a:r>
              <a:rPr lang="en-US" sz="1200" kern="1200" dirty="0" smtClean="0">
                <a:solidFill>
                  <a:schemeClr val="tx1"/>
                </a:solidFill>
                <a:latin typeface="+mn-lt"/>
                <a:ea typeface="+mn-ea"/>
                <a:cs typeface="+mn-cs"/>
              </a:rPr>
              <a:t> discussion threads can increase the frequency of argument-challenge exchanges needed to initiate critical discourse” (p. 371). </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Moore (1989) identified three types of interaction – student/teacher; student/student; and student/content. Anderson (2002, 2003) suggested an expansion of interaction possibilities to include teacher/teacher; teacher/content; content/content.  Others, coming from an instructional technology perspective, suggested learner/interface interaction (Hillman, Willis, &amp; </a:t>
            </a:r>
            <a:r>
              <a:rPr lang="en-US" sz="1200" kern="1200" dirty="0" err="1" smtClean="0">
                <a:solidFill>
                  <a:schemeClr val="tx1"/>
                </a:solidFill>
                <a:effectLst/>
                <a:latin typeface="+mn-lt"/>
                <a:ea typeface="+mn-ea"/>
                <a:cs typeface="+mn-cs"/>
              </a:rPr>
              <a:t>Gunawardena</a:t>
            </a:r>
            <a:r>
              <a:rPr lang="en-US" sz="1200" kern="1200" dirty="0" smtClean="0">
                <a:solidFill>
                  <a:schemeClr val="tx1"/>
                </a:solidFill>
                <a:effectLst/>
                <a:latin typeface="+mn-lt"/>
                <a:ea typeface="+mn-ea"/>
                <a:cs typeface="+mn-cs"/>
              </a:rPr>
              <a:t>; 1994) and learner/the virtual world interaction should be considered (Chase, </a:t>
            </a:r>
            <a:r>
              <a:rPr lang="en-US" sz="1200" kern="1200" dirty="0" err="1" smtClean="0">
                <a:solidFill>
                  <a:schemeClr val="tx1"/>
                </a:solidFill>
                <a:effectLst/>
                <a:latin typeface="+mn-lt"/>
                <a:ea typeface="+mn-ea"/>
                <a:cs typeface="+mn-cs"/>
              </a:rPr>
              <a:t>Macfadyen</a:t>
            </a:r>
            <a:r>
              <a:rPr lang="en-US" sz="1200" kern="1200" dirty="0" smtClean="0">
                <a:solidFill>
                  <a:schemeClr val="tx1"/>
                </a:solidFill>
                <a:effectLst/>
                <a:latin typeface="+mn-lt"/>
                <a:ea typeface="+mn-ea"/>
                <a:cs typeface="+mn-cs"/>
              </a:rPr>
              <a:t>, Reeder, &amp; Roche; 2002).  </a:t>
            </a:r>
          </a:p>
          <a:p>
            <a:pPr lvl="0"/>
            <a:r>
              <a:rPr lang="en-US" sz="1200" kern="1200" dirty="0" err="1" smtClean="0">
                <a:solidFill>
                  <a:schemeClr val="tx1"/>
                </a:solidFill>
                <a:effectLst/>
                <a:latin typeface="+mn-lt"/>
                <a:ea typeface="+mn-ea"/>
                <a:cs typeface="+mn-cs"/>
              </a:rPr>
              <a:t>Gundawardena</a:t>
            </a:r>
            <a:r>
              <a:rPr lang="en-US" sz="1200" kern="1200" dirty="0" smtClean="0">
                <a:solidFill>
                  <a:schemeClr val="tx1"/>
                </a:solidFill>
                <a:effectLst/>
                <a:latin typeface="+mn-lt"/>
                <a:ea typeface="+mn-ea"/>
                <a:cs typeface="+mn-cs"/>
              </a:rPr>
              <a:t> &amp; </a:t>
            </a:r>
            <a:r>
              <a:rPr lang="en-US" sz="1200" kern="1200" dirty="0" err="1" smtClean="0">
                <a:solidFill>
                  <a:schemeClr val="tx1"/>
                </a:solidFill>
                <a:effectLst/>
                <a:latin typeface="+mn-lt"/>
                <a:ea typeface="+mn-ea"/>
                <a:cs typeface="+mn-cs"/>
              </a:rPr>
              <a:t>Zittle</a:t>
            </a:r>
            <a:r>
              <a:rPr lang="en-US" sz="1200" kern="1200" dirty="0" smtClean="0">
                <a:solidFill>
                  <a:schemeClr val="tx1"/>
                </a:solidFill>
                <a:effectLst/>
                <a:latin typeface="+mn-lt"/>
                <a:ea typeface="+mn-ea"/>
                <a:cs typeface="+mn-cs"/>
              </a:rPr>
              <a:t> (1997) identified social presence  [“The degree to which a person is perceived as a ‘real person’ in mediated communication” (p.9)] and reported correlation between perceptions of interaction and quality/quantity of learning.  </a:t>
            </a:r>
          </a:p>
          <a:p>
            <a:pPr lvl="0"/>
            <a:r>
              <a:rPr lang="en-US" sz="1200" kern="1200" dirty="0" smtClean="0">
                <a:solidFill>
                  <a:schemeClr val="tx1"/>
                </a:solidFill>
                <a:effectLst/>
                <a:latin typeface="+mn-lt"/>
                <a:ea typeface="+mn-ea"/>
                <a:cs typeface="+mn-cs"/>
              </a:rPr>
              <a:t>Sims (1999) listed functions of interactions:  allowing learners control, facilitating program adaptation based on learner input, allowing various forms of participation and communication, and aiding the development of meaningful learning </a:t>
            </a:r>
          </a:p>
          <a:p>
            <a:pPr lvl="0"/>
            <a:r>
              <a:rPr lang="en-US" sz="1200" kern="1200" dirty="0" err="1" smtClean="0">
                <a:solidFill>
                  <a:schemeClr val="tx1"/>
                </a:solidFill>
                <a:effectLst/>
                <a:latin typeface="+mn-lt"/>
                <a:ea typeface="+mn-ea"/>
                <a:cs typeface="+mn-cs"/>
              </a:rPr>
              <a:t>McIsaac</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Blocher</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Mahes</a:t>
            </a:r>
            <a:r>
              <a:rPr lang="en-US" sz="1200" kern="1200" dirty="0" smtClean="0">
                <a:solidFill>
                  <a:schemeClr val="tx1"/>
                </a:solidFill>
                <a:effectLst/>
                <a:latin typeface="+mn-lt"/>
                <a:ea typeface="+mn-ea"/>
                <a:cs typeface="+mn-cs"/>
              </a:rPr>
              <a:t>, &amp; </a:t>
            </a:r>
            <a:r>
              <a:rPr lang="en-US" sz="1200" kern="1200" dirty="0" err="1" smtClean="0">
                <a:solidFill>
                  <a:schemeClr val="tx1"/>
                </a:solidFill>
                <a:effectLst/>
                <a:latin typeface="+mn-lt"/>
                <a:ea typeface="+mn-ea"/>
                <a:cs typeface="+mn-cs"/>
              </a:rPr>
              <a:t>Vrasidas</a:t>
            </a:r>
            <a:r>
              <a:rPr lang="en-US" sz="1200" kern="1200" dirty="0" smtClean="0">
                <a:solidFill>
                  <a:schemeClr val="tx1"/>
                </a:solidFill>
                <a:effectLst/>
                <a:latin typeface="+mn-lt"/>
                <a:ea typeface="+mn-ea"/>
                <a:cs typeface="+mn-cs"/>
              </a:rPr>
              <a:t> (1999) found that teachers in online courses appeared to be more concerned about encouraging student participation than in traditional, classroom based courses.  Instructors perceived more effectiveness of their personal interactions to individual student messages in enhancing learning. </a:t>
            </a:r>
          </a:p>
          <a:p>
            <a:pPr lvl="0"/>
            <a:r>
              <a:rPr lang="en-US" sz="1200" kern="1200" dirty="0" err="1" smtClean="0">
                <a:solidFill>
                  <a:schemeClr val="tx1"/>
                </a:solidFill>
                <a:effectLst/>
                <a:latin typeface="+mn-lt"/>
                <a:ea typeface="+mn-ea"/>
                <a:cs typeface="+mn-cs"/>
              </a:rPr>
              <a:t>Roblyer</a:t>
            </a:r>
            <a:r>
              <a:rPr lang="en-US" sz="1200" kern="1200" dirty="0" smtClean="0">
                <a:solidFill>
                  <a:schemeClr val="tx1"/>
                </a:solidFill>
                <a:effectLst/>
                <a:latin typeface="+mn-lt"/>
                <a:ea typeface="+mn-ea"/>
                <a:cs typeface="+mn-cs"/>
              </a:rPr>
              <a:t> &amp; </a:t>
            </a:r>
            <a:r>
              <a:rPr lang="en-US" sz="1200" kern="1200" dirty="0" err="1" smtClean="0">
                <a:solidFill>
                  <a:schemeClr val="tx1"/>
                </a:solidFill>
                <a:effectLst/>
                <a:latin typeface="+mn-lt"/>
                <a:ea typeface="+mn-ea"/>
                <a:cs typeface="+mn-cs"/>
              </a:rPr>
              <a:t>Ekhaml</a:t>
            </a:r>
            <a:r>
              <a:rPr lang="en-US" sz="1200" kern="1200" dirty="0" smtClean="0">
                <a:solidFill>
                  <a:schemeClr val="tx1"/>
                </a:solidFill>
                <a:effectLst/>
                <a:latin typeface="+mn-lt"/>
                <a:ea typeface="+mn-ea"/>
                <a:cs typeface="+mn-cs"/>
              </a:rPr>
              <a:t> (2000); </a:t>
            </a:r>
            <a:r>
              <a:rPr lang="en-US" sz="1200" kern="1200" dirty="0" err="1" smtClean="0">
                <a:solidFill>
                  <a:schemeClr val="tx1"/>
                </a:solidFill>
                <a:effectLst/>
                <a:latin typeface="+mn-lt"/>
                <a:ea typeface="+mn-ea"/>
                <a:cs typeface="+mn-cs"/>
              </a:rPr>
              <a:t>Roblyer</a:t>
            </a:r>
            <a:r>
              <a:rPr lang="en-US" sz="1200" kern="1200" dirty="0" smtClean="0">
                <a:solidFill>
                  <a:schemeClr val="tx1"/>
                </a:solidFill>
                <a:effectLst/>
                <a:latin typeface="+mn-lt"/>
                <a:ea typeface="+mn-ea"/>
                <a:cs typeface="+mn-cs"/>
              </a:rPr>
              <a:t> &amp; </a:t>
            </a:r>
            <a:r>
              <a:rPr lang="en-US" sz="1200" kern="1200" dirty="0" err="1" smtClean="0">
                <a:solidFill>
                  <a:schemeClr val="tx1"/>
                </a:solidFill>
                <a:effectLst/>
                <a:latin typeface="+mn-lt"/>
                <a:ea typeface="+mn-ea"/>
                <a:cs typeface="+mn-cs"/>
              </a:rPr>
              <a:t>Wiencke</a:t>
            </a:r>
            <a:r>
              <a:rPr lang="en-US" sz="1200" kern="1200" dirty="0" smtClean="0">
                <a:solidFill>
                  <a:schemeClr val="tx1"/>
                </a:solidFill>
                <a:effectLst/>
                <a:latin typeface="+mn-lt"/>
                <a:ea typeface="+mn-ea"/>
                <a:cs typeface="+mn-cs"/>
              </a:rPr>
              <a:t> (2003) present a rubric to determine the interaction levels in an online course.  The model is based in learning theories, instructional theories, instructional design models, and instructional delivery systems. Berge (1999), </a:t>
            </a:r>
            <a:r>
              <a:rPr lang="en-US" sz="1200" kern="1200" dirty="0" err="1" smtClean="0">
                <a:solidFill>
                  <a:schemeClr val="tx1"/>
                </a:solidFill>
                <a:effectLst/>
                <a:latin typeface="+mn-lt"/>
                <a:ea typeface="+mn-ea"/>
                <a:cs typeface="+mn-cs"/>
              </a:rPr>
              <a:t>Liaw</a:t>
            </a:r>
            <a:r>
              <a:rPr lang="en-US" sz="1200" kern="1200" dirty="0" smtClean="0">
                <a:solidFill>
                  <a:schemeClr val="tx1"/>
                </a:solidFill>
                <a:effectLst/>
                <a:latin typeface="+mn-lt"/>
                <a:ea typeface="+mn-ea"/>
                <a:cs typeface="+mn-cs"/>
              </a:rPr>
              <a:t> &amp; Huang (2000), Weller (1988) pointed out the necessity of closing the communication loop.</a:t>
            </a:r>
          </a:p>
          <a:p>
            <a:pPr lvl="0"/>
            <a:r>
              <a:rPr lang="en-US" sz="1200" kern="1200" dirty="0" smtClean="0">
                <a:solidFill>
                  <a:schemeClr val="tx1"/>
                </a:solidFill>
                <a:effectLst/>
                <a:latin typeface="+mn-lt"/>
                <a:ea typeface="+mn-ea"/>
                <a:cs typeface="+mn-cs"/>
              </a:rPr>
              <a:t>Murphy, </a:t>
            </a:r>
            <a:r>
              <a:rPr lang="en-US" sz="1200" kern="1200" dirty="0" err="1" smtClean="0">
                <a:solidFill>
                  <a:schemeClr val="tx1"/>
                </a:solidFill>
                <a:effectLst/>
                <a:latin typeface="+mn-lt"/>
                <a:ea typeface="+mn-ea"/>
                <a:cs typeface="+mn-cs"/>
              </a:rPr>
              <a:t>Machoney</a:t>
            </a:r>
            <a:r>
              <a:rPr lang="en-US" sz="1200" kern="1200" dirty="0" smtClean="0">
                <a:solidFill>
                  <a:schemeClr val="tx1"/>
                </a:solidFill>
                <a:effectLst/>
                <a:latin typeface="+mn-lt"/>
                <a:ea typeface="+mn-ea"/>
                <a:cs typeface="+mn-cs"/>
              </a:rPr>
              <a:t>, &amp; </a:t>
            </a:r>
            <a:r>
              <a:rPr lang="en-US" sz="1200" kern="1200" dirty="0" err="1" smtClean="0">
                <a:solidFill>
                  <a:schemeClr val="tx1"/>
                </a:solidFill>
                <a:effectLst/>
                <a:latin typeface="+mn-lt"/>
                <a:ea typeface="+mn-ea"/>
                <a:cs typeface="+mn-cs"/>
              </a:rPr>
              <a:t>Harvell</a:t>
            </a:r>
            <a:r>
              <a:rPr lang="en-US" sz="1200" kern="1200" dirty="0" smtClean="0">
                <a:solidFill>
                  <a:schemeClr val="tx1"/>
                </a:solidFill>
                <a:effectLst/>
                <a:latin typeface="+mn-lt"/>
                <a:ea typeface="+mn-ea"/>
                <a:cs typeface="+mn-cs"/>
              </a:rPr>
              <a:t> (2000) investigated the use of contract in promoting learner-centered project-based learning in a web course.  They concluded with a suggested list of instructor responsibilities to facilitate this form of active learning.</a:t>
            </a:r>
          </a:p>
          <a:p>
            <a:pPr lvl="0"/>
            <a:r>
              <a:rPr lang="en-US" sz="1200" kern="1200" dirty="0" err="1" smtClean="0">
                <a:solidFill>
                  <a:schemeClr val="tx1"/>
                </a:solidFill>
                <a:effectLst/>
                <a:latin typeface="+mn-lt"/>
                <a:ea typeface="+mn-ea"/>
                <a:cs typeface="+mn-cs"/>
              </a:rPr>
              <a:t>Muirhead</a:t>
            </a:r>
            <a:r>
              <a:rPr lang="en-US" sz="1200" kern="1200" dirty="0" smtClean="0">
                <a:solidFill>
                  <a:schemeClr val="tx1"/>
                </a:solidFill>
                <a:effectLst/>
                <a:latin typeface="+mn-lt"/>
                <a:ea typeface="+mn-ea"/>
                <a:cs typeface="+mn-cs"/>
              </a:rPr>
              <a:t> (2000) provided six types of interactive activities that might encourage learner-learner interaction:  sharing of relevant personal experiences, reference to appropriate materials (besides assigned readings), comments on the opinions of others, introduction of new issues for discussion, questions posed to the group by students, instructor acting as guide and facilitator. </a:t>
            </a:r>
          </a:p>
          <a:p>
            <a:pPr lvl="0"/>
            <a:r>
              <a:rPr lang="en-US" sz="1200" kern="1200" dirty="0" smtClean="0">
                <a:solidFill>
                  <a:schemeClr val="tx1"/>
                </a:solidFill>
                <a:effectLst/>
                <a:latin typeface="+mn-lt"/>
                <a:ea typeface="+mn-ea"/>
                <a:cs typeface="+mn-cs"/>
              </a:rPr>
              <a:t>Jung, Choi, Lim, &amp; </a:t>
            </a:r>
            <a:r>
              <a:rPr lang="en-US" sz="1200" kern="1200" dirty="0" err="1" smtClean="0">
                <a:solidFill>
                  <a:schemeClr val="tx1"/>
                </a:solidFill>
                <a:effectLst/>
                <a:latin typeface="+mn-lt"/>
                <a:ea typeface="+mn-ea"/>
                <a:cs typeface="+mn-cs"/>
              </a:rPr>
              <a:t>Leem</a:t>
            </a:r>
            <a:r>
              <a:rPr lang="en-US" sz="1200" kern="1200" dirty="0" smtClean="0">
                <a:solidFill>
                  <a:schemeClr val="tx1"/>
                </a:solidFill>
                <a:effectLst/>
                <a:latin typeface="+mn-lt"/>
                <a:ea typeface="+mn-ea"/>
                <a:cs typeface="+mn-cs"/>
              </a:rPr>
              <a:t> (2002) investigated the effects of different types of interaction (academic, collaborative, and social) on learning achievement, satisfaction and participation in web-based instruction.  Results indicated that the social interaction group outperformed the other groups; the collaborative interaction group expressed the highest level of satisfaction with their learning experiences; the collaborative and social interaction groups participated more actively in posting their opinions that the academic interaction group.  </a:t>
            </a:r>
          </a:p>
          <a:p>
            <a:r>
              <a:rPr lang="en-US" sz="1200" kern="1200" dirty="0" err="1" smtClean="0">
                <a:solidFill>
                  <a:schemeClr val="tx1"/>
                </a:solidFill>
                <a:effectLst/>
                <a:latin typeface="+mn-lt"/>
                <a:ea typeface="+mn-ea"/>
                <a:cs typeface="+mn-cs"/>
              </a:rPr>
              <a:t>Tu</a:t>
            </a:r>
            <a:r>
              <a:rPr lang="en-US" sz="1200" kern="1200" dirty="0" smtClean="0">
                <a:solidFill>
                  <a:schemeClr val="tx1"/>
                </a:solidFill>
                <a:effectLst/>
                <a:latin typeface="+mn-lt"/>
                <a:ea typeface="+mn-ea"/>
                <a:cs typeface="+mn-cs"/>
              </a:rPr>
              <a:t> &amp; </a:t>
            </a:r>
            <a:r>
              <a:rPr lang="en-US" sz="1200" kern="1200" dirty="0" err="1" smtClean="0">
                <a:solidFill>
                  <a:schemeClr val="tx1"/>
                </a:solidFill>
                <a:effectLst/>
                <a:latin typeface="+mn-lt"/>
                <a:ea typeface="+mn-ea"/>
                <a:cs typeface="+mn-cs"/>
              </a:rPr>
              <a:t>McIsaac</a:t>
            </a:r>
            <a:r>
              <a:rPr lang="en-US" sz="1200" kern="1200" dirty="0" smtClean="0">
                <a:solidFill>
                  <a:schemeClr val="tx1"/>
                </a:solidFill>
                <a:effectLst/>
                <a:latin typeface="+mn-lt"/>
                <a:ea typeface="+mn-ea"/>
                <a:cs typeface="+mn-cs"/>
              </a:rPr>
              <a:t> (2002) revealed that social presence is complicated by the social context of the learners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and learning environment, by the nature of online communication [including keyboarding and language skills], and interactivity [for example, response time to messages, communication styles, group size]. </a:t>
            </a:r>
            <a:endParaRPr lang="en-US" dirty="0"/>
          </a:p>
        </p:txBody>
      </p:sp>
      <p:sp>
        <p:nvSpPr>
          <p:cNvPr id="4" name="Slide Number Placeholder 3"/>
          <p:cNvSpPr>
            <a:spLocks noGrp="1"/>
          </p:cNvSpPr>
          <p:nvPr>
            <p:ph type="sldNum" sz="quarter" idx="10"/>
          </p:nvPr>
        </p:nvSpPr>
        <p:spPr/>
        <p:txBody>
          <a:bodyPr/>
          <a:lstStyle/>
          <a:p>
            <a:fld id="{65C8E231-45F7-4893-993D-A3723D6AF822}" type="slidenum">
              <a:rPr lang="en-US" smtClean="0"/>
              <a:pPr/>
              <a:t>17</a:t>
            </a:fld>
            <a:endParaRPr lang="en-US"/>
          </a:p>
        </p:txBody>
      </p:sp>
    </p:spTree>
    <p:extLst>
      <p:ext uri="{BB962C8B-B14F-4D97-AF65-F5344CB8AC3E}">
        <p14:creationId xmlns:p14="http://schemas.microsoft.com/office/powerpoint/2010/main" val="35292123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914400">
              <a:spcBef>
                <a:spcPts val="0"/>
              </a:spcBef>
              <a:buNone/>
              <a:defRPr/>
            </a:pPr>
            <a:r>
              <a:rPr lang="en-US" dirty="0" smtClean="0"/>
              <a:t>Motivation to learning:  </a:t>
            </a:r>
          </a:p>
          <a:p>
            <a:pPr marL="0" indent="0" defTabSz="914400">
              <a:spcBef>
                <a:spcPts val="0"/>
              </a:spcBef>
              <a:buNone/>
              <a:defRPr/>
            </a:pPr>
            <a:endParaRPr lang="en-US" dirty="0" smtClean="0"/>
          </a:p>
          <a:p>
            <a:pPr defTabSz="914400">
              <a:spcBef>
                <a:spcPts val="0"/>
              </a:spcBef>
              <a:defRPr/>
            </a:pPr>
            <a:r>
              <a:rPr lang="en-US" dirty="0" smtClean="0"/>
              <a:t>Learner's curiosity is aroused due to a perceived gap in current knowledge</a:t>
            </a:r>
          </a:p>
          <a:p>
            <a:pPr defTabSz="914400">
              <a:spcBef>
                <a:spcPts val="0"/>
              </a:spcBef>
              <a:defRPr/>
            </a:pPr>
            <a:r>
              <a:rPr lang="en-US" dirty="0" smtClean="0"/>
              <a:t>Knowledge to be learned is perceived to be meaningfully related to a learner's goals</a:t>
            </a:r>
          </a:p>
          <a:p>
            <a:pPr defTabSz="914400">
              <a:spcBef>
                <a:spcPts val="0"/>
              </a:spcBef>
              <a:defRPr/>
            </a:pPr>
            <a:r>
              <a:rPr lang="en-US" dirty="0" smtClean="0"/>
              <a:t>Learners believe they can succeed in mastering the learning task</a:t>
            </a:r>
          </a:p>
          <a:p>
            <a:pPr defTabSz="914400">
              <a:spcBef>
                <a:spcPts val="0"/>
              </a:spcBef>
              <a:defRPr/>
            </a:pPr>
            <a:r>
              <a:rPr lang="en-US" dirty="0" smtClean="0"/>
              <a:t>Learners anticipate and experience satisfying outcomes to a learning task</a:t>
            </a:r>
          </a:p>
          <a:p>
            <a:pPr defTabSz="914400">
              <a:spcBef>
                <a:spcPts val="0"/>
              </a:spcBef>
              <a:defRPr/>
            </a:pPr>
            <a:r>
              <a:rPr lang="en-US" dirty="0" smtClean="0"/>
              <a:t>Learners employ volitional (self-regulatory) strategies to protect their intentions (177-178). </a:t>
            </a:r>
          </a:p>
          <a:p>
            <a:pPr marL="0" indent="0" defTabSz="914400">
              <a:spcBef>
                <a:spcPts val="0"/>
              </a:spcBef>
              <a:defRPr/>
            </a:pPr>
            <a:endParaRPr lang="en-US" dirty="0" smtClean="0"/>
          </a:p>
          <a:p>
            <a:pPr marL="800100" lvl="2" indent="0" defTabSz="914400">
              <a:spcBef>
                <a:spcPts val="0"/>
              </a:spcBef>
              <a:buNone/>
              <a:defRPr/>
            </a:pPr>
            <a:r>
              <a:rPr lang="en-US" sz="1900" dirty="0" smtClean="0"/>
              <a:t>Keller, J. M. (2008). First principles of motivation to learn and e3-learning. </a:t>
            </a:r>
            <a:r>
              <a:rPr lang="en-US" sz="1900" i="1" dirty="0" smtClean="0"/>
              <a:t>Distance Education 29</a:t>
            </a:r>
            <a:r>
              <a:rPr lang="en-US" sz="1900" dirty="0" smtClean="0"/>
              <a:t>(2), 175-185 DOI:  10.1080/01587910802154970</a:t>
            </a:r>
            <a:endParaRPr lang="en-US" sz="1900" dirty="0"/>
          </a:p>
        </p:txBody>
      </p:sp>
      <p:sp>
        <p:nvSpPr>
          <p:cNvPr id="4" name="Slide Number Placeholder 3"/>
          <p:cNvSpPr>
            <a:spLocks noGrp="1"/>
          </p:cNvSpPr>
          <p:nvPr>
            <p:ph type="sldNum" sz="quarter" idx="10"/>
          </p:nvPr>
        </p:nvSpPr>
        <p:spPr/>
        <p:txBody>
          <a:bodyPr/>
          <a:lstStyle/>
          <a:p>
            <a:fld id="{65C8E231-45F7-4893-993D-A3723D6AF822}" type="slidenum">
              <a:rPr lang="en-US" smtClean="0"/>
              <a:pPr/>
              <a:t>18</a:t>
            </a:fld>
            <a:endParaRPr lang="en-US"/>
          </a:p>
        </p:txBody>
      </p:sp>
    </p:spTree>
    <p:extLst>
      <p:ext uri="{BB962C8B-B14F-4D97-AF65-F5344CB8AC3E}">
        <p14:creationId xmlns:p14="http://schemas.microsoft.com/office/powerpoint/2010/main" val="34595174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smtClean="0"/>
              <a:t>Utilizing current tools and media can increase presence, interaction, and collaboration among students, as well as invite them to become active learners. </a:t>
            </a:r>
          </a:p>
          <a:p>
            <a:endParaRPr lang="en-US" dirty="0" smtClean="0"/>
          </a:p>
          <a:p>
            <a:r>
              <a:rPr lang="en-US" dirty="0" smtClean="0"/>
              <a:t>Course outcomes should guide faculty in choosing appropriate technology, though it’s wise to vary the tools and media used to reflect student and learning diversity. </a:t>
            </a:r>
          </a:p>
          <a:p>
            <a:endParaRPr lang="en-US" dirty="0" smtClean="0"/>
          </a:p>
          <a:p>
            <a:endParaRPr lang="en-US" dirty="0" smtClean="0"/>
          </a:p>
          <a:p>
            <a:r>
              <a:rPr lang="en-US" dirty="0" smtClean="0"/>
              <a:t>Examples from QM Research Library (https://www.qualitymatters.org/research)</a:t>
            </a:r>
          </a:p>
          <a:p>
            <a:endParaRPr lang="en-US" dirty="0" smtClean="0"/>
          </a:p>
          <a:p>
            <a:pPr marL="0" marR="0" indent="0" algn="l" defTabSz="914400" rtl="0" eaLnBrk="1" fontAlgn="auto" latinLnBrk="0" hangingPunct="1">
              <a:lnSpc>
                <a:spcPct val="100000"/>
              </a:lnSpc>
              <a:spcBef>
                <a:spcPts val="0"/>
              </a:spcBef>
              <a:spcAft>
                <a:spcPts val="0"/>
              </a:spcAft>
              <a:buClrTx/>
              <a:buSzTx/>
              <a:buFont typeface="Arial"/>
              <a:buChar char="•"/>
              <a:tabLst/>
              <a:defRPr/>
            </a:pPr>
            <a:r>
              <a:rPr lang="en-US" sz="1200" kern="1200" dirty="0" smtClean="0">
                <a:solidFill>
                  <a:schemeClr val="tx1"/>
                </a:solidFill>
                <a:latin typeface="+mn-lt"/>
                <a:ea typeface="+mn-ea"/>
                <a:cs typeface="+mn-cs"/>
              </a:rPr>
              <a:t>Authors found that confusion by too many technology options in a virtual classroom and technical issues were frustrating to students in blended learning courses and often had negative impact on their involvement. </a:t>
            </a:r>
            <a:r>
              <a:rPr lang="en-US" sz="1200" kern="1200" dirty="0" err="1" smtClean="0">
                <a:solidFill>
                  <a:schemeClr val="tx1"/>
                </a:solidFill>
                <a:latin typeface="+mn-lt"/>
                <a:ea typeface="+mn-ea"/>
                <a:cs typeface="+mn-cs"/>
              </a:rPr>
              <a:t>McBrien</a:t>
            </a:r>
            <a:r>
              <a:rPr lang="en-US" sz="1200" kern="1200" dirty="0" smtClean="0">
                <a:solidFill>
                  <a:schemeClr val="tx1"/>
                </a:solidFill>
                <a:latin typeface="+mn-lt"/>
                <a:ea typeface="+mn-ea"/>
                <a:cs typeface="+mn-cs"/>
              </a:rPr>
              <a:t>, J. L. &amp; Jones, P. (2009). Virtual spaces:  employing a synchronous online classroom to facilitate student engagement in online learning.</a:t>
            </a:r>
            <a:r>
              <a:rPr lang="en-US" sz="1200" i="1" kern="1200" dirty="0" smtClean="0">
                <a:solidFill>
                  <a:schemeClr val="tx1"/>
                </a:solidFill>
                <a:latin typeface="+mn-lt"/>
                <a:ea typeface="+mn-ea"/>
                <a:cs typeface="+mn-cs"/>
              </a:rPr>
              <a:t> International Review of Research in Open and Distance Learning, 10(</a:t>
            </a:r>
            <a:r>
              <a:rPr lang="en-US" sz="1200" kern="1200" dirty="0" smtClean="0">
                <a:solidFill>
                  <a:schemeClr val="tx1"/>
                </a:solidFill>
                <a:latin typeface="+mn-lt"/>
                <a:ea typeface="+mn-ea"/>
                <a:cs typeface="+mn-cs"/>
              </a:rPr>
              <a:t>3) , 1-17</a:t>
            </a:r>
          </a:p>
          <a:p>
            <a:pPr marL="0" marR="0" indent="0" algn="l" defTabSz="914400" rtl="0" eaLnBrk="1" fontAlgn="auto" latinLnBrk="0" hangingPunct="1">
              <a:lnSpc>
                <a:spcPct val="100000"/>
              </a:lnSpc>
              <a:spcBef>
                <a:spcPts val="0"/>
              </a:spcBef>
              <a:spcAft>
                <a:spcPts val="0"/>
              </a:spcAft>
              <a:buClrTx/>
              <a:buSzTx/>
              <a:buFont typeface="Arial"/>
              <a:buChar char="•"/>
              <a:tabLst/>
              <a:defRPr/>
            </a:pPr>
            <a:r>
              <a:rPr lang="en-US" sz="1200" kern="1200" dirty="0" smtClean="0">
                <a:solidFill>
                  <a:schemeClr val="tx1"/>
                </a:solidFill>
                <a:latin typeface="+mn-lt"/>
                <a:ea typeface="+mn-ea"/>
                <a:cs typeface="+mn-cs"/>
              </a:rPr>
              <a:t>The author, as a well-known expert in online/blended learning provides an excellent informational piece of blending with purpose.  He presents a "Blending with Purpose" model with the underlying assumption that instructors must carefully consider their objectives and understand how to apply the technologies and approaches that will work best for them" (14).  The model includes information on content; social/emotional; dialectic/questioning; synthesis/evaluation; collaboration/student generated content; and reflection </a:t>
            </a:r>
          </a:p>
          <a:p>
            <a:r>
              <a:rPr lang="en-US" sz="1200" kern="1200" dirty="0" err="1" smtClean="0">
                <a:solidFill>
                  <a:schemeClr val="tx1"/>
                </a:solidFill>
                <a:latin typeface="+mn-lt"/>
                <a:ea typeface="+mn-ea"/>
                <a:cs typeface="+mn-cs"/>
              </a:rPr>
              <a:t>Picciano</a:t>
            </a:r>
            <a:r>
              <a:rPr lang="en-US" sz="1200" kern="1200" dirty="0" smtClean="0">
                <a:solidFill>
                  <a:schemeClr val="tx1"/>
                </a:solidFill>
                <a:latin typeface="+mn-lt"/>
                <a:ea typeface="+mn-ea"/>
                <a:cs typeface="+mn-cs"/>
              </a:rPr>
              <a:t>, A. G. (2009). Blending with purpose:  the multimodal model. </a:t>
            </a:r>
            <a:r>
              <a:rPr lang="en-US" sz="1200" i="1" kern="1200" dirty="0" smtClean="0">
                <a:solidFill>
                  <a:schemeClr val="tx1"/>
                </a:solidFill>
                <a:latin typeface="+mn-lt"/>
                <a:ea typeface="+mn-ea"/>
                <a:cs typeface="+mn-cs"/>
              </a:rPr>
              <a:t>Journal of Asynchronous Learning Networks, 13</a:t>
            </a:r>
            <a:r>
              <a:rPr lang="en-US" sz="1200" kern="1200" dirty="0" smtClean="0">
                <a:solidFill>
                  <a:schemeClr val="tx1"/>
                </a:solidFill>
                <a:latin typeface="+mn-lt"/>
                <a:ea typeface="+mn-ea"/>
                <a:cs typeface="+mn-cs"/>
              </a:rPr>
              <a:t>(1), 7-18.</a:t>
            </a:r>
          </a:p>
          <a:p>
            <a:r>
              <a:rPr lang="en-US" sz="1200" kern="1200" dirty="0" smtClean="0">
                <a:solidFill>
                  <a:schemeClr val="tx1"/>
                </a:solidFill>
                <a:latin typeface="+mn-lt"/>
                <a:ea typeface="+mn-ea"/>
                <a:cs typeface="+mn-cs"/>
              </a:rPr>
              <a:t>This dissertation used a quantitative and quasi-experimental design approach and found that there was no significant difference in learning results between a text-based and multimedia design in an online course. Fox, K. (2010). </a:t>
            </a:r>
            <a:r>
              <a:rPr lang="en-US" sz="1200" i="1" kern="1200" dirty="0" smtClean="0">
                <a:solidFill>
                  <a:schemeClr val="tx1"/>
                </a:solidFill>
                <a:latin typeface="+mn-lt"/>
                <a:ea typeface="+mn-ea"/>
                <a:cs typeface="+mn-cs"/>
              </a:rPr>
              <a:t>Investigating the impact of multimedia design principles on learning in an online context.  </a:t>
            </a:r>
            <a:r>
              <a:rPr lang="en-US" sz="1200" kern="1200" dirty="0" smtClean="0">
                <a:solidFill>
                  <a:schemeClr val="tx1"/>
                </a:solidFill>
                <a:latin typeface="+mn-lt"/>
                <a:ea typeface="+mn-ea"/>
                <a:cs typeface="+mn-cs"/>
              </a:rPr>
              <a:t>(</a:t>
            </a:r>
            <a:r>
              <a:rPr lang="en-US" sz="1200" kern="1200" dirty="0" err="1" smtClean="0">
                <a:solidFill>
                  <a:schemeClr val="tx1"/>
                </a:solidFill>
                <a:latin typeface="+mn-lt"/>
                <a:ea typeface="+mn-ea"/>
                <a:cs typeface="+mn-cs"/>
              </a:rPr>
              <a:t>Capella</a:t>
            </a:r>
            <a:r>
              <a:rPr lang="en-US" sz="1200" kern="1200" dirty="0" smtClean="0">
                <a:solidFill>
                  <a:schemeClr val="tx1"/>
                </a:solidFill>
                <a:latin typeface="+mn-lt"/>
                <a:ea typeface="+mn-ea"/>
                <a:cs typeface="+mn-cs"/>
              </a:rPr>
              <a:t> University).</a:t>
            </a:r>
            <a:r>
              <a:rPr lang="en-US" sz="1200" i="1" kern="1200" dirty="0" smtClean="0">
                <a:solidFill>
                  <a:schemeClr val="tx1"/>
                </a:solidFill>
                <a:latin typeface="+mn-lt"/>
                <a:ea typeface="+mn-ea"/>
                <a:cs typeface="+mn-cs"/>
              </a:rPr>
              <a:t> </a:t>
            </a:r>
            <a:r>
              <a:rPr lang="en-US" sz="1200" i="1" kern="1200" dirty="0" err="1" smtClean="0">
                <a:solidFill>
                  <a:schemeClr val="tx1"/>
                </a:solidFill>
                <a:latin typeface="+mn-lt"/>
                <a:ea typeface="+mn-ea"/>
                <a:cs typeface="+mn-cs"/>
              </a:rPr>
              <a:t>ProQuest</a:t>
            </a:r>
            <a:r>
              <a:rPr lang="en-US" sz="1200" i="1" kern="1200" dirty="0" smtClean="0">
                <a:solidFill>
                  <a:schemeClr val="tx1"/>
                </a:solidFill>
                <a:latin typeface="+mn-lt"/>
                <a:ea typeface="+mn-ea"/>
                <a:cs typeface="+mn-cs"/>
              </a:rPr>
              <a:t> Dissertations and Theses, Document ID 305243747.</a:t>
            </a:r>
            <a:endParaRPr lang="en-US" sz="1200" i="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This journal article explores the use of </a:t>
            </a:r>
            <a:r>
              <a:rPr lang="en-US" sz="1200" kern="1200" dirty="0" err="1" smtClean="0">
                <a:solidFill>
                  <a:schemeClr val="tx1"/>
                </a:solidFill>
                <a:latin typeface="+mn-lt"/>
                <a:ea typeface="+mn-ea"/>
                <a:cs typeface="+mn-cs"/>
              </a:rPr>
              <a:t>Facebook</a:t>
            </a:r>
            <a:r>
              <a:rPr lang="en-US" sz="1200" kern="1200" dirty="0" smtClean="0">
                <a:solidFill>
                  <a:schemeClr val="tx1"/>
                </a:solidFill>
                <a:latin typeface="+mn-lt"/>
                <a:ea typeface="+mn-ea"/>
                <a:cs typeface="+mn-cs"/>
              </a:rPr>
              <a:t> as a way to meet course objectives in the learning of English. 300 undergrad students were surveyed and results showed that overall students believed that </a:t>
            </a:r>
            <a:r>
              <a:rPr lang="en-US" sz="1200" kern="1200" dirty="0" err="1" smtClean="0">
                <a:solidFill>
                  <a:schemeClr val="tx1"/>
                </a:solidFill>
                <a:latin typeface="+mn-lt"/>
                <a:ea typeface="+mn-ea"/>
                <a:cs typeface="+mn-cs"/>
              </a:rPr>
              <a:t>Facebook</a:t>
            </a:r>
            <a:r>
              <a:rPr lang="en-US" sz="1200" kern="1200" dirty="0" smtClean="0">
                <a:solidFill>
                  <a:schemeClr val="tx1"/>
                </a:solidFill>
                <a:latin typeface="+mn-lt"/>
                <a:ea typeface="+mn-ea"/>
                <a:cs typeface="+mn-cs"/>
              </a:rPr>
              <a:t> would be useful in learning English. The author suggests that pre-determined learning objectives and outcomes need to be considered if integrating </a:t>
            </a:r>
            <a:r>
              <a:rPr lang="en-US" sz="1200" kern="1200" dirty="0" err="1" smtClean="0">
                <a:solidFill>
                  <a:schemeClr val="tx1"/>
                </a:solidFill>
                <a:latin typeface="+mn-lt"/>
                <a:ea typeface="+mn-ea"/>
                <a:cs typeface="+mn-cs"/>
              </a:rPr>
              <a:t>Facebook</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Kabilan</a:t>
            </a:r>
            <a:r>
              <a:rPr lang="en-US" sz="1200" kern="1200" dirty="0" smtClean="0">
                <a:solidFill>
                  <a:schemeClr val="tx1"/>
                </a:solidFill>
                <a:latin typeface="+mn-lt"/>
                <a:ea typeface="+mn-ea"/>
                <a:cs typeface="+mn-cs"/>
              </a:rPr>
              <a:t>, M., Ahmad, N., </a:t>
            </a:r>
            <a:r>
              <a:rPr lang="en-US" sz="1200" kern="1200" dirty="0" err="1" smtClean="0">
                <a:solidFill>
                  <a:schemeClr val="tx1"/>
                </a:solidFill>
                <a:latin typeface="+mn-lt"/>
                <a:ea typeface="+mn-ea"/>
                <a:cs typeface="+mn-cs"/>
              </a:rPr>
              <a:t>Abidin</a:t>
            </a:r>
            <a:r>
              <a:rPr lang="en-US" sz="1200" kern="1200" dirty="0" smtClean="0">
                <a:solidFill>
                  <a:schemeClr val="tx1"/>
                </a:solidFill>
                <a:latin typeface="+mn-lt"/>
                <a:ea typeface="+mn-ea"/>
                <a:cs typeface="+mn-cs"/>
              </a:rPr>
              <a:t>, M. (2010). </a:t>
            </a:r>
            <a:r>
              <a:rPr lang="en-US" sz="1200" kern="1200" dirty="0" err="1" smtClean="0">
                <a:solidFill>
                  <a:schemeClr val="tx1"/>
                </a:solidFill>
                <a:latin typeface="+mn-lt"/>
                <a:ea typeface="+mn-ea"/>
                <a:cs typeface="+mn-cs"/>
              </a:rPr>
              <a:t>Facebook</a:t>
            </a:r>
            <a:r>
              <a:rPr lang="en-US" sz="1200" kern="1200" dirty="0" smtClean="0">
                <a:solidFill>
                  <a:schemeClr val="tx1"/>
                </a:solidFill>
                <a:latin typeface="+mn-lt"/>
                <a:ea typeface="+mn-ea"/>
                <a:cs typeface="+mn-cs"/>
              </a:rPr>
              <a:t>: An online environment for learning of English in institutions of higher education? </a:t>
            </a:r>
            <a:r>
              <a:rPr lang="en-US" sz="1200" i="1" kern="1200" dirty="0" smtClean="0">
                <a:solidFill>
                  <a:schemeClr val="tx1"/>
                </a:solidFill>
                <a:latin typeface="+mn-lt"/>
                <a:ea typeface="+mn-ea"/>
                <a:cs typeface="+mn-cs"/>
              </a:rPr>
              <a:t>The Internet and Higher Education, 13 </a:t>
            </a:r>
            <a:r>
              <a:rPr lang="en-US" sz="1200" kern="1200" dirty="0" smtClean="0">
                <a:solidFill>
                  <a:schemeClr val="tx1"/>
                </a:solidFill>
                <a:latin typeface="+mn-lt"/>
                <a:ea typeface="+mn-ea"/>
                <a:cs typeface="+mn-cs"/>
              </a:rPr>
              <a:t>(4), 179-187.</a:t>
            </a:r>
          </a:p>
          <a:p>
            <a:r>
              <a:rPr lang="en-US" sz="1200" kern="1200" dirty="0" smtClean="0">
                <a:solidFill>
                  <a:schemeClr val="tx1"/>
                </a:solidFill>
                <a:latin typeface="+mn-lt"/>
                <a:ea typeface="+mn-ea"/>
                <a:cs typeface="+mn-cs"/>
              </a:rPr>
              <a:t>This study explored the intended and unintended uses of Web 2.0 technology (</a:t>
            </a:r>
            <a:r>
              <a:rPr lang="en-US" sz="1200" kern="1200" dirty="0" err="1" smtClean="0">
                <a:solidFill>
                  <a:schemeClr val="tx1"/>
                </a:solidFill>
                <a:latin typeface="+mn-lt"/>
                <a:ea typeface="+mn-ea"/>
                <a:cs typeface="+mn-cs"/>
              </a:rPr>
              <a:t>Ning</a:t>
            </a:r>
            <a:r>
              <a:rPr lang="en-US" sz="1200" kern="1200" dirty="0" smtClean="0">
                <a:solidFill>
                  <a:schemeClr val="tx1"/>
                </a:solidFill>
                <a:latin typeface="+mn-lt"/>
                <a:ea typeface="+mn-ea"/>
                <a:cs typeface="+mn-cs"/>
              </a:rPr>
              <a:t>) in a blended course. The use of blogs and discussion forums was useful for reflection on self and others and an unintended result was community building and vicarious interaction (lurking). Arnold, N., </a:t>
            </a:r>
            <a:r>
              <a:rPr lang="en-US" sz="1200" kern="1200" dirty="0" err="1" smtClean="0">
                <a:solidFill>
                  <a:schemeClr val="tx1"/>
                </a:solidFill>
                <a:latin typeface="+mn-lt"/>
                <a:ea typeface="+mn-ea"/>
                <a:cs typeface="+mn-cs"/>
              </a:rPr>
              <a:t>Paulus</a:t>
            </a:r>
            <a:r>
              <a:rPr lang="en-US" sz="1200" kern="1200" dirty="0" smtClean="0">
                <a:solidFill>
                  <a:schemeClr val="tx1"/>
                </a:solidFill>
                <a:latin typeface="+mn-lt"/>
                <a:ea typeface="+mn-ea"/>
                <a:cs typeface="+mn-cs"/>
              </a:rPr>
              <a:t>, T. (2010). Using a social networking site for experiential learning: Appropriating, lurking, modeling and community building, 13 (4), 188-196.</a:t>
            </a:r>
          </a:p>
          <a:p>
            <a:pPr>
              <a:buFont typeface="Arial"/>
              <a:buChar char="•"/>
            </a:pPr>
            <a:r>
              <a:rPr lang="en-US" sz="1200" kern="1200" dirty="0" smtClean="0">
                <a:solidFill>
                  <a:schemeClr val="tx1"/>
                </a:solidFill>
                <a:latin typeface="+mn-lt"/>
                <a:ea typeface="+mn-ea"/>
                <a:cs typeface="+mn-cs"/>
              </a:rPr>
              <a:t>Chang (2006) found in her dissertation study of undergraduate and graduate students that email was the favorite interactive tool and should be considered as part of the overall design of an online course.   </a:t>
            </a:r>
          </a:p>
          <a:p>
            <a:pPr>
              <a:buFont typeface="Arial"/>
              <a:buChar char="•"/>
            </a:pPr>
            <a:r>
              <a:rPr lang="en-US" sz="1200" kern="1200" dirty="0" smtClean="0">
                <a:solidFill>
                  <a:schemeClr val="tx1"/>
                </a:solidFill>
                <a:latin typeface="+mn-lt"/>
                <a:ea typeface="+mn-ea"/>
                <a:cs typeface="+mn-cs"/>
              </a:rPr>
              <a:t>Mein (2005) looked at redundancy and cueing (text, audio, and visual) in relationship to learning from text and diagrams.  No significant difference in student preference was noted, but there was some indication of the effectiveness of audio cueing since there were some high scores on performance tests on those materials with audio text cues. </a:t>
            </a:r>
          </a:p>
          <a:p>
            <a:pPr>
              <a:buFont typeface="Arial"/>
              <a:buChar char="•"/>
            </a:pPr>
            <a:r>
              <a:rPr lang="en-US" sz="1200" kern="1200" dirty="0" smtClean="0">
                <a:solidFill>
                  <a:schemeClr val="tx1"/>
                </a:solidFill>
                <a:latin typeface="+mn-lt"/>
                <a:ea typeface="+mn-ea"/>
                <a:cs typeface="+mn-cs"/>
              </a:rPr>
              <a:t>Green &amp; </a:t>
            </a:r>
            <a:r>
              <a:rPr lang="en-US" sz="1200" kern="1200" dirty="0" err="1" smtClean="0">
                <a:solidFill>
                  <a:schemeClr val="tx1"/>
                </a:solidFill>
                <a:latin typeface="+mn-lt"/>
                <a:ea typeface="+mn-ea"/>
                <a:cs typeface="+mn-cs"/>
              </a:rPr>
              <a:t>McNeese</a:t>
            </a:r>
            <a:r>
              <a:rPr lang="en-US" sz="1200" kern="1200" dirty="0" smtClean="0">
                <a:solidFill>
                  <a:schemeClr val="tx1"/>
                </a:solidFill>
                <a:latin typeface="+mn-lt"/>
                <a:ea typeface="+mn-ea"/>
                <a:cs typeface="+mn-cs"/>
              </a:rPr>
              <a:t> (2007) reviewed the literature on educational use of digital games and described the characteristics of high quality digital games from work done by </a:t>
            </a:r>
            <a:r>
              <a:rPr lang="en-US" sz="1200" kern="1200" dirty="0" err="1" smtClean="0">
                <a:solidFill>
                  <a:schemeClr val="tx1"/>
                </a:solidFill>
                <a:latin typeface="+mn-lt"/>
                <a:ea typeface="+mn-ea"/>
                <a:cs typeface="+mn-cs"/>
              </a:rPr>
              <a:t>Baranich</a:t>
            </a:r>
            <a:r>
              <a:rPr lang="en-US" sz="1200" kern="1200" dirty="0" smtClean="0">
                <a:solidFill>
                  <a:schemeClr val="tx1"/>
                </a:solidFill>
                <a:latin typeface="+mn-lt"/>
                <a:ea typeface="+mn-ea"/>
                <a:cs typeface="+mn-cs"/>
              </a:rPr>
              <a:t> &amp; Currie (2004), </a:t>
            </a:r>
            <a:r>
              <a:rPr lang="en-US" sz="1200" kern="1200" dirty="0" err="1" smtClean="0">
                <a:solidFill>
                  <a:schemeClr val="tx1"/>
                </a:solidFill>
                <a:latin typeface="+mn-lt"/>
                <a:ea typeface="+mn-ea"/>
                <a:cs typeface="+mn-cs"/>
              </a:rPr>
              <a:t>Klaila</a:t>
            </a:r>
            <a:r>
              <a:rPr lang="en-US" sz="1200" kern="1200" dirty="0" smtClean="0">
                <a:solidFill>
                  <a:schemeClr val="tx1"/>
                </a:solidFill>
                <a:latin typeface="+mn-lt"/>
                <a:ea typeface="+mn-ea"/>
                <a:cs typeface="+mn-cs"/>
              </a:rPr>
              <a:t> (2001), and Gee (2003).   Educational digital games</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should include:</a:t>
            </a:r>
          </a:p>
          <a:p>
            <a:pPr lvl="2"/>
            <a:r>
              <a:rPr lang="en-US" sz="1200" kern="1200" dirty="0" smtClean="0">
                <a:solidFill>
                  <a:schemeClr val="tx1"/>
                </a:solidFill>
                <a:latin typeface="+mn-lt"/>
                <a:ea typeface="+mn-ea"/>
                <a:cs typeface="+mn-cs"/>
              </a:rPr>
              <a:t>Elements of suspense, competition, drama, and/or cooperation and the use or acquisition of knowledge in a defined subject area and use intellectual skills that apply to specific course content; </a:t>
            </a:r>
          </a:p>
          <a:p>
            <a:pPr lvl="2"/>
            <a:r>
              <a:rPr lang="en-US" sz="1200" kern="1200" dirty="0" smtClean="0">
                <a:solidFill>
                  <a:schemeClr val="tx1"/>
                </a:solidFill>
                <a:latin typeface="+mn-lt"/>
                <a:ea typeface="+mn-ea"/>
                <a:cs typeface="+mn-cs"/>
              </a:rPr>
              <a:t>Clear learning goals and objectives;</a:t>
            </a:r>
          </a:p>
          <a:p>
            <a:pPr lvl="2"/>
            <a:r>
              <a:rPr lang="en-US" sz="1200" kern="1200" dirty="0" smtClean="0">
                <a:solidFill>
                  <a:schemeClr val="tx1"/>
                </a:solidFill>
                <a:latin typeface="+mn-lt"/>
                <a:ea typeface="+mn-ea"/>
                <a:cs typeface="+mn-cs"/>
              </a:rPr>
              <a:t>Clear rules so students know how to play; </a:t>
            </a:r>
          </a:p>
          <a:p>
            <a:pPr lvl="2"/>
            <a:r>
              <a:rPr lang="en-US" sz="1200" kern="1200" dirty="0" smtClean="0">
                <a:solidFill>
                  <a:schemeClr val="tx1"/>
                </a:solidFill>
                <a:latin typeface="+mn-lt"/>
                <a:ea typeface="+mn-ea"/>
                <a:cs typeface="+mn-cs"/>
              </a:rPr>
              <a:t>Interactive feedback;</a:t>
            </a:r>
          </a:p>
          <a:p>
            <a:pPr lvl="1"/>
            <a:r>
              <a:rPr lang="en-US" sz="1200" kern="1200" dirty="0" smtClean="0">
                <a:solidFill>
                  <a:schemeClr val="tx1"/>
                </a:solidFill>
                <a:latin typeface="+mn-lt"/>
                <a:ea typeface="+mn-ea"/>
                <a:cs typeface="+mn-cs"/>
              </a:rPr>
              <a:t>Should be:</a:t>
            </a:r>
          </a:p>
          <a:p>
            <a:pPr lvl="2"/>
            <a:r>
              <a:rPr lang="en-US" sz="1200" kern="1200" dirty="0" smtClean="0">
                <a:solidFill>
                  <a:schemeClr val="tx1"/>
                </a:solidFill>
                <a:latin typeface="+mn-lt"/>
                <a:ea typeface="+mn-ea"/>
                <a:cs typeface="+mn-cs"/>
              </a:rPr>
              <a:t>Interactive and nonlinear;</a:t>
            </a:r>
          </a:p>
          <a:p>
            <a:pPr lvl="2"/>
            <a:r>
              <a:rPr lang="en-US" sz="1200" kern="1200" dirty="0" smtClean="0">
                <a:solidFill>
                  <a:schemeClr val="tx1"/>
                </a:solidFill>
                <a:latin typeface="+mn-lt"/>
                <a:ea typeface="+mn-ea"/>
                <a:cs typeface="+mn-cs"/>
              </a:rPr>
              <a:t>Focused on learning rather than on winning or losing.  [Students should never be penalized to the point of being excluded from the game, and “winners” should be teams, not individuals];</a:t>
            </a:r>
          </a:p>
          <a:p>
            <a:pPr lvl="2"/>
            <a:r>
              <a:rPr lang="en-US" sz="1200" kern="1200" dirty="0" smtClean="0">
                <a:solidFill>
                  <a:schemeClr val="tx1"/>
                </a:solidFill>
                <a:latin typeface="+mn-lt"/>
                <a:ea typeface="+mn-ea"/>
                <a:cs typeface="+mn-cs"/>
              </a:rPr>
              <a:t>Encouraging of exploration through rewards.  [Players choose to assume the “protagonist” character or the “antagonist” character to experience both perspectives.];</a:t>
            </a:r>
          </a:p>
          <a:p>
            <a:pPr lvl="2"/>
            <a:r>
              <a:rPr lang="en-US" sz="1200" kern="1200" dirty="0" smtClean="0">
                <a:solidFill>
                  <a:schemeClr val="tx1"/>
                </a:solidFill>
                <a:latin typeface="+mn-lt"/>
                <a:ea typeface="+mn-ea"/>
                <a:cs typeface="+mn-cs"/>
              </a:rPr>
              <a:t>Challenging with obstacles woven into a strong learning-related adventure develop higher order thinking skills </a:t>
            </a:r>
          </a:p>
          <a:p>
            <a:pPr lvl="2"/>
            <a:r>
              <a:rPr lang="en-US" sz="1200" kern="1200" dirty="0" smtClean="0">
                <a:solidFill>
                  <a:schemeClr val="tx1"/>
                </a:solidFill>
                <a:latin typeface="+mn-lt"/>
                <a:ea typeface="+mn-ea"/>
                <a:cs typeface="+mn-cs"/>
              </a:rPr>
              <a:t>Encouraging of creativity more than one correct answer or way of doing something.  (</a:t>
            </a:r>
            <a:r>
              <a:rPr lang="en-US" sz="1200" kern="1200" dirty="0" err="1" smtClean="0">
                <a:solidFill>
                  <a:schemeClr val="tx1"/>
                </a:solidFill>
                <a:latin typeface="+mn-lt"/>
                <a:ea typeface="+mn-ea"/>
                <a:cs typeface="+mn-cs"/>
              </a:rPr>
              <a:t>p</a:t>
            </a:r>
            <a:r>
              <a:rPr lang="en-US" sz="1200" kern="1200" dirty="0" smtClean="0">
                <a:solidFill>
                  <a:schemeClr val="tx1"/>
                </a:solidFill>
                <a:latin typeface="+mn-lt"/>
                <a:ea typeface="+mn-ea"/>
                <a:cs typeface="+mn-cs"/>
              </a:rPr>
              <a:t>. 11)   </a:t>
            </a:r>
          </a:p>
          <a:p>
            <a:pPr lvl="1"/>
            <a:r>
              <a:rPr lang="en-US" sz="1200" kern="1200" dirty="0" smtClean="0">
                <a:solidFill>
                  <a:schemeClr val="tx1"/>
                </a:solidFill>
                <a:latin typeface="+mn-lt"/>
                <a:ea typeface="+mn-ea"/>
                <a:cs typeface="+mn-cs"/>
              </a:rPr>
              <a:t>Green &amp; McNeese summarized that digital games  “promote student learning through exploration, interactivity, trial and error, and repetition in such a way that students got so lost in the fun, that they don’t realize they are learning at the same time” (pp. 5-6).  </a:t>
            </a:r>
          </a:p>
          <a:p>
            <a:pPr>
              <a:buFont typeface="Arial"/>
              <a:buChar char="•"/>
            </a:pP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65C8E231-45F7-4893-993D-A3723D6AF822}"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Examples from QM Research Library (https://www.qualitymatters.org/research)</a:t>
            </a:r>
          </a:p>
          <a:p>
            <a:endParaRPr lang="en-US" dirty="0" smtClean="0"/>
          </a:p>
          <a:p>
            <a:pPr marL="0" marR="0" indent="0" algn="l" defTabSz="914400" rtl="0" eaLnBrk="1" fontAlgn="auto" latinLnBrk="0" hangingPunct="1">
              <a:lnSpc>
                <a:spcPct val="100000"/>
              </a:lnSpc>
              <a:spcBef>
                <a:spcPts val="0"/>
              </a:spcBef>
              <a:spcAft>
                <a:spcPts val="0"/>
              </a:spcAft>
              <a:buClrTx/>
              <a:buSzTx/>
              <a:buFont typeface="Arial"/>
              <a:buChar char="•"/>
              <a:tabLst/>
              <a:defRPr/>
            </a:pPr>
            <a:r>
              <a:rPr lang="en-US" sz="1200" kern="1200" dirty="0" smtClean="0">
                <a:solidFill>
                  <a:schemeClr val="tx1"/>
                </a:solidFill>
                <a:latin typeface="+mn-lt"/>
                <a:ea typeface="+mn-ea"/>
                <a:cs typeface="+mn-cs"/>
              </a:rPr>
              <a:t>Authors found that confusion by too many technology options in a virtual classroom and technical issues were frustrating to students in blended learning courses and often had negative impact on their involvement. </a:t>
            </a:r>
            <a:r>
              <a:rPr lang="en-US" sz="1200" kern="1200" dirty="0" err="1" smtClean="0">
                <a:solidFill>
                  <a:schemeClr val="tx1"/>
                </a:solidFill>
                <a:latin typeface="+mn-lt"/>
                <a:ea typeface="+mn-ea"/>
                <a:cs typeface="+mn-cs"/>
              </a:rPr>
              <a:t>McBrien</a:t>
            </a:r>
            <a:r>
              <a:rPr lang="en-US" sz="1200" kern="1200" dirty="0" smtClean="0">
                <a:solidFill>
                  <a:schemeClr val="tx1"/>
                </a:solidFill>
                <a:latin typeface="+mn-lt"/>
                <a:ea typeface="+mn-ea"/>
                <a:cs typeface="+mn-cs"/>
              </a:rPr>
              <a:t>, J. L. &amp; Jones, P. (2009). Virtual spaces:  employing a synchronous online classroom to facilitate student engagement in online learning.</a:t>
            </a:r>
            <a:r>
              <a:rPr lang="en-US" sz="1200" i="1" kern="1200" dirty="0" smtClean="0">
                <a:solidFill>
                  <a:schemeClr val="tx1"/>
                </a:solidFill>
                <a:latin typeface="+mn-lt"/>
                <a:ea typeface="+mn-ea"/>
                <a:cs typeface="+mn-cs"/>
              </a:rPr>
              <a:t> International Review of Research in Open and Distance Learning, 10(</a:t>
            </a:r>
            <a:r>
              <a:rPr lang="en-US" sz="1200" kern="1200" dirty="0" smtClean="0">
                <a:solidFill>
                  <a:schemeClr val="tx1"/>
                </a:solidFill>
                <a:latin typeface="+mn-lt"/>
                <a:ea typeface="+mn-ea"/>
                <a:cs typeface="+mn-cs"/>
              </a:rPr>
              <a:t>3) , 1-17</a:t>
            </a:r>
          </a:p>
          <a:p>
            <a:pPr marL="0" marR="0" indent="0" algn="l" defTabSz="914400" rtl="0" eaLnBrk="1" fontAlgn="auto" latinLnBrk="0" hangingPunct="1">
              <a:lnSpc>
                <a:spcPct val="100000"/>
              </a:lnSpc>
              <a:spcBef>
                <a:spcPts val="0"/>
              </a:spcBef>
              <a:spcAft>
                <a:spcPts val="0"/>
              </a:spcAft>
              <a:buClrTx/>
              <a:buSzTx/>
              <a:buFont typeface="Arial"/>
              <a:buChar char="•"/>
              <a:tabLst/>
              <a:defRPr/>
            </a:pPr>
            <a:r>
              <a:rPr lang="en-US" sz="1200" kern="1200" dirty="0" smtClean="0">
                <a:solidFill>
                  <a:schemeClr val="tx1"/>
                </a:solidFill>
                <a:latin typeface="+mn-lt"/>
                <a:ea typeface="+mn-ea"/>
                <a:cs typeface="+mn-cs"/>
              </a:rPr>
              <a:t>The author, as a well-known expert in online/blended learning provides an excellent informational piece of blending with purpose.  He presents a "Blending with Purpose" model with the underlying assumption that instructors must carefully consider their objectives and understand how to apply the technologies and approaches that will work best for them" (14).  The model includes information on content; social/emotional; dialectic/questioning; synthesis/evaluation; collaboration/student generated content; and reflection </a:t>
            </a:r>
          </a:p>
          <a:p>
            <a:r>
              <a:rPr lang="en-US" sz="1200" kern="1200" dirty="0" err="1" smtClean="0">
                <a:solidFill>
                  <a:schemeClr val="tx1"/>
                </a:solidFill>
                <a:latin typeface="+mn-lt"/>
                <a:ea typeface="+mn-ea"/>
                <a:cs typeface="+mn-cs"/>
              </a:rPr>
              <a:t>Picciano</a:t>
            </a:r>
            <a:r>
              <a:rPr lang="en-US" sz="1200" kern="1200" dirty="0" smtClean="0">
                <a:solidFill>
                  <a:schemeClr val="tx1"/>
                </a:solidFill>
                <a:latin typeface="+mn-lt"/>
                <a:ea typeface="+mn-ea"/>
                <a:cs typeface="+mn-cs"/>
              </a:rPr>
              <a:t>, A. G. (2009). Blending with purpose:  the multimodal model. </a:t>
            </a:r>
            <a:r>
              <a:rPr lang="en-US" sz="1200" i="1" kern="1200" dirty="0" smtClean="0">
                <a:solidFill>
                  <a:schemeClr val="tx1"/>
                </a:solidFill>
                <a:latin typeface="+mn-lt"/>
                <a:ea typeface="+mn-ea"/>
                <a:cs typeface="+mn-cs"/>
              </a:rPr>
              <a:t>Journal of Asynchronous Learning Networks, 13</a:t>
            </a:r>
            <a:r>
              <a:rPr lang="en-US" sz="1200" kern="1200" dirty="0" smtClean="0">
                <a:solidFill>
                  <a:schemeClr val="tx1"/>
                </a:solidFill>
                <a:latin typeface="+mn-lt"/>
                <a:ea typeface="+mn-ea"/>
                <a:cs typeface="+mn-cs"/>
              </a:rPr>
              <a:t>(1), 7-18.</a:t>
            </a:r>
          </a:p>
          <a:p>
            <a:r>
              <a:rPr lang="en-US" sz="1200" kern="1200" dirty="0" smtClean="0">
                <a:solidFill>
                  <a:schemeClr val="tx1"/>
                </a:solidFill>
                <a:latin typeface="+mn-lt"/>
                <a:ea typeface="+mn-ea"/>
                <a:cs typeface="+mn-cs"/>
              </a:rPr>
              <a:t>This dissertation used a quantitative and quasi-experimental design approach and found that there was no significant difference in learning results between a text-based and multimedia design in an online course. Fox, K. (2010). </a:t>
            </a:r>
            <a:r>
              <a:rPr lang="en-US" sz="1200" i="1" kern="1200" dirty="0" smtClean="0">
                <a:solidFill>
                  <a:schemeClr val="tx1"/>
                </a:solidFill>
                <a:latin typeface="+mn-lt"/>
                <a:ea typeface="+mn-ea"/>
                <a:cs typeface="+mn-cs"/>
              </a:rPr>
              <a:t>Investigating the impact of multimedia design principles on learning in an online context.  </a:t>
            </a:r>
            <a:r>
              <a:rPr lang="en-US" sz="1200" kern="1200" dirty="0" smtClean="0">
                <a:solidFill>
                  <a:schemeClr val="tx1"/>
                </a:solidFill>
                <a:latin typeface="+mn-lt"/>
                <a:ea typeface="+mn-ea"/>
                <a:cs typeface="+mn-cs"/>
              </a:rPr>
              <a:t>(</a:t>
            </a:r>
            <a:r>
              <a:rPr lang="en-US" sz="1200" kern="1200" dirty="0" err="1" smtClean="0">
                <a:solidFill>
                  <a:schemeClr val="tx1"/>
                </a:solidFill>
                <a:latin typeface="+mn-lt"/>
                <a:ea typeface="+mn-ea"/>
                <a:cs typeface="+mn-cs"/>
              </a:rPr>
              <a:t>Capella</a:t>
            </a:r>
            <a:r>
              <a:rPr lang="en-US" sz="1200" kern="1200" dirty="0" smtClean="0">
                <a:solidFill>
                  <a:schemeClr val="tx1"/>
                </a:solidFill>
                <a:latin typeface="+mn-lt"/>
                <a:ea typeface="+mn-ea"/>
                <a:cs typeface="+mn-cs"/>
              </a:rPr>
              <a:t> University).</a:t>
            </a:r>
            <a:r>
              <a:rPr lang="en-US" sz="1200" i="1" kern="1200" dirty="0" smtClean="0">
                <a:solidFill>
                  <a:schemeClr val="tx1"/>
                </a:solidFill>
                <a:latin typeface="+mn-lt"/>
                <a:ea typeface="+mn-ea"/>
                <a:cs typeface="+mn-cs"/>
              </a:rPr>
              <a:t> </a:t>
            </a:r>
            <a:r>
              <a:rPr lang="en-US" sz="1200" i="1" kern="1200" dirty="0" err="1" smtClean="0">
                <a:solidFill>
                  <a:schemeClr val="tx1"/>
                </a:solidFill>
                <a:latin typeface="+mn-lt"/>
                <a:ea typeface="+mn-ea"/>
                <a:cs typeface="+mn-cs"/>
              </a:rPr>
              <a:t>ProQuest</a:t>
            </a:r>
            <a:r>
              <a:rPr lang="en-US" sz="1200" i="1" kern="1200" dirty="0" smtClean="0">
                <a:solidFill>
                  <a:schemeClr val="tx1"/>
                </a:solidFill>
                <a:latin typeface="+mn-lt"/>
                <a:ea typeface="+mn-ea"/>
                <a:cs typeface="+mn-cs"/>
              </a:rPr>
              <a:t> Dissertations and Theses, Document ID 305243747.</a:t>
            </a:r>
            <a:endParaRPr lang="en-US" sz="1200" i="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This journal article explores the use of Facebook as a way to meet course objectives in the learning of English. 300 undergrad students were surveyed and results showed that overall students believed that Facebook would be useful in learning English. The author suggests that pre-determined learning objectives and outcomes need to be considered if integrating Facebook. </a:t>
            </a:r>
            <a:r>
              <a:rPr lang="en-US" sz="1200" kern="1200" dirty="0" err="1" smtClean="0">
                <a:solidFill>
                  <a:schemeClr val="tx1"/>
                </a:solidFill>
                <a:latin typeface="+mn-lt"/>
                <a:ea typeface="+mn-ea"/>
                <a:cs typeface="+mn-cs"/>
              </a:rPr>
              <a:t>Kabilan</a:t>
            </a:r>
            <a:r>
              <a:rPr lang="en-US" sz="1200" kern="1200" dirty="0" smtClean="0">
                <a:solidFill>
                  <a:schemeClr val="tx1"/>
                </a:solidFill>
                <a:latin typeface="+mn-lt"/>
                <a:ea typeface="+mn-ea"/>
                <a:cs typeface="+mn-cs"/>
              </a:rPr>
              <a:t>, M., Ahmad, N., </a:t>
            </a:r>
            <a:r>
              <a:rPr lang="en-US" sz="1200" kern="1200" dirty="0" err="1" smtClean="0">
                <a:solidFill>
                  <a:schemeClr val="tx1"/>
                </a:solidFill>
                <a:latin typeface="+mn-lt"/>
                <a:ea typeface="+mn-ea"/>
                <a:cs typeface="+mn-cs"/>
              </a:rPr>
              <a:t>Abidin</a:t>
            </a:r>
            <a:r>
              <a:rPr lang="en-US" sz="1200" kern="1200" dirty="0" smtClean="0">
                <a:solidFill>
                  <a:schemeClr val="tx1"/>
                </a:solidFill>
                <a:latin typeface="+mn-lt"/>
                <a:ea typeface="+mn-ea"/>
                <a:cs typeface="+mn-cs"/>
              </a:rPr>
              <a:t>, M. (2010). Facebook: An online environment for learning of English in institutions of higher education? </a:t>
            </a:r>
            <a:r>
              <a:rPr lang="en-US" sz="1200" i="1" kern="1200" dirty="0" smtClean="0">
                <a:solidFill>
                  <a:schemeClr val="tx1"/>
                </a:solidFill>
                <a:latin typeface="+mn-lt"/>
                <a:ea typeface="+mn-ea"/>
                <a:cs typeface="+mn-cs"/>
              </a:rPr>
              <a:t>The Internet and Higher Education, 13 </a:t>
            </a:r>
            <a:r>
              <a:rPr lang="en-US" sz="1200" kern="1200" dirty="0" smtClean="0">
                <a:solidFill>
                  <a:schemeClr val="tx1"/>
                </a:solidFill>
                <a:latin typeface="+mn-lt"/>
                <a:ea typeface="+mn-ea"/>
                <a:cs typeface="+mn-cs"/>
              </a:rPr>
              <a:t>(4), 179-187.</a:t>
            </a:r>
          </a:p>
          <a:p>
            <a:r>
              <a:rPr lang="en-US" sz="1200" kern="1200" dirty="0" smtClean="0">
                <a:solidFill>
                  <a:schemeClr val="tx1"/>
                </a:solidFill>
                <a:latin typeface="+mn-lt"/>
                <a:ea typeface="+mn-ea"/>
                <a:cs typeface="+mn-cs"/>
              </a:rPr>
              <a:t>This study explored the intended and unintended uses of Web 2.0 technology (</a:t>
            </a:r>
            <a:r>
              <a:rPr lang="en-US" sz="1200" kern="1200" dirty="0" err="1" smtClean="0">
                <a:solidFill>
                  <a:schemeClr val="tx1"/>
                </a:solidFill>
                <a:latin typeface="+mn-lt"/>
                <a:ea typeface="+mn-ea"/>
                <a:cs typeface="+mn-cs"/>
              </a:rPr>
              <a:t>Ning</a:t>
            </a:r>
            <a:r>
              <a:rPr lang="en-US" sz="1200" kern="1200" dirty="0" smtClean="0">
                <a:solidFill>
                  <a:schemeClr val="tx1"/>
                </a:solidFill>
                <a:latin typeface="+mn-lt"/>
                <a:ea typeface="+mn-ea"/>
                <a:cs typeface="+mn-cs"/>
              </a:rPr>
              <a:t>) in a blended course. The use of blogs and discussion forums was useful for reflection on self and others and an unintended result was community building and vicarious interaction (lurking). Arnold, N., Paulus, T. (2010). Using a social networking site for experiential learning: Appropriating, lurking, modeling and community building, 13 (4), 188-196.</a:t>
            </a:r>
          </a:p>
          <a:p>
            <a:pPr>
              <a:buFont typeface="Arial"/>
              <a:buChar char="•"/>
            </a:pPr>
            <a:r>
              <a:rPr lang="en-US" sz="1200" kern="1200" dirty="0" smtClean="0">
                <a:solidFill>
                  <a:schemeClr val="tx1"/>
                </a:solidFill>
                <a:latin typeface="+mn-lt"/>
                <a:ea typeface="+mn-ea"/>
                <a:cs typeface="+mn-cs"/>
              </a:rPr>
              <a:t>Chang (2006) found in her dissertation study of undergraduate and graduate students that email was the favorite interactive tool and should be considered as part of the overall design of an online course.   </a:t>
            </a:r>
          </a:p>
          <a:p>
            <a:pPr>
              <a:buFont typeface="Arial"/>
              <a:buChar char="•"/>
            </a:pPr>
            <a:r>
              <a:rPr lang="en-US" sz="1200" kern="1200" dirty="0" smtClean="0">
                <a:solidFill>
                  <a:schemeClr val="tx1"/>
                </a:solidFill>
                <a:latin typeface="+mn-lt"/>
                <a:ea typeface="+mn-ea"/>
                <a:cs typeface="+mn-cs"/>
              </a:rPr>
              <a:t>Mein (2005) looked at redundancy and cueing (text, audio, and visual) in relationship to learning from text and diagrams.  No significant difference in student preference was noted, but there was some indication of the effectiveness of audio cueing since there were some high scores on performance tests on those materials with audio text cues. </a:t>
            </a:r>
          </a:p>
          <a:p>
            <a:pPr>
              <a:buFont typeface="Arial"/>
              <a:buChar char="•"/>
            </a:pPr>
            <a:r>
              <a:rPr lang="en-US" sz="1200" kern="1200" dirty="0" smtClean="0">
                <a:solidFill>
                  <a:schemeClr val="tx1"/>
                </a:solidFill>
                <a:latin typeface="+mn-lt"/>
                <a:ea typeface="+mn-ea"/>
                <a:cs typeface="+mn-cs"/>
              </a:rPr>
              <a:t>Green &amp; McNeese (2007) reviewed the literature on educational use of digital games and described the characteristics of high quality digital games from work done by </a:t>
            </a:r>
            <a:r>
              <a:rPr lang="en-US" sz="1200" kern="1200" dirty="0" err="1" smtClean="0">
                <a:solidFill>
                  <a:schemeClr val="tx1"/>
                </a:solidFill>
                <a:latin typeface="+mn-lt"/>
                <a:ea typeface="+mn-ea"/>
                <a:cs typeface="+mn-cs"/>
              </a:rPr>
              <a:t>Baranich</a:t>
            </a:r>
            <a:r>
              <a:rPr lang="en-US" sz="1200" kern="1200" dirty="0" smtClean="0">
                <a:solidFill>
                  <a:schemeClr val="tx1"/>
                </a:solidFill>
                <a:latin typeface="+mn-lt"/>
                <a:ea typeface="+mn-ea"/>
                <a:cs typeface="+mn-cs"/>
              </a:rPr>
              <a:t> &amp; Currie (2004), </a:t>
            </a:r>
            <a:r>
              <a:rPr lang="en-US" sz="1200" kern="1200" dirty="0" err="1" smtClean="0">
                <a:solidFill>
                  <a:schemeClr val="tx1"/>
                </a:solidFill>
                <a:latin typeface="+mn-lt"/>
                <a:ea typeface="+mn-ea"/>
                <a:cs typeface="+mn-cs"/>
              </a:rPr>
              <a:t>Klaila</a:t>
            </a:r>
            <a:r>
              <a:rPr lang="en-US" sz="1200" kern="1200" dirty="0" smtClean="0">
                <a:solidFill>
                  <a:schemeClr val="tx1"/>
                </a:solidFill>
                <a:latin typeface="+mn-lt"/>
                <a:ea typeface="+mn-ea"/>
                <a:cs typeface="+mn-cs"/>
              </a:rPr>
              <a:t> (2001), and Gee (2003).   Educational digital games</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should include:</a:t>
            </a:r>
          </a:p>
          <a:p>
            <a:pPr lvl="2"/>
            <a:r>
              <a:rPr lang="en-US" sz="1200" kern="1200" dirty="0" smtClean="0">
                <a:solidFill>
                  <a:schemeClr val="tx1"/>
                </a:solidFill>
                <a:latin typeface="+mn-lt"/>
                <a:ea typeface="+mn-ea"/>
                <a:cs typeface="+mn-cs"/>
              </a:rPr>
              <a:t>Elements of suspense, competition, drama, and/or cooperation and the use or acquisition of knowledge in a defined subject area and use intellectual skills that apply to specific course content; </a:t>
            </a:r>
          </a:p>
          <a:p>
            <a:pPr lvl="2"/>
            <a:r>
              <a:rPr lang="en-US" sz="1200" kern="1200" dirty="0" smtClean="0">
                <a:solidFill>
                  <a:schemeClr val="tx1"/>
                </a:solidFill>
                <a:latin typeface="+mn-lt"/>
                <a:ea typeface="+mn-ea"/>
                <a:cs typeface="+mn-cs"/>
              </a:rPr>
              <a:t>Clear learning goals and objectives;</a:t>
            </a:r>
          </a:p>
          <a:p>
            <a:pPr lvl="2"/>
            <a:r>
              <a:rPr lang="en-US" sz="1200" kern="1200" dirty="0" smtClean="0">
                <a:solidFill>
                  <a:schemeClr val="tx1"/>
                </a:solidFill>
                <a:latin typeface="+mn-lt"/>
                <a:ea typeface="+mn-ea"/>
                <a:cs typeface="+mn-cs"/>
              </a:rPr>
              <a:t>Clear rules so students know how to play; </a:t>
            </a:r>
          </a:p>
          <a:p>
            <a:pPr lvl="2"/>
            <a:r>
              <a:rPr lang="en-US" sz="1200" kern="1200" dirty="0" smtClean="0">
                <a:solidFill>
                  <a:schemeClr val="tx1"/>
                </a:solidFill>
                <a:latin typeface="+mn-lt"/>
                <a:ea typeface="+mn-ea"/>
                <a:cs typeface="+mn-cs"/>
              </a:rPr>
              <a:t>Interactive feedback;</a:t>
            </a:r>
          </a:p>
          <a:p>
            <a:pPr lvl="1"/>
            <a:r>
              <a:rPr lang="en-US" sz="1200" kern="1200" dirty="0" smtClean="0">
                <a:solidFill>
                  <a:schemeClr val="tx1"/>
                </a:solidFill>
                <a:latin typeface="+mn-lt"/>
                <a:ea typeface="+mn-ea"/>
                <a:cs typeface="+mn-cs"/>
              </a:rPr>
              <a:t>Should be:</a:t>
            </a:r>
          </a:p>
          <a:p>
            <a:pPr lvl="2"/>
            <a:r>
              <a:rPr lang="en-US" sz="1200" kern="1200" dirty="0" smtClean="0">
                <a:solidFill>
                  <a:schemeClr val="tx1"/>
                </a:solidFill>
                <a:latin typeface="+mn-lt"/>
                <a:ea typeface="+mn-ea"/>
                <a:cs typeface="+mn-cs"/>
              </a:rPr>
              <a:t>Interactive and nonlinear;</a:t>
            </a:r>
          </a:p>
          <a:p>
            <a:pPr lvl="2"/>
            <a:r>
              <a:rPr lang="en-US" sz="1200" kern="1200" dirty="0" smtClean="0">
                <a:solidFill>
                  <a:schemeClr val="tx1"/>
                </a:solidFill>
                <a:latin typeface="+mn-lt"/>
                <a:ea typeface="+mn-ea"/>
                <a:cs typeface="+mn-cs"/>
              </a:rPr>
              <a:t>Focused on learning rather than on winning or losing.  [Students should never be penalized to the point of being excluded from the game, and “winners” should be teams, not individuals];</a:t>
            </a:r>
          </a:p>
          <a:p>
            <a:pPr lvl="2"/>
            <a:r>
              <a:rPr lang="en-US" sz="1200" kern="1200" dirty="0" smtClean="0">
                <a:solidFill>
                  <a:schemeClr val="tx1"/>
                </a:solidFill>
                <a:latin typeface="+mn-lt"/>
                <a:ea typeface="+mn-ea"/>
                <a:cs typeface="+mn-cs"/>
              </a:rPr>
              <a:t>Encouraging of exploration through rewards.  [Players choose to assume the “protagonist” character or the “antagonist” character to experience both perspectives.];</a:t>
            </a:r>
          </a:p>
          <a:p>
            <a:pPr lvl="2"/>
            <a:r>
              <a:rPr lang="en-US" sz="1200" kern="1200" dirty="0" smtClean="0">
                <a:solidFill>
                  <a:schemeClr val="tx1"/>
                </a:solidFill>
                <a:latin typeface="+mn-lt"/>
                <a:ea typeface="+mn-ea"/>
                <a:cs typeface="+mn-cs"/>
              </a:rPr>
              <a:t>Challenging with obstacles woven into a strong learning-related adventure develop higher order thinking skills </a:t>
            </a:r>
          </a:p>
          <a:p>
            <a:pPr lvl="2"/>
            <a:r>
              <a:rPr lang="en-US" sz="1200" kern="1200" dirty="0" smtClean="0">
                <a:solidFill>
                  <a:schemeClr val="tx1"/>
                </a:solidFill>
                <a:latin typeface="+mn-lt"/>
                <a:ea typeface="+mn-ea"/>
                <a:cs typeface="+mn-cs"/>
              </a:rPr>
              <a:t>Encouraging of creativity more than one correct answer or way of doing something.  (p. 11)   </a:t>
            </a:r>
          </a:p>
          <a:p>
            <a:pPr lvl="1"/>
            <a:r>
              <a:rPr lang="en-US" sz="1200" kern="1200" dirty="0" smtClean="0">
                <a:solidFill>
                  <a:schemeClr val="tx1"/>
                </a:solidFill>
                <a:latin typeface="+mn-lt"/>
                <a:ea typeface="+mn-ea"/>
                <a:cs typeface="+mn-cs"/>
              </a:rPr>
              <a:t>Green &amp; McNeese summarized that digital games  “promote student learning through exploration, interactivity, trial and error, and repetition in such a way that students got so lost in the fun, that they don’t realize they are learning at the same time” (pp. 5-6).  </a:t>
            </a:r>
          </a:p>
          <a:p>
            <a:endParaRPr lang="en-US" dirty="0"/>
          </a:p>
        </p:txBody>
      </p:sp>
      <p:sp>
        <p:nvSpPr>
          <p:cNvPr id="4" name="Slide Number Placeholder 3"/>
          <p:cNvSpPr>
            <a:spLocks noGrp="1"/>
          </p:cNvSpPr>
          <p:nvPr>
            <p:ph type="sldNum" sz="quarter" idx="10"/>
          </p:nvPr>
        </p:nvSpPr>
        <p:spPr/>
        <p:txBody>
          <a:bodyPr/>
          <a:lstStyle/>
          <a:p>
            <a:fld id="{65C8E231-45F7-4893-993D-A3723D6AF822}" type="slidenum">
              <a:rPr lang="en-US" smtClean="0"/>
              <a:pPr/>
              <a:t>20</a:t>
            </a:fld>
            <a:endParaRPr lang="en-US"/>
          </a:p>
        </p:txBody>
      </p:sp>
    </p:spTree>
    <p:extLst>
      <p:ext uri="{BB962C8B-B14F-4D97-AF65-F5344CB8AC3E}">
        <p14:creationId xmlns:p14="http://schemas.microsoft.com/office/powerpoint/2010/main" val="1237572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5C8E231-45F7-4893-993D-A3723D6AF822}" type="slidenum">
              <a:rPr lang="en-US" smtClean="0"/>
              <a:pPr/>
              <a:t>2</a:t>
            </a:fld>
            <a:endParaRPr lang="en-US"/>
          </a:p>
        </p:txBody>
      </p:sp>
    </p:spTree>
    <p:extLst>
      <p:ext uri="{BB962C8B-B14F-4D97-AF65-F5344CB8AC3E}">
        <p14:creationId xmlns:p14="http://schemas.microsoft.com/office/powerpoint/2010/main" val="21209930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Academic support services differ from institution to institution.</a:t>
            </a:r>
          </a:p>
          <a:p>
            <a:endParaRPr lang="en-US" dirty="0"/>
          </a:p>
        </p:txBody>
      </p:sp>
      <p:sp>
        <p:nvSpPr>
          <p:cNvPr id="4" name="Slide Number Placeholder 3"/>
          <p:cNvSpPr>
            <a:spLocks noGrp="1"/>
          </p:cNvSpPr>
          <p:nvPr>
            <p:ph type="sldNum" sz="quarter" idx="10"/>
          </p:nvPr>
        </p:nvSpPr>
        <p:spPr/>
        <p:txBody>
          <a:bodyPr/>
          <a:lstStyle/>
          <a:p>
            <a:fld id="{65C8E231-45F7-4893-993D-A3723D6AF822}" type="slidenum">
              <a:rPr lang="en-US" smtClean="0"/>
              <a:pPr/>
              <a:t>21</a:t>
            </a:fld>
            <a:endParaRPr lang="en-US"/>
          </a:p>
        </p:txBody>
      </p:sp>
    </p:spTree>
    <p:extLst>
      <p:ext uri="{BB962C8B-B14F-4D97-AF65-F5344CB8AC3E}">
        <p14:creationId xmlns:p14="http://schemas.microsoft.com/office/powerpoint/2010/main" val="22530979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a:buNone/>
              <a:tabLst/>
              <a:defRPr/>
            </a:pPr>
            <a:r>
              <a:rPr lang="en-US" sz="1200" kern="1200" dirty="0" smtClean="0">
                <a:solidFill>
                  <a:schemeClr val="tx1"/>
                </a:solidFill>
                <a:latin typeface="+mn-lt"/>
                <a:ea typeface="+mn-ea"/>
                <a:cs typeface="+mn-cs"/>
              </a:rPr>
              <a:t>Examples from QM Research Library (https://</a:t>
            </a:r>
            <a:r>
              <a:rPr lang="en-US" sz="1200" kern="1200" dirty="0" err="1" smtClean="0">
                <a:solidFill>
                  <a:schemeClr val="tx1"/>
                </a:solidFill>
                <a:latin typeface="+mn-lt"/>
                <a:ea typeface="+mn-ea"/>
                <a:cs typeface="+mn-cs"/>
              </a:rPr>
              <a:t>www.qualitymatters.org</a:t>
            </a:r>
            <a:r>
              <a:rPr lang="en-US" sz="1200" kern="1200" dirty="0" smtClean="0">
                <a:solidFill>
                  <a:schemeClr val="tx1"/>
                </a:solidFill>
                <a:latin typeface="+mn-lt"/>
                <a:ea typeface="+mn-ea"/>
                <a:cs typeface="+mn-cs"/>
              </a:rPr>
              <a:t>/research)</a:t>
            </a:r>
          </a:p>
          <a:p>
            <a:pPr marL="0" marR="0" indent="0" algn="l" defTabSz="914400" rtl="0" eaLnBrk="1" fontAlgn="auto" latinLnBrk="0" hangingPunct="1">
              <a:lnSpc>
                <a:spcPct val="100000"/>
              </a:lnSpc>
              <a:spcBef>
                <a:spcPts val="0"/>
              </a:spcBef>
              <a:spcAft>
                <a:spcPts val="0"/>
              </a:spcAft>
              <a:buClrTx/>
              <a:buSzTx/>
              <a:buFont typeface="Arial"/>
              <a:buNone/>
              <a:tabLst/>
              <a:defRPr/>
            </a:pP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a:buChar char="•"/>
              <a:tabLst/>
              <a:defRPr/>
            </a:pPr>
            <a:r>
              <a:rPr lang="en-US" sz="1200" kern="1200" dirty="0" smtClean="0">
                <a:solidFill>
                  <a:schemeClr val="tx1"/>
                </a:solidFill>
                <a:latin typeface="+mn-lt"/>
                <a:ea typeface="+mn-ea"/>
                <a:cs typeface="+mn-cs"/>
              </a:rPr>
              <a:t>Authors suggest that students' reluctance to use help systems have psychological and implementation</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dimensions.  Understanding "instructions given by the system, which usually is not adequately adapted to user's prior knowledge or the vocabulary of a lay person" is a serious drawback (</a:t>
            </a:r>
            <a:r>
              <a:rPr lang="en-US" sz="1200" kern="1200" dirty="0" err="1" smtClean="0">
                <a:solidFill>
                  <a:schemeClr val="tx1"/>
                </a:solidFill>
                <a:latin typeface="+mn-lt"/>
                <a:ea typeface="+mn-ea"/>
                <a:cs typeface="+mn-cs"/>
              </a:rPr>
              <a:t>p</a:t>
            </a:r>
            <a:r>
              <a:rPr lang="en-US" sz="1200" kern="1200" dirty="0" smtClean="0">
                <a:solidFill>
                  <a:schemeClr val="tx1"/>
                </a:solidFill>
                <a:latin typeface="+mn-lt"/>
                <a:ea typeface="+mn-ea"/>
                <a:cs typeface="+mn-cs"/>
              </a:rPr>
              <a:t>. 3) </a:t>
            </a:r>
            <a:r>
              <a:rPr lang="en-US" sz="1200" kern="1200" dirty="0" err="1" smtClean="0">
                <a:solidFill>
                  <a:schemeClr val="tx1"/>
                </a:solidFill>
                <a:latin typeface="+mn-lt"/>
                <a:ea typeface="+mn-ea"/>
                <a:cs typeface="+mn-cs"/>
              </a:rPr>
              <a:t>Heckner</a:t>
            </a:r>
            <a:r>
              <a:rPr lang="en-US" sz="1200" kern="1200" dirty="0" smtClean="0">
                <a:solidFill>
                  <a:schemeClr val="tx1"/>
                </a:solidFill>
                <a:latin typeface="+mn-lt"/>
                <a:ea typeface="+mn-ea"/>
                <a:cs typeface="+mn-cs"/>
              </a:rPr>
              <a:t>, M., </a:t>
            </a:r>
            <a:r>
              <a:rPr lang="en-US" sz="1200" kern="1200" dirty="0" err="1" smtClean="0">
                <a:solidFill>
                  <a:schemeClr val="tx1"/>
                </a:solidFill>
                <a:latin typeface="+mn-lt"/>
                <a:ea typeface="+mn-ea"/>
                <a:cs typeface="+mn-cs"/>
              </a:rPr>
              <a:t>Schworm</a:t>
            </a:r>
            <a:r>
              <a:rPr lang="en-US" sz="1200" kern="1200" dirty="0" smtClean="0">
                <a:solidFill>
                  <a:schemeClr val="tx1"/>
                </a:solidFill>
                <a:latin typeface="+mn-lt"/>
                <a:ea typeface="+mn-ea"/>
                <a:cs typeface="+mn-cs"/>
              </a:rPr>
              <a:t>, S., &amp; Wolff, C. (2009). Combining design patterns and elements of social computing for the design of user-centered online help systems. </a:t>
            </a:r>
            <a:r>
              <a:rPr lang="en-US" sz="1200" i="1" kern="1200" dirty="0" smtClean="0">
                <a:solidFill>
                  <a:schemeClr val="tx1"/>
                </a:solidFill>
                <a:latin typeface="+mn-lt"/>
                <a:ea typeface="+mn-ea"/>
                <a:cs typeface="+mn-cs"/>
              </a:rPr>
              <a:t>Journal of Educational Technology Systems 38(</a:t>
            </a:r>
            <a:r>
              <a:rPr lang="en-US" sz="1200" kern="1200" dirty="0" smtClean="0">
                <a:solidFill>
                  <a:schemeClr val="tx1"/>
                </a:solidFill>
                <a:latin typeface="+mn-lt"/>
                <a:ea typeface="+mn-ea"/>
                <a:cs typeface="+mn-cs"/>
              </a:rPr>
              <a:t>1), 3-20.</a:t>
            </a:r>
          </a:p>
          <a:p>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Shin (2001) found independent from interaction activities, the perceptions of psychological presence a distance student holds in relation with teachers, peer students, and institution can be significant predictors of learning outcomes.  An institution’s transactional presence may be relatively more important than teachers’ and peer students’ transactional presence (the degree to which a distance student perceives the availability of, and connectedness with, other parties involved in a given distance education setting” (2002, p.121). Shin, N. (2001).  Beyond interaction:  transactional presence and distance learning. Unpublished doctoral dissertation, Pennsylvania State University.</a:t>
            </a:r>
          </a:p>
          <a:p>
            <a:endParaRPr lang="en-US" dirty="0"/>
          </a:p>
        </p:txBody>
      </p:sp>
      <p:sp>
        <p:nvSpPr>
          <p:cNvPr id="4" name="Slide Number Placeholder 3"/>
          <p:cNvSpPr>
            <a:spLocks noGrp="1"/>
          </p:cNvSpPr>
          <p:nvPr>
            <p:ph type="sldNum" sz="quarter" idx="10"/>
          </p:nvPr>
        </p:nvSpPr>
        <p:spPr/>
        <p:txBody>
          <a:bodyPr/>
          <a:lstStyle/>
          <a:p>
            <a:fld id="{65C8E231-45F7-4893-993D-A3723D6AF822}"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dirty="0" smtClean="0"/>
              <a:t>Provide Choices</a:t>
            </a:r>
          </a:p>
          <a:p>
            <a:r>
              <a:rPr lang="en-US" dirty="0" smtClean="0"/>
              <a:t>Learn About Your Learners</a:t>
            </a:r>
          </a:p>
          <a:p>
            <a:pPr defTabSz="914238">
              <a:defRPr/>
            </a:pPr>
            <a:endParaRPr lang="en-US" dirty="0" smtClean="0"/>
          </a:p>
          <a:p>
            <a:pPr defTabSz="914238">
              <a:defRPr/>
            </a:pPr>
            <a:endParaRPr lang="en-US" dirty="0" smtClean="0"/>
          </a:p>
          <a:p>
            <a:pPr defTabSz="914238">
              <a:defRPr/>
            </a:pPr>
            <a:endParaRPr lang="en-US" dirty="0" smtClean="0"/>
          </a:p>
          <a:p>
            <a:pPr defTabSz="914238">
              <a:defRPr/>
            </a:pPr>
            <a:r>
              <a:rPr lang="en-US" dirty="0" smtClean="0"/>
              <a:t>This </a:t>
            </a:r>
            <a:r>
              <a:rPr lang="en-US" dirty="0"/>
              <a:t>standard was included in the very first edition (2005) of the QM Rubric and pointed to the need for designers and faculty to be aware of ADA.  This is the only standard that originally came from the Community of Practice (those distance educators who actually established the 2005 QM standards).  This standard had limited “research support” for the need, but more “legal” and “best practices” support.   </a:t>
            </a:r>
          </a:p>
          <a:p>
            <a:pPr defTabSz="914238">
              <a:defRPr/>
            </a:pPr>
            <a:endParaRPr lang="en-US" dirty="0"/>
          </a:p>
          <a:p>
            <a:pPr defTabSz="914238">
              <a:defRPr/>
            </a:pPr>
            <a:r>
              <a:rPr lang="en-US" dirty="0"/>
              <a:t>Examples from QM Research Library (https://www.qualitymatters.org/research)</a:t>
            </a:r>
          </a:p>
          <a:p>
            <a:pPr defTabSz="914238">
              <a:defRPr/>
            </a:pPr>
            <a:endParaRPr lang="en-US" dirty="0"/>
          </a:p>
          <a:p>
            <a:pPr defTabSz="914238">
              <a:buFont typeface="Arial"/>
              <a:buChar char="•"/>
              <a:defRPr/>
            </a:pPr>
            <a:r>
              <a:rPr lang="en-US" dirty="0"/>
              <a:t>Online classes need to be designed with all forms of disabilities in mind, not just the blind and the deaf.  Success for disabled students is dependent on their individual learning needs being met.  Universal design makes online instructional material accessible and understandable for all kinds of students with disabilities. Sapp, W. (2009). Universal Design:  Online Educational Media for Students with Disabilities. </a:t>
            </a:r>
            <a:r>
              <a:rPr lang="en-US" i="1" dirty="0"/>
              <a:t>Journal of Visual Impairment &amp; Blindness.</a:t>
            </a:r>
            <a:r>
              <a:rPr lang="en-US" dirty="0"/>
              <a:t> </a:t>
            </a:r>
          </a:p>
          <a:p>
            <a:pPr defTabSz="914238">
              <a:buFont typeface="Arial"/>
              <a:buChar char="•"/>
              <a:defRPr/>
            </a:pPr>
            <a:r>
              <a:rPr lang="en-US" dirty="0"/>
              <a:t>Article focuses on attitudes of students with disabilities in requesting conformance or assistance with distance education courses and results "do indicate that students who report having visible disabilities appear to have more positive attitudes toward requesting accommodations in the online versus face-to-face learning environment compared with students who report having hidden disabilities." The article provides a general discussion of accessibility issues contained in the Accessibility section of the QM rubric and also addresses building disability standards into a course in the initial design versus retrofitting to fit the needs of a diverse and growing population of distance education students. Barnard-</a:t>
            </a:r>
            <a:r>
              <a:rPr lang="en-US" dirty="0" err="1"/>
              <a:t>Brak</a:t>
            </a:r>
            <a:r>
              <a:rPr lang="en-US" dirty="0"/>
              <a:t>, L., &amp; </a:t>
            </a:r>
            <a:r>
              <a:rPr lang="en-US" dirty="0" err="1"/>
              <a:t>Sulak</a:t>
            </a:r>
            <a:r>
              <a:rPr lang="en-US" dirty="0"/>
              <a:t>, T. (2010). Online versus face-to-face accommodations among college students with disabilities. </a:t>
            </a:r>
            <a:r>
              <a:rPr lang="en-US" i="1" dirty="0"/>
              <a:t>The American Journal of Distance Education,</a:t>
            </a:r>
            <a:r>
              <a:rPr lang="en-US" dirty="0"/>
              <a:t> </a:t>
            </a:r>
            <a:r>
              <a:rPr lang="en-US" i="1" dirty="0"/>
              <a:t>24</a:t>
            </a:r>
            <a:r>
              <a:rPr lang="en-US" dirty="0"/>
              <a:t>(2), 81.</a:t>
            </a:r>
          </a:p>
          <a:p>
            <a:endParaRPr lang="en-US" dirty="0"/>
          </a:p>
          <a:p>
            <a:r>
              <a:rPr lang="en-US" dirty="0" smtClean="0"/>
              <a:t>Elias T (2013). Universal Instructional Design Principles for</a:t>
            </a:r>
            <a:r>
              <a:rPr lang="en-US" baseline="0" dirty="0" smtClean="0"/>
              <a:t> Moodle, International Review of Research in Open and Distance Learning.  Used UID (universal instructional design) principles to guide review: equitable use, </a:t>
            </a:r>
            <a:r>
              <a:rPr lang="en-US" baseline="0" dirty="0" err="1" smtClean="0"/>
              <a:t>blexible</a:t>
            </a:r>
            <a:r>
              <a:rPr lang="en-US" baseline="0" dirty="0" smtClean="0"/>
              <a:t> use, simple an intuitive, perceptible information, tolerance for error, low physical and technical effort, community of learners and support, instructional climate.  </a:t>
            </a:r>
            <a:r>
              <a:rPr lang="en-US" b="1" baseline="0" dirty="0" smtClean="0"/>
              <a:t>Course assessed for UID principles</a:t>
            </a:r>
          </a:p>
          <a:p>
            <a:endParaRPr lang="en-US" b="1" baseline="0" dirty="0" smtClean="0"/>
          </a:p>
          <a:p>
            <a:r>
              <a:rPr lang="en-US" b="0" baseline="0" dirty="0" err="1" smtClean="0"/>
              <a:t>Hashemy</a:t>
            </a:r>
            <a:r>
              <a:rPr lang="en-US" b="0" baseline="0" dirty="0" smtClean="0"/>
              <a:t> </a:t>
            </a:r>
            <a:r>
              <a:rPr lang="en-US" b="0" baseline="0" dirty="0" err="1" smtClean="0"/>
              <a:t>Syeda</a:t>
            </a:r>
            <a:r>
              <a:rPr lang="en-US" b="0" baseline="0" dirty="0" smtClean="0"/>
              <a:t> T. (2011). </a:t>
            </a:r>
            <a:r>
              <a:rPr lang="en-US" b="0" baseline="0" dirty="0" err="1" smtClean="0"/>
              <a:t>Usabiity</a:t>
            </a:r>
            <a:r>
              <a:rPr lang="en-US" b="0" baseline="0" dirty="0" smtClean="0"/>
              <a:t> and accessibility of social media among Canadians with high functioning AUTISM. We learn they enjoy social media</a:t>
            </a:r>
          </a:p>
          <a:p>
            <a:endParaRPr lang="en-US" b="0" baseline="0" dirty="0" smtClean="0"/>
          </a:p>
          <a:p>
            <a:r>
              <a:rPr lang="en-US" b="0" baseline="0" dirty="0" err="1" smtClean="0"/>
              <a:t>Essmaker</a:t>
            </a:r>
            <a:r>
              <a:rPr lang="en-US" b="0" baseline="0" dirty="0" smtClean="0"/>
              <a:t>, G. M. (2012) How designers by assignment in community colleges apply universal design principles to online course designs to accommodate AGING LEARNERS. They also find that faculty have no familiarization with UD.</a:t>
            </a:r>
          </a:p>
          <a:p>
            <a:endParaRPr lang="en-US" b="0" baseline="0" dirty="0" smtClean="0"/>
          </a:p>
          <a:p>
            <a:r>
              <a:rPr lang="en-US" b="0" baseline="0" dirty="0" err="1" smtClean="0"/>
              <a:t>Fichten</a:t>
            </a:r>
            <a:r>
              <a:rPr lang="en-US" b="0" baseline="0" dirty="0" smtClean="0"/>
              <a:t>, C. S., et. Al., (2012). Information and communication technology related needs of college and university STUDENTS WITH DISABILITIES by research in learning technology. 13 TYPES OF DISABILITIES from which to choose. 29% self identified with a learning disability. ICT needs are not met for multiple disabilities. Needs of students who have mobility impairments, hard of </a:t>
            </a:r>
            <a:r>
              <a:rPr lang="en-US" b="0" baseline="0" dirty="0" err="1" smtClean="0"/>
              <a:t>hearding</a:t>
            </a:r>
            <a:r>
              <a:rPr lang="en-US" b="0" baseline="0" dirty="0" smtClean="0"/>
              <a:t>, and totally blind were best met. Cognitive disabilities were not met.</a:t>
            </a:r>
          </a:p>
          <a:p>
            <a:endParaRPr lang="en-US" b="0" baseline="0" dirty="0" smtClean="0"/>
          </a:p>
          <a:p>
            <a:endParaRPr lang="en-US" b="0" baseline="0" dirty="0" smtClean="0"/>
          </a:p>
        </p:txBody>
      </p:sp>
      <p:sp>
        <p:nvSpPr>
          <p:cNvPr id="4" name="Slide Number Placeholder 3"/>
          <p:cNvSpPr>
            <a:spLocks noGrp="1"/>
          </p:cNvSpPr>
          <p:nvPr>
            <p:ph type="sldNum" sz="quarter" idx="10"/>
          </p:nvPr>
        </p:nvSpPr>
        <p:spPr/>
        <p:txBody>
          <a:bodyPr/>
          <a:lstStyle/>
          <a:p>
            <a:fld id="{65C8E231-45F7-4893-993D-A3723D6AF822}"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38">
              <a:defRPr/>
            </a:pPr>
            <a:r>
              <a:rPr lang="en-US" dirty="0" smtClean="0"/>
              <a:t>This standard was included in the very first edition (2005) of the QM Rubric and pointed to the need for designers and faculty to be aware of ADA.  This is the only standard that originally came from the Community of Practice (those distance educators who actually established the 2005 QM standards).  This standard had limited “research support” for the need, but more “legal” and “best practices” support.   </a:t>
            </a:r>
          </a:p>
          <a:p>
            <a:pPr defTabSz="914238">
              <a:defRPr/>
            </a:pPr>
            <a:endParaRPr lang="en-US" dirty="0" smtClean="0"/>
          </a:p>
          <a:p>
            <a:pPr defTabSz="914238">
              <a:defRPr/>
            </a:pPr>
            <a:r>
              <a:rPr lang="en-US" dirty="0" smtClean="0"/>
              <a:t>Examples from QM Research Library (https://www.qualitymatters.org/research)</a:t>
            </a:r>
          </a:p>
          <a:p>
            <a:pPr defTabSz="914238">
              <a:defRPr/>
            </a:pPr>
            <a:endParaRPr lang="en-US" dirty="0" smtClean="0"/>
          </a:p>
          <a:p>
            <a:pPr defTabSz="914238">
              <a:buFont typeface="Arial"/>
              <a:buChar char="•"/>
              <a:defRPr/>
            </a:pPr>
            <a:r>
              <a:rPr lang="en-US" dirty="0" smtClean="0"/>
              <a:t>Online classes need to be designed with all forms of disabilities in mind, not just the blind and the deaf.  Success for disabled students is dependent on their individual learning needs being met.  Universal design makes online instructional material accessible and understandable for all kinds of students with disabilities. Sapp, W. (2009). Universal Design:  Online Educational Media for Students with Disabilities. </a:t>
            </a:r>
            <a:r>
              <a:rPr lang="en-US" i="1" dirty="0" smtClean="0"/>
              <a:t>Journal of Visual Impairment &amp; Blindness.</a:t>
            </a:r>
            <a:r>
              <a:rPr lang="en-US" dirty="0" smtClean="0"/>
              <a:t> </a:t>
            </a:r>
          </a:p>
          <a:p>
            <a:pPr defTabSz="914238">
              <a:buFont typeface="Arial"/>
              <a:buChar char="•"/>
              <a:defRPr/>
            </a:pPr>
            <a:r>
              <a:rPr lang="en-US" dirty="0" smtClean="0"/>
              <a:t>Article focuses on attitudes of students with disabilities in requesting conformance or assistance with distance education courses and results "do indicate that students who report having visible disabilities appear to have more positive attitudes toward requesting accommodations in the online versus face-to-face learning environment compared with students who report having hidden disabilities." The article provides a general discussion of accessibility issues contained in the Accessibility section of the QM Rubric and also addresses building disability standards into a course in the initial design versus retrofitting to fit the needs of a diverse and growing population of distance education students. Barnard-</a:t>
            </a:r>
            <a:r>
              <a:rPr lang="en-US" dirty="0" err="1" smtClean="0"/>
              <a:t>Brak</a:t>
            </a:r>
            <a:r>
              <a:rPr lang="en-US" dirty="0" smtClean="0"/>
              <a:t>, L., &amp; </a:t>
            </a:r>
            <a:r>
              <a:rPr lang="en-US" dirty="0" err="1" smtClean="0"/>
              <a:t>Sulak</a:t>
            </a:r>
            <a:r>
              <a:rPr lang="en-US" dirty="0" smtClean="0"/>
              <a:t>, T. (2010). Online versus face-to-face accommodations among college students with disabilities. </a:t>
            </a:r>
            <a:r>
              <a:rPr lang="en-US" i="1" dirty="0" smtClean="0"/>
              <a:t>The American Journal of Distance Education,</a:t>
            </a:r>
            <a:r>
              <a:rPr lang="en-US" dirty="0" smtClean="0"/>
              <a:t> </a:t>
            </a:r>
            <a:r>
              <a:rPr lang="en-US" i="1" dirty="0" smtClean="0"/>
              <a:t>24</a:t>
            </a:r>
            <a:r>
              <a:rPr lang="en-US" dirty="0" smtClean="0"/>
              <a:t>(2), 81.</a:t>
            </a:r>
          </a:p>
          <a:p>
            <a:endParaRPr lang="en-US" dirty="0" smtClean="0"/>
          </a:p>
          <a:p>
            <a:r>
              <a:rPr lang="en-US" dirty="0" smtClean="0"/>
              <a:t>Elias T (2013). Universal Instructional Design Principles for</a:t>
            </a:r>
            <a:r>
              <a:rPr lang="en-US" baseline="0" dirty="0" smtClean="0"/>
              <a:t> Moodle, International Review of Research in Open and Distance Learning.  Used UID (universal instructional design) principles to guide review: equitable use, flexible use, simple and intuitive, perceptible information, tolerance for error, low physical and technical effort, community of learners and support, instructional climate.  </a:t>
            </a:r>
            <a:r>
              <a:rPr lang="en-US" b="1" baseline="0" dirty="0" smtClean="0"/>
              <a:t>Course assessed for UID principles</a:t>
            </a:r>
          </a:p>
          <a:p>
            <a:endParaRPr lang="en-US" b="1" baseline="0" dirty="0" smtClean="0"/>
          </a:p>
          <a:p>
            <a:r>
              <a:rPr lang="en-US" b="0" baseline="0" dirty="0" err="1" smtClean="0"/>
              <a:t>Hashemy</a:t>
            </a:r>
            <a:r>
              <a:rPr lang="en-US" b="0" baseline="0" dirty="0" smtClean="0"/>
              <a:t> </a:t>
            </a:r>
            <a:r>
              <a:rPr lang="en-US" b="0" baseline="0" dirty="0" err="1" smtClean="0"/>
              <a:t>Syeda</a:t>
            </a:r>
            <a:r>
              <a:rPr lang="en-US" b="0" baseline="0" dirty="0" smtClean="0"/>
              <a:t> T. (2011). </a:t>
            </a:r>
            <a:r>
              <a:rPr lang="en-US" b="0" baseline="0" dirty="0" err="1" smtClean="0"/>
              <a:t>Useabiity</a:t>
            </a:r>
            <a:r>
              <a:rPr lang="en-US" b="0" baseline="0" dirty="0" smtClean="0"/>
              <a:t> and accessibility of social media among Canadians with high functioning AUTISM. We learn they enjoy social media.</a:t>
            </a:r>
          </a:p>
          <a:p>
            <a:endParaRPr lang="en-US" b="0" baseline="0" dirty="0" smtClean="0"/>
          </a:p>
          <a:p>
            <a:r>
              <a:rPr lang="en-US" b="0" baseline="0" dirty="0" err="1" smtClean="0"/>
              <a:t>Essmaker</a:t>
            </a:r>
            <a:r>
              <a:rPr lang="en-US" b="0" baseline="0" dirty="0" smtClean="0"/>
              <a:t>, G. M. (2012). How designers by assignment in community colleges apply universal design principles to online course designs to accommodate AGING LEARNERS. They also find that faculty have no familiarization with UD.</a:t>
            </a:r>
          </a:p>
          <a:p>
            <a:endParaRPr lang="en-US" b="0" baseline="0" dirty="0" smtClean="0"/>
          </a:p>
          <a:p>
            <a:r>
              <a:rPr lang="en-US" b="0" baseline="0" dirty="0" err="1" smtClean="0"/>
              <a:t>Fichten</a:t>
            </a:r>
            <a:r>
              <a:rPr lang="en-US" b="0" baseline="0" dirty="0" smtClean="0"/>
              <a:t>, C. S., et. Al., (2012). Information and communication technology related needs of college and university STUDENTS WITH DISABILITIES by research in learning technology. 13 TYPES OF DISABILITIES from which to choose. 29% self identified with a learning disability. ICT needs are not met for multiple disabilities. Needs of students who have mobility impairments, hard of hearing, and totally blind were best met. Cognitive disabilities were not met.</a:t>
            </a:r>
          </a:p>
          <a:p>
            <a:endParaRPr lang="en-US" b="0" baseline="0" dirty="0" smtClean="0"/>
          </a:p>
          <a:p>
            <a:endParaRPr lang="en-US" b="0" baseline="0" dirty="0" smtClean="0"/>
          </a:p>
          <a:p>
            <a:endParaRPr lang="en-US" dirty="0"/>
          </a:p>
        </p:txBody>
      </p:sp>
      <p:sp>
        <p:nvSpPr>
          <p:cNvPr id="4" name="Slide Number Placeholder 3"/>
          <p:cNvSpPr>
            <a:spLocks noGrp="1"/>
          </p:cNvSpPr>
          <p:nvPr>
            <p:ph type="sldNum" sz="quarter" idx="10"/>
          </p:nvPr>
        </p:nvSpPr>
        <p:spPr/>
        <p:txBody>
          <a:bodyPr/>
          <a:lstStyle/>
          <a:p>
            <a:fld id="{65C8E231-45F7-4893-993D-A3723D6AF822}" type="slidenum">
              <a:rPr lang="en-US" smtClean="0"/>
              <a:pPr/>
              <a:t>24</a:t>
            </a:fld>
            <a:endParaRPr lang="en-US"/>
          </a:p>
        </p:txBody>
      </p:sp>
    </p:spTree>
    <p:extLst>
      <p:ext uri="{BB962C8B-B14F-4D97-AF65-F5344CB8AC3E}">
        <p14:creationId xmlns:p14="http://schemas.microsoft.com/office/powerpoint/2010/main" val="25007146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C8E231-45F7-4893-993D-A3723D6AF822}" type="slidenum">
              <a:rPr lang="en-US" smtClean="0"/>
              <a:pPr/>
              <a:t>26</a:t>
            </a:fld>
            <a:endParaRPr lang="en-US"/>
          </a:p>
        </p:txBody>
      </p:sp>
    </p:spTree>
    <p:extLst>
      <p:ext uri="{BB962C8B-B14F-4D97-AF65-F5344CB8AC3E}">
        <p14:creationId xmlns:p14="http://schemas.microsoft.com/office/powerpoint/2010/main" val="36916187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QM </a:t>
            </a:r>
            <a:r>
              <a:rPr lang="en-US" dirty="0" err="1" smtClean="0"/>
              <a:t>Rubric</a:t>
            </a:r>
            <a:r>
              <a:rPr lang="en-US" baseline="30000" dirty="0" err="1" smtClean="0"/>
              <a:t>TM</a:t>
            </a:r>
            <a:r>
              <a:rPr lang="en-US" dirty="0" smtClean="0"/>
              <a:t> = DE Research + Best Practices + </a:t>
            </a:r>
            <a:r>
              <a:rPr lang="en-US" dirty="0" err="1" smtClean="0"/>
              <a:t>CoP</a:t>
            </a:r>
            <a:endParaRPr lang="en-US" dirty="0" smtClean="0"/>
          </a:p>
          <a:p>
            <a:endParaRPr lang="en-US" dirty="0" smtClean="0"/>
          </a:p>
          <a:p>
            <a:r>
              <a:rPr lang="en-US" dirty="0" smtClean="0"/>
              <a:t>Research lit reviewed to inform Rubric Review Committee </a:t>
            </a:r>
          </a:p>
          <a:p>
            <a:endParaRPr lang="en-US" dirty="0" smtClean="0"/>
          </a:p>
          <a:p>
            <a:r>
              <a:rPr lang="en-US" dirty="0" smtClean="0"/>
              <a:t>QM-focused research promoted, tracked, funded</a:t>
            </a:r>
          </a:p>
          <a:p>
            <a:endParaRPr lang="en-US" dirty="0" smtClean="0"/>
          </a:p>
          <a:p>
            <a:r>
              <a:rPr lang="en-US" dirty="0" smtClean="0"/>
              <a:t>QM </a:t>
            </a:r>
            <a:r>
              <a:rPr lang="en-US" dirty="0" err="1" smtClean="0"/>
              <a:t>Rubric</a:t>
            </a:r>
            <a:r>
              <a:rPr lang="en-US" baseline="30000" dirty="0" err="1" smtClean="0"/>
              <a:t>TM</a:t>
            </a:r>
            <a:r>
              <a:rPr lang="en-US" dirty="0" smtClean="0"/>
              <a:t> = DE Research + Best Practices + </a:t>
            </a:r>
            <a:r>
              <a:rPr lang="en-US" dirty="0" err="1" smtClean="0"/>
              <a:t>CoP</a:t>
            </a:r>
            <a:r>
              <a:rPr lang="en-US" dirty="0" smtClean="0"/>
              <a:t> (community of practice:</a:t>
            </a:r>
            <a:r>
              <a:rPr lang="en-US" baseline="0" dirty="0" smtClean="0"/>
              <a:t>  </a:t>
            </a:r>
            <a:r>
              <a:rPr lang="en-US" dirty="0" smtClean="0">
                <a:hlinkClick r:id="rId3"/>
              </a:rPr>
              <a:t>http://www.ewenger.com/theory/</a:t>
            </a:r>
            <a:r>
              <a:rPr lang="en-US" dirty="0" smtClean="0"/>
              <a:t>)</a:t>
            </a:r>
          </a:p>
          <a:p>
            <a:endParaRPr lang="en-US" dirty="0" smtClean="0"/>
          </a:p>
          <a:p>
            <a:r>
              <a:rPr lang="en-US" dirty="0" smtClean="0"/>
              <a:t>Research lit reviewed to inform Rubric Review Committee </a:t>
            </a:r>
          </a:p>
          <a:p>
            <a:pPr lvl="1"/>
            <a:r>
              <a:rPr lang="en-US" dirty="0" smtClean="0"/>
              <a:t>2005, 2008, 2010, 2013 (k-12 + HE)</a:t>
            </a:r>
          </a:p>
          <a:p>
            <a:pPr lvl="1"/>
            <a:r>
              <a:rPr lang="en-US" dirty="0" smtClean="0"/>
              <a:t>Dissertations, scholarly journals, academic databases</a:t>
            </a:r>
          </a:p>
          <a:p>
            <a:endParaRPr lang="en-US" dirty="0" smtClean="0"/>
          </a:p>
          <a:p>
            <a:r>
              <a:rPr lang="en-US" dirty="0" smtClean="0"/>
              <a:t>QM-focused research promoted, tracked, funded</a:t>
            </a:r>
          </a:p>
          <a:p>
            <a:pPr lvl="1"/>
            <a:r>
              <a:rPr lang="en-US" dirty="0" smtClean="0"/>
              <a:t>2005, 2010-2013 QM research grants</a:t>
            </a:r>
          </a:p>
          <a:p>
            <a:endParaRPr lang="en-US" dirty="0" smtClean="0"/>
          </a:p>
          <a:p>
            <a:endParaRPr lang="en-US" dirty="0" smtClean="0"/>
          </a:p>
          <a:p>
            <a:r>
              <a:rPr lang="en-US" dirty="0" smtClean="0"/>
              <a:t>Original 2003-2005 QM Rubric &amp; peer-review process informed by Maryland</a:t>
            </a:r>
            <a:r>
              <a:rPr lang="en-US" baseline="0" dirty="0" smtClean="0"/>
              <a:t> </a:t>
            </a:r>
            <a:r>
              <a:rPr lang="en-US" baseline="0" dirty="0" err="1" smtClean="0"/>
              <a:t>Online’s</a:t>
            </a:r>
            <a:r>
              <a:rPr lang="en-US" baseline="0" dirty="0" smtClean="0"/>
              <a:t> Community of Practice comprised of distance educators with more than 130 combined years of experience.  (See http://www.westga.edu/~distance/ojdla/fall103/shattuck103.htm)</a:t>
            </a:r>
          </a:p>
          <a:p>
            <a:endParaRPr lang="en-US" baseline="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65C8E231-45F7-4893-993D-A3723D6AF822}" type="slidenum">
              <a:rPr lang="en-US" smtClean="0"/>
              <a:pPr/>
              <a:t>4</a:t>
            </a:fld>
            <a:endParaRPr lang="en-US"/>
          </a:p>
        </p:txBody>
      </p:sp>
    </p:spTree>
    <p:extLst>
      <p:ext uri="{BB962C8B-B14F-4D97-AF65-F5344CB8AC3E}">
        <p14:creationId xmlns:p14="http://schemas.microsoft.com/office/powerpoint/2010/main" val="13432229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ct val="115000"/>
              </a:lnSpc>
              <a:spcBef>
                <a:spcPts val="0"/>
              </a:spcBef>
              <a:spcAft>
                <a:spcPts val="0"/>
              </a:spcAft>
              <a:buFont typeface="Symbol"/>
              <a:buChar char=""/>
            </a:pPr>
            <a:r>
              <a:rPr lang="en-US" sz="1200" dirty="0" smtClean="0">
                <a:effectLst/>
                <a:latin typeface="+mn-lt"/>
                <a:ea typeface="Calibri"/>
                <a:cs typeface="Times New Roman"/>
              </a:rPr>
              <a:t>Research is housed on the QM website at </a:t>
            </a:r>
            <a:r>
              <a:rPr lang="en-US" sz="1200" u="sng" dirty="0" smtClean="0">
                <a:solidFill>
                  <a:srgbClr val="0000FF"/>
                </a:solidFill>
                <a:effectLst/>
                <a:latin typeface="+mn-lt"/>
                <a:ea typeface="Calibri"/>
                <a:cs typeface="Times New Roman"/>
                <a:hlinkClick r:id="rId3"/>
              </a:rPr>
              <a:t>https://www.qualitymatters.org/research</a:t>
            </a:r>
            <a:endParaRPr lang="en-US" sz="1800" dirty="0" smtClean="0">
              <a:effectLst/>
              <a:latin typeface="+mn-lt"/>
              <a:ea typeface="Calibri"/>
              <a:cs typeface="Times New Roman"/>
            </a:endParaRPr>
          </a:p>
          <a:p>
            <a:pPr marL="342900" marR="0" lvl="0" indent="-342900">
              <a:lnSpc>
                <a:spcPct val="115000"/>
              </a:lnSpc>
              <a:spcBef>
                <a:spcPts val="0"/>
              </a:spcBef>
              <a:spcAft>
                <a:spcPts val="0"/>
              </a:spcAft>
              <a:buFont typeface="Symbol"/>
              <a:buChar char=""/>
            </a:pPr>
            <a:r>
              <a:rPr lang="en-US" sz="1200" dirty="0" smtClean="0">
                <a:effectLst/>
                <a:latin typeface="+mn-lt"/>
                <a:ea typeface="Calibri"/>
                <a:cs typeface="Times New Roman"/>
              </a:rPr>
              <a:t>This site includes links to an accessibility template that was developed with the support of a QM research grant; information on QM research grants; research resources – where the QM research library is located, as well as a number of QM-related articles and resources on online learning; and, finally, information on the Research Colleagues, who you are talking with today!</a:t>
            </a:r>
            <a:endParaRPr lang="en-US" sz="1800" dirty="0" smtClean="0">
              <a:effectLst/>
              <a:latin typeface="+mn-lt"/>
              <a:ea typeface="Calibri"/>
              <a:cs typeface="Times New Roman"/>
            </a:endParaRPr>
          </a:p>
          <a:p>
            <a:pPr marL="342900" marR="0" lvl="0" indent="-342900">
              <a:lnSpc>
                <a:spcPct val="115000"/>
              </a:lnSpc>
              <a:spcBef>
                <a:spcPts val="0"/>
              </a:spcBef>
              <a:spcAft>
                <a:spcPts val="0"/>
              </a:spcAft>
              <a:buFont typeface="Symbol"/>
              <a:buChar char=""/>
            </a:pPr>
            <a:r>
              <a:rPr lang="en-US" sz="1200" dirty="0" smtClean="0">
                <a:effectLst/>
                <a:latin typeface="+mn-lt"/>
                <a:ea typeface="Calibri"/>
                <a:cs typeface="Times New Roman"/>
              </a:rPr>
              <a:t>The direct link for the QM research library is </a:t>
            </a:r>
            <a:r>
              <a:rPr lang="en-US" sz="1200" u="sng" dirty="0" smtClean="0">
                <a:solidFill>
                  <a:srgbClr val="0000FF"/>
                </a:solidFill>
                <a:effectLst/>
                <a:latin typeface="+mn-lt"/>
                <a:ea typeface="Calibri"/>
                <a:cs typeface="Times New Roman"/>
                <a:hlinkClick r:id="rId4"/>
              </a:rPr>
              <a:t>https://www.qmprogram.org/qmresources/research</a:t>
            </a:r>
            <a:r>
              <a:rPr lang="en-US" sz="1200" dirty="0" smtClean="0">
                <a:effectLst/>
                <a:latin typeface="+mn-lt"/>
                <a:ea typeface="Calibri"/>
                <a:cs typeface="Times New Roman"/>
              </a:rPr>
              <a:t> </a:t>
            </a:r>
            <a:endParaRPr lang="en-US" sz="1800" dirty="0" smtClean="0">
              <a:effectLst/>
              <a:latin typeface="+mn-lt"/>
              <a:ea typeface="Calibri"/>
              <a:cs typeface="Times New Roman"/>
            </a:endParaRPr>
          </a:p>
          <a:p>
            <a:pPr marL="342900" marR="0" lvl="0" indent="-342900">
              <a:lnSpc>
                <a:spcPct val="115000"/>
              </a:lnSpc>
              <a:spcBef>
                <a:spcPts val="0"/>
              </a:spcBef>
              <a:spcAft>
                <a:spcPts val="0"/>
              </a:spcAft>
              <a:buFont typeface="Symbol"/>
              <a:buChar char=""/>
            </a:pPr>
            <a:r>
              <a:rPr lang="en-US" sz="1200" dirty="0" smtClean="0">
                <a:effectLst/>
                <a:latin typeface="+mn-lt"/>
                <a:ea typeface="Calibri"/>
                <a:cs typeface="Times New Roman"/>
              </a:rPr>
              <a:t>Typing in the number of a general QM standard at the research library and clicking “search” will bring up a list of the research literature references applicable to that standard through the year 2007</a:t>
            </a:r>
            <a:endParaRPr lang="en-US" sz="1800" dirty="0" smtClean="0">
              <a:effectLst/>
              <a:latin typeface="+mn-lt"/>
              <a:ea typeface="Calibri"/>
              <a:cs typeface="Times New Roman"/>
            </a:endParaRPr>
          </a:p>
          <a:p>
            <a:pPr marL="342900" marR="0" lvl="0" indent="-342900">
              <a:lnSpc>
                <a:spcPct val="115000"/>
              </a:lnSpc>
              <a:spcBef>
                <a:spcPts val="0"/>
              </a:spcBef>
              <a:spcAft>
                <a:spcPts val="0"/>
              </a:spcAft>
              <a:buFont typeface="Symbol"/>
              <a:buChar char=""/>
            </a:pPr>
            <a:r>
              <a:rPr lang="en-US" sz="1200" dirty="0" smtClean="0">
                <a:effectLst/>
                <a:latin typeface="+mn-lt"/>
                <a:ea typeface="Calibri"/>
                <a:cs typeface="Times New Roman"/>
              </a:rPr>
              <a:t>There are several other links at </a:t>
            </a:r>
            <a:r>
              <a:rPr lang="en-US" sz="1200" u="sng" dirty="0" smtClean="0">
                <a:solidFill>
                  <a:srgbClr val="0000FF"/>
                </a:solidFill>
                <a:effectLst/>
                <a:latin typeface="+mn-lt"/>
                <a:ea typeface="Calibri"/>
                <a:cs typeface="Times New Roman"/>
                <a:hlinkClick r:id="rId5"/>
              </a:rPr>
              <a:t>https://www.qualitymatters.org/QM-Research-Resources</a:t>
            </a:r>
            <a:r>
              <a:rPr lang="en-US" sz="1200" dirty="0" smtClean="0">
                <a:effectLst/>
                <a:latin typeface="+mn-lt"/>
                <a:ea typeface="Calibri"/>
                <a:cs typeface="Times New Roman"/>
              </a:rPr>
              <a:t> that bring you to research literature references beginning in the year 2008</a:t>
            </a:r>
            <a:endParaRPr lang="en-US" sz="1800" dirty="0" smtClean="0">
              <a:effectLst/>
              <a:latin typeface="+mn-lt"/>
              <a:ea typeface="Calibri"/>
              <a:cs typeface="Times New Roman"/>
            </a:endParaRPr>
          </a:p>
          <a:p>
            <a:pPr marL="342900" marR="0" lvl="0" indent="-342900">
              <a:lnSpc>
                <a:spcPct val="115000"/>
              </a:lnSpc>
              <a:spcBef>
                <a:spcPts val="0"/>
              </a:spcBef>
              <a:spcAft>
                <a:spcPts val="0"/>
              </a:spcAft>
              <a:buFont typeface="Symbol"/>
              <a:buChar char=""/>
            </a:pPr>
            <a:r>
              <a:rPr lang="en-US" sz="1200" dirty="0" smtClean="0">
                <a:effectLst/>
                <a:latin typeface="+mn-lt"/>
                <a:ea typeface="Calibri"/>
                <a:cs typeface="Times New Roman"/>
              </a:rPr>
              <a:t>Currently, we are incorporating the links and the research literature references this year’s Research Colleagues have identified for 2011 to the present into the QM research library, so that there will be one place to go to retrieve all the information to date that relates to a general standard</a:t>
            </a:r>
            <a:endParaRPr lang="en-US" sz="1800" dirty="0" smtClean="0">
              <a:effectLst/>
              <a:latin typeface="+mn-lt"/>
              <a:ea typeface="Calibri"/>
              <a:cs typeface="Times New Roman"/>
            </a:endParaRPr>
          </a:p>
          <a:p>
            <a:pPr marL="342900" marR="0" lvl="0" indent="-342900">
              <a:lnSpc>
                <a:spcPct val="115000"/>
              </a:lnSpc>
              <a:spcBef>
                <a:spcPts val="0"/>
              </a:spcBef>
              <a:spcAft>
                <a:spcPts val="1000"/>
              </a:spcAft>
              <a:buFont typeface="Symbol"/>
              <a:buChar char=""/>
            </a:pPr>
            <a:r>
              <a:rPr lang="en-US" sz="1200" dirty="0" smtClean="0">
                <a:effectLst/>
                <a:latin typeface="+mn-lt"/>
                <a:ea typeface="Calibri"/>
                <a:cs typeface="Times New Roman"/>
              </a:rPr>
              <a:t>In addition, under the Research Resources link will soon be a web form that people can complete as they find research literature related to the QM general standards.  QM will review the references submitted via this web form and add them to the searchable research library, as appropriate</a:t>
            </a:r>
            <a:endParaRPr lang="en-US" sz="1800" dirty="0" smtClean="0">
              <a:effectLst/>
              <a:latin typeface="+mn-lt"/>
              <a:ea typeface="Calibri"/>
              <a:cs typeface="Times New Roman"/>
            </a:endParaRPr>
          </a:p>
          <a:p>
            <a:endParaRPr lang="en-US" dirty="0"/>
          </a:p>
        </p:txBody>
      </p:sp>
      <p:sp>
        <p:nvSpPr>
          <p:cNvPr id="4" name="Slide Number Placeholder 3"/>
          <p:cNvSpPr>
            <a:spLocks noGrp="1"/>
          </p:cNvSpPr>
          <p:nvPr>
            <p:ph type="sldNum" sz="quarter" idx="10"/>
          </p:nvPr>
        </p:nvSpPr>
        <p:spPr/>
        <p:txBody>
          <a:bodyPr/>
          <a:lstStyle/>
          <a:p>
            <a:fld id="{65C8E231-45F7-4893-993D-A3723D6AF822}" type="slidenum">
              <a:rPr lang="en-US" smtClean="0"/>
              <a:pPr/>
              <a:t>5</a:t>
            </a:fld>
            <a:endParaRPr lang="en-US"/>
          </a:p>
        </p:txBody>
      </p:sp>
    </p:spTree>
    <p:extLst>
      <p:ext uri="{BB962C8B-B14F-4D97-AF65-F5344CB8AC3E}">
        <p14:creationId xmlns:p14="http://schemas.microsoft.com/office/powerpoint/2010/main" val="32582777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review of the literature includes</a:t>
            </a:r>
            <a:r>
              <a:rPr lang="en-US" baseline="0" dirty="0" smtClean="0"/>
              <a:t> is rather extensive (following specific journals &amp; dissertations).  We do not, however, record every reference for every standard.  Since 2008 we have selectively included citations in the QM Research Library by identifying deeper or new information/perspectives on the standards. </a:t>
            </a:r>
          </a:p>
          <a:p>
            <a:endParaRPr lang="en-US" baseline="0" dirty="0" smtClean="0"/>
          </a:p>
          <a:p>
            <a:r>
              <a:rPr lang="en-US" dirty="0" smtClean="0"/>
              <a:t>Note the great</a:t>
            </a:r>
            <a:r>
              <a:rPr lang="en-US" baseline="0" dirty="0" smtClean="0"/>
              <a:t> number of research references for Standards 5 and 8 that have come out in the most recent lit review.  There is certainly continued interest and information about student engagement and interaction; and the interest and information on accessibility is on the rise.</a:t>
            </a:r>
            <a:endParaRPr lang="en-US" dirty="0"/>
          </a:p>
        </p:txBody>
      </p:sp>
      <p:sp>
        <p:nvSpPr>
          <p:cNvPr id="4" name="Slide Number Placeholder 3"/>
          <p:cNvSpPr>
            <a:spLocks noGrp="1"/>
          </p:cNvSpPr>
          <p:nvPr>
            <p:ph type="sldNum" sz="quarter" idx="10"/>
          </p:nvPr>
        </p:nvSpPr>
        <p:spPr/>
        <p:txBody>
          <a:bodyPr/>
          <a:lstStyle/>
          <a:p>
            <a:fld id="{65C8E231-45F7-4893-993D-A3723D6AF822}" type="slidenum">
              <a:rPr lang="en-US" smtClean="0"/>
              <a:pPr/>
              <a:t>6</a:t>
            </a:fld>
            <a:endParaRPr lang="en-US"/>
          </a:p>
        </p:txBody>
      </p:sp>
    </p:spTree>
    <p:extLst>
      <p:ext uri="{BB962C8B-B14F-4D97-AF65-F5344CB8AC3E}">
        <p14:creationId xmlns:p14="http://schemas.microsoft.com/office/powerpoint/2010/main" val="2961288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review of the literature includes</a:t>
            </a:r>
            <a:r>
              <a:rPr lang="en-US" baseline="0" dirty="0" smtClean="0"/>
              <a:t> is rather extensive (following specific journals &amp; dissertations).  We do not, however, record every reference for every standard.  Since 2008 we have selectively included citations in the QM Research Library by identifying deeper or new information/perspectives on the standards. </a:t>
            </a:r>
          </a:p>
          <a:p>
            <a:endParaRPr lang="en-US" baseline="0" dirty="0" smtClean="0"/>
          </a:p>
          <a:p>
            <a:r>
              <a:rPr lang="en-US" dirty="0" smtClean="0"/>
              <a:t>Note the great</a:t>
            </a:r>
            <a:r>
              <a:rPr lang="en-US" baseline="0" dirty="0" smtClean="0"/>
              <a:t> number of research references for Standards 5 and 8 that have come out in the most recent lit review.  There is certainly continued interest and information about student engagement and interaction; and the interest and information on accessibility is on the rise.</a:t>
            </a:r>
            <a:endParaRPr lang="en-US" dirty="0"/>
          </a:p>
        </p:txBody>
      </p:sp>
      <p:sp>
        <p:nvSpPr>
          <p:cNvPr id="4" name="Slide Number Placeholder 3"/>
          <p:cNvSpPr>
            <a:spLocks noGrp="1"/>
          </p:cNvSpPr>
          <p:nvPr>
            <p:ph type="sldNum" sz="quarter" idx="10"/>
          </p:nvPr>
        </p:nvSpPr>
        <p:spPr/>
        <p:txBody>
          <a:bodyPr/>
          <a:lstStyle/>
          <a:p>
            <a:fld id="{65C8E231-45F7-4893-993D-A3723D6AF822}" type="slidenum">
              <a:rPr lang="en-US" smtClean="0"/>
              <a:pPr/>
              <a:t>7</a:t>
            </a:fld>
            <a:endParaRPr lang="en-US"/>
          </a:p>
        </p:txBody>
      </p:sp>
    </p:spTree>
    <p:extLst>
      <p:ext uri="{BB962C8B-B14F-4D97-AF65-F5344CB8AC3E}">
        <p14:creationId xmlns:p14="http://schemas.microsoft.com/office/powerpoint/2010/main" val="2961288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Examples</a:t>
            </a:r>
            <a:r>
              <a:rPr lang="en-US" baseline="0" dirty="0" smtClean="0"/>
              <a:t> from QM Research Library (https://</a:t>
            </a:r>
            <a:r>
              <a:rPr lang="en-US" baseline="0" dirty="0" err="1" smtClean="0"/>
              <a:t>www.qualitymatters.org</a:t>
            </a:r>
            <a:r>
              <a:rPr lang="en-US" baseline="0" dirty="0" smtClean="0"/>
              <a:t>/research)</a:t>
            </a:r>
          </a:p>
          <a:p>
            <a:endParaRPr lang="en-US" baseline="0" dirty="0" smtClean="0"/>
          </a:p>
          <a:p>
            <a:pPr>
              <a:buFont typeface="Arial"/>
              <a:buChar char="•"/>
            </a:pPr>
            <a:r>
              <a:rPr lang="en-US" sz="1200" kern="1200" dirty="0" smtClean="0">
                <a:solidFill>
                  <a:schemeClr val="tx1"/>
                </a:solidFill>
                <a:latin typeface="+mn-lt"/>
                <a:ea typeface="+mn-ea"/>
                <a:cs typeface="+mn-cs"/>
              </a:rPr>
              <a:t>The overall design of the course is made clear to the student at the beginning of the course. Research supports this as important to begin the engagement process for the learner by initial activities that will promote social presence. Anderson, T., </a:t>
            </a:r>
            <a:r>
              <a:rPr lang="en-US" sz="1200" kern="1200" dirty="0" err="1" smtClean="0">
                <a:solidFill>
                  <a:schemeClr val="tx1"/>
                </a:solidFill>
                <a:latin typeface="+mn-lt"/>
                <a:ea typeface="+mn-ea"/>
                <a:cs typeface="+mn-cs"/>
              </a:rPr>
              <a:t>Rourke</a:t>
            </a:r>
            <a:r>
              <a:rPr lang="en-US" sz="1200" kern="1200" dirty="0" smtClean="0">
                <a:solidFill>
                  <a:schemeClr val="tx1"/>
                </a:solidFill>
                <a:latin typeface="+mn-lt"/>
                <a:ea typeface="+mn-ea"/>
                <a:cs typeface="+mn-cs"/>
              </a:rPr>
              <a:t>, L., Garrison, D.R., &amp; Archer, W. (2001). The effects of teacher discourse in computer-mediated discussion. </a:t>
            </a:r>
            <a:r>
              <a:rPr lang="en-US" sz="1200" i="1" kern="1200" dirty="0" smtClean="0">
                <a:solidFill>
                  <a:schemeClr val="tx1"/>
                </a:solidFill>
                <a:latin typeface="+mn-lt"/>
                <a:ea typeface="+mn-ea"/>
                <a:cs typeface="+mn-cs"/>
              </a:rPr>
              <a:t>Journal of Asynchronous Learning Networks, 5,</a:t>
            </a:r>
            <a:r>
              <a:rPr lang="en-US" sz="1200" kern="1200" dirty="0" smtClean="0">
                <a:solidFill>
                  <a:schemeClr val="tx1"/>
                </a:solidFill>
                <a:latin typeface="+mn-lt"/>
                <a:ea typeface="+mn-ea"/>
                <a:cs typeface="+mn-cs"/>
              </a:rPr>
              <a:t> 1-17.11.5, </a:t>
            </a:r>
          </a:p>
          <a:p>
            <a:pPr>
              <a:buFont typeface="Arial"/>
              <a:buChar char="•"/>
            </a:pPr>
            <a:r>
              <a:rPr lang="en-US" sz="1200" kern="1200" dirty="0" smtClean="0">
                <a:solidFill>
                  <a:schemeClr val="tx1"/>
                </a:solidFill>
                <a:latin typeface="+mn-lt"/>
                <a:ea typeface="+mn-ea"/>
                <a:cs typeface="+mn-cs"/>
              </a:rPr>
              <a:t>Findings:  After QM Rubric Implementation is taught by same instructor, course design and organization: Increased Teacher and Teaching Presences by reducing Direct Management on DB/ “personalizes” Management;  Reduces Student “self-management” (i.e., “Group Concerns”) on DB, thus, indirectly reducing “Student Social Presence”;  had a positive effect on Student Higher-Order Cognitive Presence via higher Teaching Presence (engagement); positively impacted course satisfaction; and higher-order cognitive presence positively affect discussion forum grades Hall, A. (2010).  Quality Matters Rubric as ‘Teaching Presence’:  Application of Community of Inquiry Framework to analysis of the QM Rubric’s effects of student learning.  [A 2010 QM research grant – Delgado Community College, New Orleans, LA]</a:t>
            </a:r>
          </a:p>
          <a:p>
            <a:pPr>
              <a:buFont typeface="Arial"/>
              <a:buChar char="•"/>
            </a:pPr>
            <a:r>
              <a:rPr lang="en-US" sz="1200" kern="1200" dirty="0" smtClean="0">
                <a:solidFill>
                  <a:schemeClr val="tx1"/>
                </a:solidFill>
                <a:latin typeface="+mn-lt"/>
                <a:ea typeface="+mn-ea"/>
                <a:cs typeface="+mn-cs"/>
              </a:rPr>
              <a:t>Found that "The indicators that were most important to students dealt with making course requirements clear and being responsive to students' needs.  Students also valued the timeliness of information and instructor feedback” Sheridan, K. &amp; Kelly, M.A. (2010). The indicators of instructor presence that are important to students in online courses. </a:t>
            </a:r>
            <a:r>
              <a:rPr lang="en-US" sz="1200" i="1" kern="1200" dirty="0" smtClean="0">
                <a:solidFill>
                  <a:schemeClr val="tx1"/>
                </a:solidFill>
                <a:latin typeface="+mn-lt"/>
                <a:ea typeface="+mn-ea"/>
                <a:cs typeface="+mn-cs"/>
              </a:rPr>
              <a:t>MERLOT Journal of Online Learning and Teaching, 6</a:t>
            </a:r>
            <a:r>
              <a:rPr lang="en-US" sz="1200" kern="1200" dirty="0" smtClean="0">
                <a:solidFill>
                  <a:schemeClr val="tx1"/>
                </a:solidFill>
                <a:latin typeface="+mn-lt"/>
                <a:ea typeface="+mn-ea"/>
                <a:cs typeface="+mn-cs"/>
              </a:rPr>
              <a:t>(4). Available </a:t>
            </a:r>
            <a:r>
              <a:rPr lang="en-US" sz="1200" u="sng" kern="1200" dirty="0" smtClean="0">
                <a:solidFill>
                  <a:schemeClr val="tx1"/>
                </a:solidFill>
                <a:latin typeface="+mn-lt"/>
                <a:ea typeface="+mn-ea"/>
                <a:cs typeface="+mn-cs"/>
                <a:hlinkClick r:id="rId3"/>
              </a:rPr>
              <a:t>http://jolt.merlot.org/vol6no4/sheridan_1210.htm</a:t>
            </a:r>
            <a:endParaRPr lang="en-US" sz="1200" u="sng"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a:buChar char="•"/>
              <a:tabLst/>
              <a:defRPr/>
            </a:pPr>
            <a:r>
              <a:rPr lang="en-US" sz="1200" kern="1200" dirty="0" err="1" smtClean="0">
                <a:solidFill>
                  <a:schemeClr val="tx1"/>
                </a:solidFill>
                <a:latin typeface="+mn-lt"/>
                <a:ea typeface="+mn-ea"/>
                <a:cs typeface="+mn-cs"/>
              </a:rPr>
              <a:t>Aycock</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Garnham</a:t>
            </a:r>
            <a:r>
              <a:rPr lang="en-US" sz="1200" kern="1200" dirty="0" smtClean="0">
                <a:solidFill>
                  <a:schemeClr val="tx1"/>
                </a:solidFill>
                <a:latin typeface="+mn-lt"/>
                <a:ea typeface="+mn-ea"/>
                <a:cs typeface="+mn-cs"/>
              </a:rPr>
              <a:t>, &amp; </a:t>
            </a:r>
            <a:r>
              <a:rPr lang="en-US" sz="1200" kern="1200" dirty="0" err="1" smtClean="0">
                <a:solidFill>
                  <a:schemeClr val="tx1"/>
                </a:solidFill>
                <a:latin typeface="+mn-lt"/>
                <a:ea typeface="+mn-ea"/>
                <a:cs typeface="+mn-cs"/>
              </a:rPr>
              <a:t>Kaleta</a:t>
            </a:r>
            <a:r>
              <a:rPr lang="en-US" sz="1200" kern="1200" dirty="0" smtClean="0">
                <a:solidFill>
                  <a:schemeClr val="tx1"/>
                </a:solidFill>
                <a:latin typeface="+mn-lt"/>
                <a:ea typeface="+mn-ea"/>
                <a:cs typeface="+mn-cs"/>
              </a:rPr>
              <a:t> (2002) noted that students in hybrid courses need clear explanation and rationale about the format and relationship between the online and face-to-face components since the concept is new to them. Online and face-to-face dimensions of the course must be well integrated or there is a danger in running “two separate [disconnected] courses” (¶16).  </a:t>
            </a:r>
          </a:p>
          <a:p>
            <a:pPr>
              <a:buFont typeface="Arial"/>
              <a:buChar char="•"/>
            </a:pP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65C8E231-45F7-4893-993D-A3723D6AF822}"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Examples</a:t>
            </a:r>
            <a:r>
              <a:rPr lang="en-US" baseline="0" dirty="0" smtClean="0"/>
              <a:t> from QM Research Library (https://</a:t>
            </a:r>
            <a:r>
              <a:rPr lang="en-US" baseline="0" dirty="0" err="1" smtClean="0"/>
              <a:t>www.qualitymatters.org</a:t>
            </a:r>
            <a:r>
              <a:rPr lang="en-US" baseline="0" dirty="0" smtClean="0"/>
              <a:t>/research)</a:t>
            </a:r>
          </a:p>
          <a:p>
            <a:endParaRPr lang="en-US" baseline="0" dirty="0" smtClean="0"/>
          </a:p>
          <a:p>
            <a:pPr>
              <a:buFont typeface="Arial"/>
              <a:buChar char="•"/>
            </a:pPr>
            <a:r>
              <a:rPr lang="en-US" sz="1200" kern="1200" dirty="0" smtClean="0">
                <a:solidFill>
                  <a:schemeClr val="tx1"/>
                </a:solidFill>
                <a:latin typeface="+mn-lt"/>
                <a:ea typeface="+mn-ea"/>
                <a:cs typeface="+mn-cs"/>
              </a:rPr>
              <a:t>The overall design of the course is made clear to the student at the beginning of the course. Research supports this as important to begin the engagement process for the learner by initial activities that will promote social presence. Anderson, T., </a:t>
            </a:r>
            <a:r>
              <a:rPr lang="en-US" sz="1200" kern="1200" dirty="0" err="1" smtClean="0">
                <a:solidFill>
                  <a:schemeClr val="tx1"/>
                </a:solidFill>
                <a:latin typeface="+mn-lt"/>
                <a:ea typeface="+mn-ea"/>
                <a:cs typeface="+mn-cs"/>
              </a:rPr>
              <a:t>Rourke</a:t>
            </a:r>
            <a:r>
              <a:rPr lang="en-US" sz="1200" kern="1200" dirty="0" smtClean="0">
                <a:solidFill>
                  <a:schemeClr val="tx1"/>
                </a:solidFill>
                <a:latin typeface="+mn-lt"/>
                <a:ea typeface="+mn-ea"/>
                <a:cs typeface="+mn-cs"/>
              </a:rPr>
              <a:t>, L., Garrison, D.R., &amp; Archer, W. (2001). The effects of teacher discourse in computer-mediated discussion. </a:t>
            </a:r>
            <a:r>
              <a:rPr lang="en-US" sz="1200" i="1" kern="1200" dirty="0" smtClean="0">
                <a:solidFill>
                  <a:schemeClr val="tx1"/>
                </a:solidFill>
                <a:latin typeface="+mn-lt"/>
                <a:ea typeface="+mn-ea"/>
                <a:cs typeface="+mn-cs"/>
              </a:rPr>
              <a:t>Journal of Asynchronous Learning Networks, 5,</a:t>
            </a:r>
            <a:r>
              <a:rPr lang="en-US" sz="1200" kern="1200" dirty="0" smtClean="0">
                <a:solidFill>
                  <a:schemeClr val="tx1"/>
                </a:solidFill>
                <a:latin typeface="+mn-lt"/>
                <a:ea typeface="+mn-ea"/>
                <a:cs typeface="+mn-cs"/>
              </a:rPr>
              <a:t> 1-17.11.5, </a:t>
            </a:r>
          </a:p>
          <a:p>
            <a:pPr>
              <a:buFont typeface="Arial"/>
              <a:buChar char="•"/>
            </a:pPr>
            <a:r>
              <a:rPr lang="en-US" sz="1200" kern="1200" dirty="0" smtClean="0">
                <a:solidFill>
                  <a:schemeClr val="tx1"/>
                </a:solidFill>
                <a:latin typeface="+mn-lt"/>
                <a:ea typeface="+mn-ea"/>
                <a:cs typeface="+mn-cs"/>
              </a:rPr>
              <a:t>Findings:  After QM Rubric Implementation is taught by same instructor, course design and organization: Increased Teacher and Teaching Presences by reducing Direct Management on DB/ “personalizes” Management;  Reduces Student “self-management” (i.e., “Group Concerns”) on DB, thus, indirectly reducing “Student Social Presence”;  had a positive effect on Student Higher-Order Cognitive Presence via higher Teaching Presence (engagement); positively impacted course satisfaction; and higher-order cognitive presence positively affect discussion forum grades Hall, A. (2010).  Quality Matters Rubric as ‘Teaching Presence’:  Application of Community of Inquiry Framework to analysis of the QM Rubric’s effects of student learning.  [A 2010 QM research grant – Delgado Community College, New Orleans, LA]</a:t>
            </a:r>
          </a:p>
          <a:p>
            <a:pPr>
              <a:buFont typeface="Arial"/>
              <a:buChar char="•"/>
            </a:pPr>
            <a:r>
              <a:rPr lang="en-US" sz="1200" kern="1200" dirty="0" smtClean="0">
                <a:solidFill>
                  <a:schemeClr val="tx1"/>
                </a:solidFill>
                <a:latin typeface="+mn-lt"/>
                <a:ea typeface="+mn-ea"/>
                <a:cs typeface="+mn-cs"/>
              </a:rPr>
              <a:t>Found that "The indicators that were most important to students dealt with making course requirements clear and being responsive to students' needs.  Students also valued the timeliness of information and instructor feedback” Sheridan, K. &amp; Kelly, M.A. (2010). The indicators of instructor presence that are important to students in online courses. </a:t>
            </a:r>
            <a:r>
              <a:rPr lang="en-US" sz="1200" i="1" kern="1200" dirty="0" smtClean="0">
                <a:solidFill>
                  <a:schemeClr val="tx1"/>
                </a:solidFill>
                <a:latin typeface="+mn-lt"/>
                <a:ea typeface="+mn-ea"/>
                <a:cs typeface="+mn-cs"/>
              </a:rPr>
              <a:t>MERLOT Journal of Online Learning and Teaching, 6</a:t>
            </a:r>
            <a:r>
              <a:rPr lang="en-US" sz="1200" kern="1200" dirty="0" smtClean="0">
                <a:solidFill>
                  <a:schemeClr val="tx1"/>
                </a:solidFill>
                <a:latin typeface="+mn-lt"/>
                <a:ea typeface="+mn-ea"/>
                <a:cs typeface="+mn-cs"/>
              </a:rPr>
              <a:t>(4). Available </a:t>
            </a:r>
            <a:r>
              <a:rPr lang="en-US" sz="1200" u="sng" kern="1200" dirty="0" smtClean="0">
                <a:solidFill>
                  <a:schemeClr val="tx1"/>
                </a:solidFill>
                <a:latin typeface="+mn-lt"/>
                <a:ea typeface="+mn-ea"/>
                <a:cs typeface="+mn-cs"/>
                <a:hlinkClick r:id="rId3"/>
              </a:rPr>
              <a:t>http://jolt.merlot.org/vol6no4/sheridan_1210.htm</a:t>
            </a:r>
            <a:endParaRPr lang="en-US" sz="1200" u="sng"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a:buChar char="•"/>
              <a:tabLst/>
              <a:defRPr/>
            </a:pPr>
            <a:r>
              <a:rPr lang="en-US" sz="1200" kern="1200" dirty="0" err="1" smtClean="0">
                <a:solidFill>
                  <a:schemeClr val="tx1"/>
                </a:solidFill>
                <a:latin typeface="+mn-lt"/>
                <a:ea typeface="+mn-ea"/>
                <a:cs typeface="+mn-cs"/>
              </a:rPr>
              <a:t>Aycock</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Garnham</a:t>
            </a:r>
            <a:r>
              <a:rPr lang="en-US" sz="1200" kern="1200" dirty="0" smtClean="0">
                <a:solidFill>
                  <a:schemeClr val="tx1"/>
                </a:solidFill>
                <a:latin typeface="+mn-lt"/>
                <a:ea typeface="+mn-ea"/>
                <a:cs typeface="+mn-cs"/>
              </a:rPr>
              <a:t>, &amp; </a:t>
            </a:r>
            <a:r>
              <a:rPr lang="en-US" sz="1200" kern="1200" dirty="0" err="1" smtClean="0">
                <a:solidFill>
                  <a:schemeClr val="tx1"/>
                </a:solidFill>
                <a:latin typeface="+mn-lt"/>
                <a:ea typeface="+mn-ea"/>
                <a:cs typeface="+mn-cs"/>
              </a:rPr>
              <a:t>Kaleta</a:t>
            </a:r>
            <a:r>
              <a:rPr lang="en-US" sz="1200" kern="1200" dirty="0" smtClean="0">
                <a:solidFill>
                  <a:schemeClr val="tx1"/>
                </a:solidFill>
                <a:latin typeface="+mn-lt"/>
                <a:ea typeface="+mn-ea"/>
                <a:cs typeface="+mn-cs"/>
              </a:rPr>
              <a:t> (2002) noted that students in hybrid courses need clear explanation and rationale about the format and relationship between the online and face-to-face components since the concept is new to them. Online and face-to-face dimensions of the course must be well integrated or there is a danger in running “two separate [disconnected] courses” (¶16).  </a:t>
            </a:r>
          </a:p>
          <a:p>
            <a:pPr>
              <a:buFont typeface="Arial"/>
              <a:buChar char="•"/>
            </a:pP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pPr>
              <a:buFont typeface="Arial"/>
              <a:buChar char="•"/>
            </a:pP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65C8E231-45F7-4893-993D-A3723D6AF822}"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85750" indent="-285750">
              <a:buFont typeface="Arial" panose="020B0604020202020204" pitchFamily="34" charset="0"/>
              <a:buChar char="•"/>
            </a:pPr>
            <a:r>
              <a:rPr lang="en-US" sz="1200" dirty="0" smtClean="0"/>
              <a:t>Courses/learning approach needs to be re-thought when re-designing (as an online or hybrid course)</a:t>
            </a:r>
          </a:p>
          <a:p>
            <a:pPr marL="285750" indent="-285750">
              <a:buFont typeface="Arial" panose="020B0604020202020204" pitchFamily="34" charset="0"/>
              <a:buChar char="•"/>
            </a:pPr>
            <a:endParaRPr lang="en-US" sz="1200" dirty="0" smtClean="0"/>
          </a:p>
          <a:p>
            <a:pPr marL="285750" indent="-285750">
              <a:buFont typeface="Arial" panose="020B0604020202020204" pitchFamily="34" charset="0"/>
              <a:buChar char="•"/>
            </a:pPr>
            <a:r>
              <a:rPr lang="en-US" sz="1200" dirty="0" smtClean="0"/>
              <a:t>Learning objectives are not a destination, but a journey</a:t>
            </a:r>
          </a:p>
          <a:p>
            <a:pPr marL="285750" indent="-285750">
              <a:buFont typeface="Arial" panose="020B0604020202020204" pitchFamily="34" charset="0"/>
              <a:buChar char="•"/>
            </a:pPr>
            <a:endParaRPr lang="en-US" sz="1200" dirty="0" smtClean="0"/>
          </a:p>
          <a:p>
            <a:pPr marL="285750" indent="-285750">
              <a:buFont typeface="Arial" panose="020B0604020202020204" pitchFamily="34" charset="0"/>
              <a:buChar char="•"/>
            </a:pPr>
            <a:r>
              <a:rPr lang="en-US" sz="1200" dirty="0" smtClean="0"/>
              <a:t>Poor design impedes achieving learning outcomes</a:t>
            </a:r>
          </a:p>
          <a:p>
            <a:pPr marL="285750" indent="-285750">
              <a:buFont typeface="Arial" panose="020B0604020202020204" pitchFamily="34" charset="0"/>
              <a:buChar char="•"/>
            </a:pPr>
            <a:endParaRPr lang="en-US" sz="1200" dirty="0" smtClean="0"/>
          </a:p>
          <a:p>
            <a:pPr marL="285750" indent="-285750">
              <a:buFont typeface="Arial" panose="020B0604020202020204" pitchFamily="34" charset="0"/>
              <a:buChar char="•"/>
            </a:pPr>
            <a:r>
              <a:rPr lang="en-US" sz="1200" dirty="0" smtClean="0"/>
              <a:t>Scaffolding, formative assessment, and goal-setting can enhance achievement of objectives</a:t>
            </a:r>
          </a:p>
          <a:p>
            <a:endParaRPr lang="en-US" dirty="0" smtClean="0"/>
          </a:p>
          <a:p>
            <a:endParaRPr lang="en-US" dirty="0" smtClean="0"/>
          </a:p>
          <a:p>
            <a:endParaRPr lang="en-US" dirty="0" smtClean="0"/>
          </a:p>
          <a:p>
            <a:r>
              <a:rPr lang="en-US" dirty="0" smtClean="0"/>
              <a:t>Examples from QM Research Library (https://www.qualitymatters.org/research):</a:t>
            </a:r>
          </a:p>
          <a:p>
            <a:endParaRPr lang="en-US" dirty="0" smtClean="0"/>
          </a:p>
          <a:p>
            <a:pPr marL="0" marR="0" indent="0" algn="l" defTabSz="914400" rtl="0" eaLnBrk="1" fontAlgn="auto" latinLnBrk="0" hangingPunct="1">
              <a:lnSpc>
                <a:spcPct val="100000"/>
              </a:lnSpc>
              <a:spcBef>
                <a:spcPts val="0"/>
              </a:spcBef>
              <a:spcAft>
                <a:spcPts val="0"/>
              </a:spcAft>
              <a:buClrTx/>
              <a:buSzTx/>
              <a:buFont typeface="Arial"/>
              <a:buChar char="•"/>
              <a:tabLst/>
              <a:defRPr/>
            </a:pPr>
            <a:r>
              <a:rPr lang="en-US" sz="1200" kern="1200" dirty="0" smtClean="0">
                <a:solidFill>
                  <a:schemeClr val="tx1"/>
                </a:solidFill>
                <a:latin typeface="+mn-lt"/>
                <a:ea typeface="+mn-ea"/>
                <a:cs typeface="+mn-cs"/>
              </a:rPr>
              <a:t>The findings suggest that revising a course around stated objectives resulted in better</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student outcomes related to them, especially concerning the ability to write a research proposal.  The authors believe that student performance may have improved because the QM revision led instructors to focus on objectives and the mapping of objectives to outcomes, and that such focus translated into their activity in the course.  This possibility will be explored further through qualitative means.  Finally, it should be pointed out that findings concerning course outcomes support the notion that the QM and </a:t>
            </a:r>
            <a:r>
              <a:rPr lang="en-US" sz="1200" kern="1200" dirty="0" err="1" smtClean="0">
                <a:solidFill>
                  <a:schemeClr val="tx1"/>
                </a:solidFill>
                <a:latin typeface="+mn-lt"/>
                <a:ea typeface="+mn-ea"/>
                <a:cs typeface="+mn-cs"/>
              </a:rPr>
              <a:t>CoI</a:t>
            </a:r>
            <a:r>
              <a:rPr lang="en-US" sz="1200" kern="1200" dirty="0" smtClean="0">
                <a:solidFill>
                  <a:schemeClr val="tx1"/>
                </a:solidFill>
                <a:latin typeface="+mn-lt"/>
                <a:ea typeface="+mn-ea"/>
                <a:cs typeface="+mn-cs"/>
              </a:rPr>
              <a:t> frameworks are orthogonal in nature. </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Swan, K., Matthews, D., </a:t>
            </a:r>
            <a:r>
              <a:rPr lang="en-US" sz="1200" kern="1200" dirty="0" err="1" smtClean="0">
                <a:solidFill>
                  <a:schemeClr val="tx1"/>
                </a:solidFill>
                <a:latin typeface="+mn-lt"/>
                <a:ea typeface="+mn-ea"/>
                <a:cs typeface="+mn-cs"/>
              </a:rPr>
              <a:t>Bogle</a:t>
            </a:r>
            <a:r>
              <a:rPr lang="en-US" sz="1200" kern="1200" dirty="0" smtClean="0">
                <a:solidFill>
                  <a:schemeClr val="tx1"/>
                </a:solidFill>
                <a:latin typeface="+mn-lt"/>
                <a:ea typeface="+mn-ea"/>
                <a:cs typeface="+mn-cs"/>
              </a:rPr>
              <a:t>, L., Boles, E., &amp; Day, S. (2010).  Linking online course design and implementation to learning outcomes:  A design experiment.  [2010 QM Research Grant University of Illinois Springfield]</a:t>
            </a:r>
          </a:p>
          <a:p>
            <a:pPr marL="0" marR="0" indent="0" algn="l" defTabSz="914400" rtl="0" eaLnBrk="1" fontAlgn="auto" latinLnBrk="0" hangingPunct="1">
              <a:lnSpc>
                <a:spcPct val="100000"/>
              </a:lnSpc>
              <a:spcBef>
                <a:spcPts val="0"/>
              </a:spcBef>
              <a:spcAft>
                <a:spcPts val="0"/>
              </a:spcAft>
              <a:buClrTx/>
              <a:buSzTx/>
              <a:buFont typeface="Arial"/>
              <a:buChar char="•"/>
              <a:tabLst/>
              <a:defRPr/>
            </a:pPr>
            <a:r>
              <a:rPr lang="en-US" sz="1200" kern="1200" dirty="0" err="1" smtClean="0">
                <a:solidFill>
                  <a:schemeClr val="tx1"/>
                </a:solidFill>
                <a:latin typeface="+mn-lt"/>
                <a:ea typeface="+mn-ea"/>
                <a:cs typeface="+mn-cs"/>
              </a:rPr>
              <a:t>Aycock</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Garnham</a:t>
            </a:r>
            <a:r>
              <a:rPr lang="en-US" sz="1200" kern="1200" dirty="0" smtClean="0">
                <a:solidFill>
                  <a:schemeClr val="tx1"/>
                </a:solidFill>
                <a:latin typeface="+mn-lt"/>
                <a:ea typeface="+mn-ea"/>
                <a:cs typeface="+mn-cs"/>
              </a:rPr>
              <a:t>, &amp; </a:t>
            </a:r>
            <a:r>
              <a:rPr lang="en-US" sz="1200" kern="1200" dirty="0" err="1" smtClean="0">
                <a:solidFill>
                  <a:schemeClr val="tx1"/>
                </a:solidFill>
                <a:latin typeface="+mn-lt"/>
                <a:ea typeface="+mn-ea"/>
                <a:cs typeface="+mn-cs"/>
              </a:rPr>
              <a:t>Kaleta</a:t>
            </a:r>
            <a:r>
              <a:rPr lang="en-US" sz="1200" kern="1200" dirty="0" smtClean="0">
                <a:solidFill>
                  <a:schemeClr val="tx1"/>
                </a:solidFill>
                <a:latin typeface="+mn-lt"/>
                <a:ea typeface="+mn-ea"/>
                <a:cs typeface="+mn-cs"/>
              </a:rPr>
              <a:t> (2002) found that online learning modules are central to a hybrid course’s success, and the students’ work online must be relevant to the in-class activities.    </a:t>
            </a:r>
          </a:p>
          <a:p>
            <a:pPr marL="0" marR="0" indent="0" algn="l" defTabSz="914400" rtl="0" eaLnBrk="1" fontAlgn="auto" latinLnBrk="0" hangingPunct="1">
              <a:lnSpc>
                <a:spcPct val="100000"/>
              </a:lnSpc>
              <a:spcBef>
                <a:spcPts val="0"/>
              </a:spcBef>
              <a:spcAft>
                <a:spcPts val="0"/>
              </a:spcAft>
              <a:buClrTx/>
              <a:buSzTx/>
              <a:buFont typeface="Arial"/>
              <a:buChar char="•"/>
              <a:tabLst/>
              <a:defRPr/>
            </a:pPr>
            <a:r>
              <a:rPr lang="en-US" sz="1200" kern="1200" dirty="0" err="1" smtClean="0">
                <a:solidFill>
                  <a:schemeClr val="tx1"/>
                </a:solidFill>
                <a:latin typeface="+mn-lt"/>
                <a:ea typeface="+mn-ea"/>
                <a:cs typeface="+mn-cs"/>
              </a:rPr>
              <a:t>Mortera</a:t>
            </a:r>
            <a:r>
              <a:rPr lang="en-US" sz="1200" kern="1200" dirty="0" smtClean="0">
                <a:solidFill>
                  <a:schemeClr val="tx1"/>
                </a:solidFill>
                <a:latin typeface="+mn-lt"/>
                <a:ea typeface="+mn-ea"/>
                <a:cs typeface="+mn-cs"/>
              </a:rPr>
              <a:t>-Gutiérrez (2006) found that specific learning activities in blended learning courses must be connected to specific course content and that the objectives/outcomes must be well organized and “on time through the whole semester” (p. 334). </a:t>
            </a:r>
          </a:p>
          <a:p>
            <a:pPr marL="0" marR="0" indent="0" algn="l" defTabSz="914400" rtl="0" eaLnBrk="1" fontAlgn="auto" latinLnBrk="0" hangingPunct="1">
              <a:lnSpc>
                <a:spcPct val="100000"/>
              </a:lnSpc>
              <a:spcBef>
                <a:spcPts val="0"/>
              </a:spcBef>
              <a:spcAft>
                <a:spcPts val="0"/>
              </a:spcAft>
              <a:buClrTx/>
              <a:buSzTx/>
              <a:buFont typeface="Arial"/>
              <a:buChar char="•"/>
              <a:tabLst/>
              <a:defRPr/>
            </a:pP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65C8E231-45F7-4893-993D-A3723D6AF822}"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Interior Title slide">
    <p:spTree>
      <p:nvGrpSpPr>
        <p:cNvPr id="1" name=""/>
        <p:cNvGrpSpPr/>
        <p:nvPr/>
      </p:nvGrpSpPr>
      <p:grpSpPr>
        <a:xfrm>
          <a:off x="0" y="0"/>
          <a:ext cx="0" cy="0"/>
          <a:chOff x="0" y="0"/>
          <a:chExt cx="0" cy="0"/>
        </a:xfrm>
      </p:grpSpPr>
      <p:pic>
        <p:nvPicPr>
          <p:cNvPr id="7" name="Picture 6" descr="QM_masterinsidetemplate3title.jpg"/>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685800" y="2130425"/>
            <a:ext cx="7772400" cy="1470025"/>
          </a:xfrm>
        </p:spPr>
        <p:txBody>
          <a:bodyPr anchor="ctr">
            <a:normAutofit/>
          </a:bodyPr>
          <a:lstStyle>
            <a:lvl1pPr algn="ctr">
              <a:defRPr sz="4200"/>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54BA9A-017F-B043-8F7F-6A93C467653A}" type="datetimeFigureOut">
              <a:rPr lang="en-US" smtClean="0"/>
              <a:pPr/>
              <a:t>9/27/2013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BE24E-2BFF-1B46-9F7C-6242F335E55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54BA9A-017F-B043-8F7F-6A93C467653A}" type="datetimeFigureOut">
              <a:rPr lang="en-US" smtClean="0"/>
              <a:pPr/>
              <a:t>9/27/2013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7BE24E-2BFF-1B46-9F7C-6242F335E5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54BA9A-017F-B043-8F7F-6A93C467653A}" type="datetimeFigureOut">
              <a:rPr lang="en-US" smtClean="0"/>
              <a:pPr/>
              <a:t>9/27/2013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BE24E-2BFF-1B46-9F7C-6242F335E55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54BA9A-017F-B043-8F7F-6A93C467653A}" type="datetimeFigureOut">
              <a:rPr lang="en-US" smtClean="0"/>
              <a:pPr/>
              <a:t>9/27/2013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BE24E-2BFF-1B46-9F7C-6242F335E5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erior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8229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F54BA9A-017F-B043-8F7F-6A93C467653A}" type="datetimeFigureOut">
              <a:rPr lang="en-US" smtClean="0"/>
              <a:pPr/>
              <a:t>9/27/2013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7BE24E-2BFF-1B46-9F7C-6242F335E55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beginning slide">
    <p:spTree>
      <p:nvGrpSpPr>
        <p:cNvPr id="1" name=""/>
        <p:cNvGrpSpPr/>
        <p:nvPr/>
      </p:nvGrpSpPr>
      <p:grpSpPr>
        <a:xfrm>
          <a:off x="0" y="0"/>
          <a:ext cx="0" cy="0"/>
          <a:chOff x="0" y="0"/>
          <a:chExt cx="0" cy="0"/>
        </a:xfrm>
      </p:grpSpPr>
      <p:pic>
        <p:nvPicPr>
          <p:cNvPr id="7" name="Picture 6" descr="QM_pptcover2.jpg"/>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2106934" y="590676"/>
            <a:ext cx="6744163" cy="4410385"/>
          </a:xfrm>
        </p:spPr>
        <p:txBody>
          <a:bodyPr anchor="ctr"/>
          <a:lstStyle>
            <a:lvl1pPr algn="ctr">
              <a:defRPr sz="4000" b="0" cap="none">
                <a:latin typeface="+mn-lt"/>
              </a:defRPr>
            </a:lvl1p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FF54BA9A-017F-B043-8F7F-6A93C467653A}" type="datetimeFigureOut">
              <a:rPr lang="en-US" smtClean="0"/>
              <a:pPr/>
              <a:t>9/27/2013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BE24E-2BFF-1B46-9F7C-6242F335E55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pic>
        <p:nvPicPr>
          <p:cNvPr id="7" name="Picture 6" descr="QM_pptBackcover.jpg"/>
          <p:cNvPicPr>
            <a:picLocks noChangeAspect="1"/>
          </p:cNvPicPr>
          <p:nvPr userDrawn="1"/>
        </p:nvPicPr>
        <p:blipFill>
          <a:blip r:embed="rId2"/>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p>
            <a:fld id="{FF54BA9A-017F-B043-8F7F-6A93C467653A}" type="datetimeFigureOut">
              <a:rPr lang="en-US" smtClean="0"/>
              <a:pPr/>
              <a:t>9/27/2013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BE24E-2BFF-1B46-9F7C-6242F335E55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54BA9A-017F-B043-8F7F-6A93C467653A}" type="datetimeFigureOut">
              <a:rPr lang="en-US" smtClean="0"/>
              <a:pPr/>
              <a:t>9/27/2013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7BE24E-2BFF-1B46-9F7C-6242F335E55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54BA9A-017F-B043-8F7F-6A93C467653A}" type="datetimeFigureOut">
              <a:rPr lang="en-US" smtClean="0"/>
              <a:pPr/>
              <a:t>9/27/2013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7BE24E-2BFF-1B46-9F7C-6242F335E5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54BA9A-017F-B043-8F7F-6A93C467653A}" type="datetimeFigureOut">
              <a:rPr lang="en-US" smtClean="0"/>
              <a:pPr/>
              <a:t>9/27/2013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7BE24E-2BFF-1B46-9F7C-6242F335E5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54BA9A-017F-B043-8F7F-6A93C467653A}" type="datetimeFigureOut">
              <a:rPr lang="en-US" smtClean="0"/>
              <a:pPr/>
              <a:t>9/27/2013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7BE24E-2BFF-1B46-9F7C-6242F335E55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54BA9A-017F-B043-8F7F-6A93C467653A}" type="datetimeFigureOut">
              <a:rPr lang="en-US" smtClean="0"/>
              <a:pPr/>
              <a:t>9/27/2013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7BE24E-2BFF-1B46-9F7C-6242F335E55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QM_masterinsidetemplate3.jpg"/>
          <p:cNvPicPr>
            <a:picLocks noChangeAspect="1"/>
          </p:cNvPicPr>
          <p:nvPr/>
        </p:nvPicPr>
        <p:blipFill>
          <a:blip r:embed="rId14"/>
          <a:stretch>
            <a:fillRect/>
          </a:stretch>
        </p:blipFill>
        <p:spPr>
          <a:xfrm>
            <a:off x="0" y="0"/>
            <a:ext cx="9144000" cy="6858000"/>
          </a:xfrm>
          <a:prstGeom prst="rect">
            <a:avLst/>
          </a:prstGeom>
        </p:spPr>
      </p:pic>
      <p:sp>
        <p:nvSpPr>
          <p:cNvPr id="2" name="Title Placeholder 1"/>
          <p:cNvSpPr>
            <a:spLocks noGrp="1"/>
          </p:cNvSpPr>
          <p:nvPr>
            <p:ph type="title"/>
          </p:nvPr>
        </p:nvSpPr>
        <p:spPr>
          <a:xfrm>
            <a:off x="1486661" y="176188"/>
            <a:ext cx="7347813" cy="906715"/>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54BA9A-017F-B043-8F7F-6A93C467653A}" type="datetimeFigureOut">
              <a:rPr lang="en-US" smtClean="0"/>
              <a:pPr/>
              <a:t>9/27/2013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7BE24E-2BFF-1B46-9F7C-6242F335E55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2" r:id="rId2"/>
    <p:sldLayoutId id="2147483651" r:id="rId3"/>
    <p:sldLayoutId id="2147483650" r:id="rId4"/>
    <p:sldLayoutId id="2147483661"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457200" rtl="0" eaLnBrk="1" latinLnBrk="0" hangingPunct="1">
        <a:spcBef>
          <a:spcPct val="0"/>
        </a:spcBef>
        <a:buNone/>
        <a:defRPr sz="40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qualitymatters.org/research"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qmprogram.org/qmresources/research"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fets.ieee.org/periodical/vol_3_2000/e03.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Research That </a:t>
            </a:r>
            <a:r>
              <a:rPr lang="en-US" dirty="0"/>
              <a:t>I</a:t>
            </a:r>
            <a:r>
              <a:rPr lang="en-US" dirty="0" smtClean="0"/>
              <a:t>nforms </a:t>
            </a:r>
            <a:br>
              <a:rPr lang="en-US" dirty="0" smtClean="0"/>
            </a:br>
            <a:r>
              <a:rPr lang="en-US" dirty="0" smtClean="0"/>
              <a:t>the 2011 – 2013 Edition of the QM </a:t>
            </a:r>
            <a:r>
              <a:rPr lang="en-US" dirty="0" err="1" smtClean="0"/>
              <a:t>Rubric</a:t>
            </a:r>
            <a:r>
              <a:rPr lang="en-US" baseline="30000" dirty="0" err="1" smtClean="0"/>
              <a:t>TM</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Talking Point: Standard 2 (Objectives/Competencies) </a:t>
            </a:r>
            <a:endParaRPr lang="en-US" sz="2800" dirty="0"/>
          </a:p>
        </p:txBody>
      </p:sp>
      <p:sp>
        <p:nvSpPr>
          <p:cNvPr id="3" name="Content Placeholder 2"/>
          <p:cNvSpPr>
            <a:spLocks noGrp="1"/>
          </p:cNvSpPr>
          <p:nvPr>
            <p:ph sz="half" idx="1"/>
          </p:nvPr>
        </p:nvSpPr>
        <p:spPr>
          <a:xfrm>
            <a:off x="457200" y="1809750"/>
            <a:ext cx="8229600" cy="4316413"/>
          </a:xfrm>
        </p:spPr>
        <p:txBody>
          <a:bodyPr>
            <a:normAutofit/>
          </a:bodyPr>
          <a:lstStyle/>
          <a:p>
            <a:r>
              <a:rPr lang="en-US" dirty="0"/>
              <a:t>When designing/re-designing a course for the online environment, studies show that focusing the design around stated learning objectives results in better learning. </a:t>
            </a:r>
          </a:p>
          <a:p>
            <a:endParaRPr lang="en-US" dirty="0"/>
          </a:p>
          <a:p>
            <a:r>
              <a:rPr lang="en-US" dirty="0"/>
              <a:t>Learning objectives can serve as goals, but students need information that illustrates how content and assessments support the achievement of those goals. </a:t>
            </a:r>
          </a:p>
          <a:p>
            <a:pPr marL="0" indent="0">
              <a:buNone/>
            </a:pPr>
            <a:endParaRPr lang="en-US" dirty="0"/>
          </a:p>
        </p:txBody>
      </p:sp>
    </p:spTree>
    <p:extLst>
      <p:ext uri="{BB962C8B-B14F-4D97-AF65-F5344CB8AC3E}">
        <p14:creationId xmlns:p14="http://schemas.microsoft.com/office/powerpoint/2010/main" val="34313631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Standard 2:  Examples from QM research library</a:t>
            </a:r>
            <a:endParaRPr lang="en-US" sz="2800" dirty="0"/>
          </a:p>
        </p:txBody>
      </p:sp>
      <p:sp>
        <p:nvSpPr>
          <p:cNvPr id="3" name="Content Placeholder 2"/>
          <p:cNvSpPr>
            <a:spLocks noGrp="1"/>
          </p:cNvSpPr>
          <p:nvPr>
            <p:ph sz="half" idx="1"/>
          </p:nvPr>
        </p:nvSpPr>
        <p:spPr>
          <a:xfrm>
            <a:off x="457200" y="1600200"/>
            <a:ext cx="8229600" cy="4914900"/>
          </a:xfrm>
        </p:spPr>
        <p:txBody>
          <a:bodyPr>
            <a:normAutofit fontScale="92500"/>
          </a:bodyPr>
          <a:lstStyle/>
          <a:p>
            <a:r>
              <a:rPr lang="en-US" dirty="0" smtClean="0"/>
              <a:t>Findings </a:t>
            </a:r>
            <a:r>
              <a:rPr lang="en-US" dirty="0"/>
              <a:t>suggest that revising a course around stated objectives resulted in better student outcomes related to </a:t>
            </a:r>
            <a:r>
              <a:rPr lang="en-US" dirty="0" smtClean="0"/>
              <a:t>them.</a:t>
            </a:r>
            <a:endParaRPr lang="en-US" dirty="0"/>
          </a:p>
          <a:p>
            <a:pPr marL="800100" lvl="2" indent="0">
              <a:buNone/>
            </a:pPr>
            <a:r>
              <a:rPr lang="en-US" sz="1700" dirty="0" smtClean="0"/>
              <a:t>Swan</a:t>
            </a:r>
            <a:r>
              <a:rPr lang="en-US" sz="1700" dirty="0"/>
              <a:t>, K., Matthews, D., </a:t>
            </a:r>
            <a:r>
              <a:rPr lang="en-US" sz="1700" dirty="0" err="1"/>
              <a:t>Bogle</a:t>
            </a:r>
            <a:r>
              <a:rPr lang="en-US" sz="1700" dirty="0"/>
              <a:t>, L., Boles, E., &amp; Day, S. (2010).  Linking online course design and implementation to learning outcomes:  A design experiment.  [2010 QM Research Grant University of Illinois Springfield</a:t>
            </a:r>
            <a:r>
              <a:rPr lang="en-US" sz="1700" dirty="0" smtClean="0"/>
              <a:t>]</a:t>
            </a:r>
          </a:p>
          <a:p>
            <a:pPr marL="400050" lvl="1" indent="0">
              <a:buNone/>
            </a:pPr>
            <a:endParaRPr lang="en-US" dirty="0"/>
          </a:p>
          <a:p>
            <a:r>
              <a:rPr lang="en-US" dirty="0"/>
              <a:t>Specific learning activities in blended learning courses must be connected to specific course </a:t>
            </a:r>
            <a:r>
              <a:rPr lang="en-US" dirty="0" smtClean="0"/>
              <a:t>content, and </a:t>
            </a:r>
            <a:r>
              <a:rPr lang="en-US" dirty="0"/>
              <a:t>the objectives/outcomes must be well organized and “on time through the whole semester” (p. 334). </a:t>
            </a:r>
          </a:p>
          <a:p>
            <a:pPr marL="800100" lvl="2" indent="0">
              <a:buNone/>
            </a:pPr>
            <a:r>
              <a:rPr lang="en-US" sz="1700" dirty="0" err="1"/>
              <a:t>Mortera</a:t>
            </a:r>
            <a:r>
              <a:rPr lang="en-US" sz="1700" dirty="0"/>
              <a:t>-Gutiérrez, F. (2006).  Faculty best practices using blended learning in e-learning and face-to-face instruction.  </a:t>
            </a:r>
            <a:r>
              <a:rPr lang="en-US" sz="1700" i="1" dirty="0"/>
              <a:t>International Journal on E-Learning, 5(</a:t>
            </a:r>
            <a:r>
              <a:rPr lang="en-US" sz="1700" dirty="0"/>
              <a:t>3), 313-337.</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898945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Talking Points:  Standard 3  (Assessment &amp; Measurement)</a:t>
            </a:r>
            <a:endParaRPr lang="en-US" sz="2400" dirty="0"/>
          </a:p>
        </p:txBody>
      </p:sp>
      <p:sp>
        <p:nvSpPr>
          <p:cNvPr id="3" name="Content Placeholder 2"/>
          <p:cNvSpPr>
            <a:spLocks noGrp="1"/>
          </p:cNvSpPr>
          <p:nvPr>
            <p:ph sz="half" idx="1"/>
          </p:nvPr>
        </p:nvSpPr>
        <p:spPr>
          <a:xfrm>
            <a:off x="266700" y="1600200"/>
            <a:ext cx="8567774" cy="4743450"/>
          </a:xfrm>
        </p:spPr>
        <p:txBody>
          <a:bodyPr>
            <a:normAutofit fontScale="85000" lnSpcReduction="20000"/>
          </a:bodyPr>
          <a:lstStyle/>
          <a:p>
            <a:endParaRPr lang="en-US" dirty="0" smtClean="0"/>
          </a:p>
          <a:p>
            <a:r>
              <a:rPr lang="en-US" dirty="0" smtClean="0"/>
              <a:t>Assessment </a:t>
            </a:r>
            <a:r>
              <a:rPr lang="en-US" dirty="0"/>
              <a:t>items should direct learners to those aspects of a course that are of primary importance</a:t>
            </a:r>
            <a:r>
              <a:rPr lang="en-US" dirty="0" smtClean="0"/>
              <a:t>.</a:t>
            </a:r>
          </a:p>
          <a:p>
            <a:endParaRPr lang="en-US" dirty="0"/>
          </a:p>
          <a:p>
            <a:r>
              <a:rPr lang="en-US" dirty="0"/>
              <a:t>Having a wide variety of clearly explained assignments on a regular basis is deemed </a:t>
            </a:r>
            <a:r>
              <a:rPr lang="en-US" dirty="0" smtClean="0"/>
              <a:t>an effective </a:t>
            </a:r>
            <a:r>
              <a:rPr lang="en-US" dirty="0"/>
              <a:t>online assessment strategy</a:t>
            </a:r>
            <a:r>
              <a:rPr lang="en-US" dirty="0" smtClean="0"/>
              <a:t>.</a:t>
            </a:r>
          </a:p>
          <a:p>
            <a:endParaRPr lang="en-US" dirty="0"/>
          </a:p>
          <a:p>
            <a:r>
              <a:rPr lang="en-US" dirty="0"/>
              <a:t>Effective assessment techniques include projects, portfolios, self-assessments, peer evaluations, and weekly assignments with immediate feedback. </a:t>
            </a:r>
            <a:endParaRPr lang="en-US" dirty="0" smtClean="0"/>
          </a:p>
          <a:p>
            <a:endParaRPr lang="en-US" dirty="0"/>
          </a:p>
          <a:p>
            <a:r>
              <a:rPr lang="en-US" dirty="0"/>
              <a:t>Formative feedback should be aligned with </a:t>
            </a:r>
            <a:r>
              <a:rPr lang="en-US" dirty="0" smtClean="0"/>
              <a:t>SLOs and be </a:t>
            </a:r>
            <a:r>
              <a:rPr lang="en-US" dirty="0"/>
              <a:t>timely, personal, manageable, motivational, and in direct relation with assessment criteria.</a:t>
            </a:r>
          </a:p>
          <a:p>
            <a:pPr marL="0" indent="0">
              <a:buNone/>
            </a:pPr>
            <a:endParaRPr lang="en-US" dirty="0"/>
          </a:p>
        </p:txBody>
      </p:sp>
    </p:spTree>
    <p:extLst>
      <p:ext uri="{BB962C8B-B14F-4D97-AF65-F5344CB8AC3E}">
        <p14:creationId xmlns:p14="http://schemas.microsoft.com/office/powerpoint/2010/main" val="9140848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Standard 3:  Examples from QM research library </a:t>
            </a:r>
            <a:endParaRPr lang="en-US" sz="2800" dirty="0"/>
          </a:p>
        </p:txBody>
      </p:sp>
      <p:sp>
        <p:nvSpPr>
          <p:cNvPr id="3" name="Content Placeholder 2"/>
          <p:cNvSpPr>
            <a:spLocks noGrp="1"/>
          </p:cNvSpPr>
          <p:nvPr>
            <p:ph sz="half" idx="1"/>
          </p:nvPr>
        </p:nvSpPr>
        <p:spPr>
          <a:xfrm>
            <a:off x="457200" y="1778696"/>
            <a:ext cx="8229600" cy="4546948"/>
          </a:xfrm>
        </p:spPr>
        <p:txBody>
          <a:bodyPr>
            <a:normAutofit fontScale="77500" lnSpcReduction="20000"/>
          </a:bodyPr>
          <a:lstStyle/>
          <a:p>
            <a:pPr lvl="0"/>
            <a:r>
              <a:rPr lang="en-US" dirty="0" smtClean="0"/>
              <a:t>Key </a:t>
            </a:r>
            <a:r>
              <a:rPr lang="en-US" dirty="0"/>
              <a:t>issues for assessment of activity-based learning:  assessment must reflect course </a:t>
            </a:r>
            <a:r>
              <a:rPr lang="en-US" dirty="0" smtClean="0"/>
              <a:t>philosophy; </a:t>
            </a:r>
            <a:r>
              <a:rPr lang="en-US" dirty="0"/>
              <a:t>assessment is essential in creating learning opportunities at critical </a:t>
            </a:r>
            <a:r>
              <a:rPr lang="en-US" dirty="0" smtClean="0"/>
              <a:t>points; and assessment </a:t>
            </a:r>
            <a:r>
              <a:rPr lang="en-US" dirty="0"/>
              <a:t>provides a vital opportunity for feedback, helping to complete the reflective learning cycle</a:t>
            </a:r>
            <a:r>
              <a:rPr lang="en-US" dirty="0" smtClean="0"/>
              <a:t>.</a:t>
            </a:r>
          </a:p>
          <a:p>
            <a:pPr marL="857250" lvl="2" indent="0">
              <a:buNone/>
            </a:pPr>
            <a:r>
              <a:rPr lang="en-US" sz="1900" dirty="0"/>
              <a:t>Macdonald, J. &amp; Twining, P.  (2002).  Assessing activity-based learning for a networked course.  </a:t>
            </a:r>
            <a:r>
              <a:rPr lang="en-US" sz="1900" i="1" dirty="0"/>
              <a:t>British Journal of Educational Technology, 33</a:t>
            </a:r>
            <a:r>
              <a:rPr lang="en-US" sz="1900" dirty="0"/>
              <a:t>(5), 603-618.</a:t>
            </a:r>
          </a:p>
          <a:p>
            <a:pPr marL="457200" lvl="1" indent="0">
              <a:buNone/>
            </a:pPr>
            <a:endParaRPr lang="en-US" dirty="0" smtClean="0"/>
          </a:p>
          <a:p>
            <a:pPr lvl="0"/>
            <a:endParaRPr lang="en-US" dirty="0"/>
          </a:p>
          <a:p>
            <a:pPr lvl="0"/>
            <a:r>
              <a:rPr lang="en-US" dirty="0" smtClean="0"/>
              <a:t>Students </a:t>
            </a:r>
            <a:r>
              <a:rPr lang="en-US" dirty="0"/>
              <a:t>do better in the final assessment tests if </a:t>
            </a:r>
            <a:r>
              <a:rPr lang="en-US" dirty="0" smtClean="0"/>
              <a:t>in-course </a:t>
            </a:r>
            <a:r>
              <a:rPr lang="en-US" dirty="0"/>
              <a:t>practice exercises </a:t>
            </a:r>
            <a:r>
              <a:rPr lang="en-US" dirty="0" smtClean="0"/>
              <a:t>are aligned </a:t>
            </a:r>
            <a:r>
              <a:rPr lang="en-US" dirty="0"/>
              <a:t>with content and </a:t>
            </a:r>
            <a:r>
              <a:rPr lang="en-US" dirty="0" smtClean="0"/>
              <a:t>style; intensity </a:t>
            </a:r>
            <a:r>
              <a:rPr lang="en-US" dirty="0"/>
              <a:t>and frequency of a student’s participation in group discussions also seems to have a positive influence on final performance. </a:t>
            </a:r>
          </a:p>
          <a:p>
            <a:pPr marL="800100" lvl="2" indent="0">
              <a:buNone/>
            </a:pPr>
            <a:r>
              <a:rPr lang="en-US" dirty="0" smtClean="0"/>
              <a:t>Lewis</a:t>
            </a:r>
            <a:r>
              <a:rPr lang="en-US" dirty="0"/>
              <a:t>, B. A. (2002).  Learning effectiveness:  Efficacy of quizzes vs. discussions in online learning.  </a:t>
            </a:r>
            <a:r>
              <a:rPr lang="en-US" i="1" dirty="0"/>
              <a:t>Dissertation International Abstracts</a:t>
            </a:r>
            <a:r>
              <a:rPr lang="en-US" dirty="0"/>
              <a:t>, </a:t>
            </a:r>
            <a:r>
              <a:rPr lang="en-US" i="1" dirty="0"/>
              <a:t>63</a:t>
            </a:r>
            <a:r>
              <a:rPr lang="en-US" dirty="0"/>
              <a:t>(03), 911A.</a:t>
            </a:r>
          </a:p>
          <a:p>
            <a:pPr marL="800100" lvl="2" indent="0">
              <a:buNone/>
            </a:pPr>
            <a:endParaRPr lang="en-US" dirty="0"/>
          </a:p>
        </p:txBody>
      </p:sp>
    </p:spTree>
    <p:extLst>
      <p:ext uri="{BB962C8B-B14F-4D97-AF65-F5344CB8AC3E}">
        <p14:creationId xmlns:p14="http://schemas.microsoft.com/office/powerpoint/2010/main" val="29257697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Talking Points:   Standard 4 (Instructional Materials)</a:t>
            </a:r>
            <a:endParaRPr lang="en-US" sz="2800" dirty="0"/>
          </a:p>
        </p:txBody>
      </p:sp>
      <p:sp>
        <p:nvSpPr>
          <p:cNvPr id="3" name="Content Placeholder 2"/>
          <p:cNvSpPr>
            <a:spLocks noGrp="1"/>
          </p:cNvSpPr>
          <p:nvPr>
            <p:ph sz="half" idx="1"/>
          </p:nvPr>
        </p:nvSpPr>
        <p:spPr/>
        <p:txBody>
          <a:bodyPr>
            <a:normAutofit fontScale="85000" lnSpcReduction="10000"/>
          </a:bodyPr>
          <a:lstStyle/>
          <a:p>
            <a:r>
              <a:rPr lang="en-US" dirty="0"/>
              <a:t>Students in a fully interactive multimedia-based e-learning environment achieved better performance and higher levels of satisfaction than those in a traditional classroom and those in a less interactive e-learning environment</a:t>
            </a:r>
            <a:r>
              <a:rPr lang="en-US" dirty="0" smtClean="0"/>
              <a:t>.</a:t>
            </a:r>
          </a:p>
          <a:p>
            <a:endParaRPr lang="en-US" dirty="0"/>
          </a:p>
          <a:p>
            <a:r>
              <a:rPr lang="en-US" dirty="0"/>
              <a:t>Faculty need to select manageable </a:t>
            </a:r>
            <a:r>
              <a:rPr lang="en-US" dirty="0" smtClean="0"/>
              <a:t>content </a:t>
            </a:r>
            <a:r>
              <a:rPr lang="en-US" dirty="0"/>
              <a:t>and clearly explain the purpose of the </a:t>
            </a:r>
            <a:r>
              <a:rPr lang="en-US" dirty="0" smtClean="0"/>
              <a:t>activities.</a:t>
            </a:r>
          </a:p>
          <a:p>
            <a:endParaRPr lang="en-US" dirty="0"/>
          </a:p>
          <a:p>
            <a:r>
              <a:rPr lang="en-US" dirty="0" smtClean="0"/>
              <a:t>Students can become overwhelmed (cognitive overload).</a:t>
            </a:r>
            <a:endParaRPr lang="en-US" dirty="0" smtClean="0"/>
          </a:p>
          <a:p>
            <a:endParaRPr lang="en-US" dirty="0"/>
          </a:p>
          <a:p>
            <a:r>
              <a:rPr lang="en-US" dirty="0"/>
              <a:t>Students can achieve the intended learning outcomes when they have appropriate supports, structure, and focus.</a:t>
            </a:r>
          </a:p>
          <a:p>
            <a:pPr marL="0" indent="0">
              <a:buNone/>
            </a:pPr>
            <a:endParaRPr lang="en-US" dirty="0"/>
          </a:p>
        </p:txBody>
      </p:sp>
    </p:spTree>
    <p:extLst>
      <p:ext uri="{BB962C8B-B14F-4D97-AF65-F5344CB8AC3E}">
        <p14:creationId xmlns:p14="http://schemas.microsoft.com/office/powerpoint/2010/main" val="29511422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Standard 4:  Example from QM research library</a:t>
            </a:r>
            <a:endParaRPr lang="en-US" sz="2800" dirty="0"/>
          </a:p>
        </p:txBody>
      </p:sp>
      <p:sp>
        <p:nvSpPr>
          <p:cNvPr id="3" name="Content Placeholder 2"/>
          <p:cNvSpPr>
            <a:spLocks noGrp="1"/>
          </p:cNvSpPr>
          <p:nvPr>
            <p:ph sz="half" idx="1"/>
          </p:nvPr>
        </p:nvSpPr>
        <p:spPr/>
        <p:txBody>
          <a:bodyPr>
            <a:normAutofit/>
          </a:bodyPr>
          <a:lstStyle/>
          <a:p>
            <a:pPr marL="0" indent="0">
              <a:buNone/>
            </a:pPr>
            <a:endParaRPr lang="en-US" dirty="0" smtClean="0"/>
          </a:p>
          <a:p>
            <a:pPr marL="0" indent="0">
              <a:buNone/>
            </a:pPr>
            <a:endParaRPr lang="en-US" dirty="0"/>
          </a:p>
          <a:p>
            <a:pPr marL="0" indent="0">
              <a:buNone/>
            </a:pPr>
            <a:r>
              <a:rPr lang="en-US" dirty="0" smtClean="0"/>
              <a:t>Web </a:t>
            </a:r>
            <a:r>
              <a:rPr lang="en-US" dirty="0"/>
              <a:t>module length </a:t>
            </a:r>
            <a:r>
              <a:rPr lang="en-US" dirty="0" smtClean="0"/>
              <a:t>impacts recall </a:t>
            </a:r>
            <a:r>
              <a:rPr lang="en-US" dirty="0"/>
              <a:t>and other </a:t>
            </a:r>
            <a:r>
              <a:rPr lang="en-US" dirty="0" smtClean="0"/>
              <a:t>variables.  Study participants </a:t>
            </a:r>
            <a:r>
              <a:rPr lang="en-US" dirty="0"/>
              <a:t>simply did not complete long modules</a:t>
            </a:r>
            <a:r>
              <a:rPr lang="en-US" dirty="0" smtClean="0"/>
              <a:t>.</a:t>
            </a:r>
          </a:p>
          <a:p>
            <a:pPr marL="800100" lvl="2" indent="0">
              <a:buNone/>
            </a:pPr>
            <a:r>
              <a:rPr lang="en-US" sz="1600" dirty="0" err="1"/>
              <a:t>Pomales-García</a:t>
            </a:r>
            <a:r>
              <a:rPr lang="en-US" sz="1600" dirty="0"/>
              <a:t>, C. &amp; </a:t>
            </a:r>
            <a:r>
              <a:rPr lang="en-US" sz="1600" dirty="0" err="1"/>
              <a:t>Lui</a:t>
            </a:r>
            <a:r>
              <a:rPr lang="en-US" sz="1600" dirty="0"/>
              <a:t>, Y. (2006).  Web-based distance learning technology:  The impacts of web module length and format.  </a:t>
            </a:r>
            <a:r>
              <a:rPr lang="en-US" sz="1600" i="1" dirty="0"/>
              <a:t>The American Journal of Distance Learning, 20(</a:t>
            </a:r>
            <a:r>
              <a:rPr lang="en-US" sz="1600" dirty="0"/>
              <a:t>3), 163-179.</a:t>
            </a:r>
          </a:p>
          <a:p>
            <a:pPr marL="0" indent="0">
              <a:buNone/>
            </a:pP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6957943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Talking Points:  Standard 5</a:t>
            </a:r>
            <a:r>
              <a:rPr lang="en-US" sz="2800" dirty="0"/>
              <a:t> </a:t>
            </a:r>
            <a:r>
              <a:rPr lang="en-US" sz="2800" dirty="0" smtClean="0"/>
              <a:t>(Interaction &amp; Engagement)</a:t>
            </a:r>
            <a:endParaRPr lang="en-US" sz="2800" dirty="0"/>
          </a:p>
        </p:txBody>
      </p:sp>
      <p:sp>
        <p:nvSpPr>
          <p:cNvPr id="3" name="Content Placeholder 2"/>
          <p:cNvSpPr>
            <a:spLocks noGrp="1"/>
          </p:cNvSpPr>
          <p:nvPr>
            <p:ph sz="half" idx="1"/>
          </p:nvPr>
        </p:nvSpPr>
        <p:spPr>
          <a:xfrm>
            <a:off x="457200" y="1962150"/>
            <a:ext cx="8229600" cy="4164013"/>
          </a:xfrm>
        </p:spPr>
        <p:txBody>
          <a:bodyPr/>
          <a:lstStyle/>
          <a:p>
            <a:r>
              <a:rPr lang="en-US" dirty="0"/>
              <a:t>Course design and organization </a:t>
            </a:r>
            <a:r>
              <a:rPr lang="en-US" dirty="0" smtClean="0"/>
              <a:t>are factors </a:t>
            </a:r>
            <a:r>
              <a:rPr lang="en-US" dirty="0"/>
              <a:t>of teaching </a:t>
            </a:r>
            <a:r>
              <a:rPr lang="en-US" dirty="0" smtClean="0"/>
              <a:t>presence (along with instructor facilitation).</a:t>
            </a:r>
            <a:endParaRPr lang="en-US" dirty="0"/>
          </a:p>
          <a:p>
            <a:endParaRPr lang="en-US" dirty="0"/>
          </a:p>
          <a:p>
            <a:endParaRPr lang="en-US" dirty="0"/>
          </a:p>
          <a:p>
            <a:r>
              <a:rPr lang="en-US" dirty="0"/>
              <a:t>There is a need to move away from efficiency-oriented design to innovation-oriented design. </a:t>
            </a:r>
          </a:p>
          <a:p>
            <a:pPr lvl="0" defTabSz="914400">
              <a:buFont typeface="Arial" panose="020B0604020202020204" pitchFamily="34" charset="0"/>
              <a:buChar char="•"/>
              <a:defRPr/>
            </a:pPr>
            <a:endParaRPr lang="en-US" dirty="0"/>
          </a:p>
        </p:txBody>
      </p:sp>
    </p:spTree>
    <p:extLst>
      <p:ext uri="{BB962C8B-B14F-4D97-AF65-F5344CB8AC3E}">
        <p14:creationId xmlns:p14="http://schemas.microsoft.com/office/powerpoint/2010/main" val="11176973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Standard 5:  Examples from QM Research Library</a:t>
            </a:r>
            <a:endParaRPr lang="en-US" sz="2800" dirty="0"/>
          </a:p>
        </p:txBody>
      </p:sp>
      <p:sp>
        <p:nvSpPr>
          <p:cNvPr id="3" name="Content Placeholder 2"/>
          <p:cNvSpPr>
            <a:spLocks noGrp="1"/>
          </p:cNvSpPr>
          <p:nvPr>
            <p:ph sz="half" idx="1"/>
          </p:nvPr>
        </p:nvSpPr>
        <p:spPr/>
        <p:txBody>
          <a:bodyPr>
            <a:normAutofit fontScale="85000" lnSpcReduction="20000"/>
          </a:bodyPr>
          <a:lstStyle/>
          <a:p>
            <a:pPr defTabSz="914400">
              <a:spcBef>
                <a:spcPts val="0"/>
              </a:spcBef>
              <a:defRPr/>
            </a:pPr>
            <a:r>
              <a:rPr lang="en-US" dirty="0"/>
              <a:t>D</a:t>
            </a:r>
            <a:r>
              <a:rPr lang="en-US" dirty="0" smtClean="0"/>
              <a:t>eep </a:t>
            </a:r>
            <a:r>
              <a:rPr lang="en-US" dirty="0"/>
              <a:t>and meaningful formal learning is supported as long as one of the three forms of interaction (student-teacher; student-student; student-content) is at a high level.  The other two may be offered at minimal levels, or even eliminated, without degrading the educational </a:t>
            </a:r>
            <a:r>
              <a:rPr lang="en-US" dirty="0" smtClean="0"/>
              <a:t>experience.</a:t>
            </a:r>
          </a:p>
          <a:p>
            <a:pPr marL="914400" lvl="2" indent="0" defTabSz="914400">
              <a:spcBef>
                <a:spcPts val="0"/>
              </a:spcBef>
              <a:buNone/>
              <a:defRPr/>
            </a:pPr>
            <a:endParaRPr lang="en-US" dirty="0"/>
          </a:p>
          <a:p>
            <a:pPr marL="800100" lvl="2" indent="0" defTabSz="914400">
              <a:spcBef>
                <a:spcPts val="0"/>
              </a:spcBef>
              <a:buNone/>
              <a:defRPr/>
            </a:pPr>
            <a:r>
              <a:rPr lang="en-US" sz="1900" dirty="0"/>
              <a:t>Anderson, T. (2003).  Modes of interaction in distance education:  Recent developments and research questions. In M.G. Moore &amp; W. G. Anderson (Eds.), </a:t>
            </a:r>
            <a:r>
              <a:rPr lang="en-US" sz="1900" i="1" dirty="0"/>
              <a:t>Handbook of distance education</a:t>
            </a:r>
            <a:r>
              <a:rPr lang="en-US" sz="1900" dirty="0"/>
              <a:t> (pp. 129-144).  Mahwah, NJ:  Lawrence Erlbaum Associates, Publishers.</a:t>
            </a:r>
          </a:p>
          <a:p>
            <a:pPr defTabSz="914400">
              <a:spcBef>
                <a:spcPts val="0"/>
              </a:spcBef>
              <a:defRPr/>
            </a:pPr>
            <a:endParaRPr lang="en-US" dirty="0" smtClean="0"/>
          </a:p>
          <a:p>
            <a:pPr defTabSz="914400">
              <a:spcBef>
                <a:spcPts val="0"/>
              </a:spcBef>
              <a:defRPr/>
            </a:pPr>
            <a:r>
              <a:rPr lang="en-US" dirty="0" smtClean="0"/>
              <a:t>Students’ sense of community (SOC) </a:t>
            </a:r>
            <a:r>
              <a:rPr lang="en-US" dirty="0"/>
              <a:t>was related to the </a:t>
            </a:r>
            <a:r>
              <a:rPr lang="en-US" dirty="0" smtClean="0"/>
              <a:t>students’ sense </a:t>
            </a:r>
            <a:r>
              <a:rPr lang="en-US" dirty="0"/>
              <a:t>of satisfaction with the </a:t>
            </a:r>
            <a:r>
              <a:rPr lang="en-US" dirty="0" smtClean="0"/>
              <a:t>course, </a:t>
            </a:r>
            <a:r>
              <a:rPr lang="en-US" dirty="0"/>
              <a:t>but </a:t>
            </a:r>
            <a:r>
              <a:rPr lang="en-US" dirty="0" smtClean="0"/>
              <a:t>it </a:t>
            </a:r>
            <a:r>
              <a:rPr lang="en-US" dirty="0"/>
              <a:t>did not correlate with course grade or retention. S</a:t>
            </a:r>
            <a:r>
              <a:rPr lang="en-US" dirty="0" smtClean="0"/>
              <a:t>tudents </a:t>
            </a:r>
            <a:r>
              <a:rPr lang="en-US" dirty="0"/>
              <a:t>had varying levels of desire for SOC. </a:t>
            </a:r>
            <a:endParaRPr lang="en-US" dirty="0" smtClean="0"/>
          </a:p>
          <a:p>
            <a:pPr marL="800100" lvl="2" indent="0" defTabSz="914400">
              <a:spcBef>
                <a:spcPts val="0"/>
              </a:spcBef>
              <a:buNone/>
              <a:defRPr/>
            </a:pPr>
            <a:r>
              <a:rPr lang="en-US" sz="1600" dirty="0" err="1" smtClean="0"/>
              <a:t>Drouin</a:t>
            </a:r>
            <a:r>
              <a:rPr lang="en-US" sz="1600" dirty="0"/>
              <a:t>, M. (2008).  The relationship between students’ perceived sense of community and satisfaction, achievement, and retention in an online course. </a:t>
            </a:r>
            <a:r>
              <a:rPr lang="en-US" sz="1600" i="1" dirty="0"/>
              <a:t>Quarterly Review of Distance Education,</a:t>
            </a:r>
            <a:r>
              <a:rPr lang="en-US" sz="1600" dirty="0"/>
              <a:t> </a:t>
            </a:r>
            <a:r>
              <a:rPr lang="en-US" sz="1600" i="1" dirty="0"/>
              <a:t>9</a:t>
            </a:r>
            <a:r>
              <a:rPr lang="en-US" sz="1600" dirty="0"/>
              <a:t>(3), 267-284. </a:t>
            </a:r>
          </a:p>
        </p:txBody>
      </p:sp>
    </p:spTree>
    <p:extLst>
      <p:ext uri="{BB962C8B-B14F-4D97-AF65-F5344CB8AC3E}">
        <p14:creationId xmlns:p14="http://schemas.microsoft.com/office/powerpoint/2010/main" val="37269408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6661" y="176188"/>
            <a:ext cx="7657339" cy="906715"/>
          </a:xfrm>
        </p:spPr>
        <p:txBody>
          <a:bodyPr>
            <a:normAutofit fontScale="90000"/>
          </a:bodyPr>
          <a:lstStyle/>
          <a:p>
            <a:r>
              <a:rPr lang="en-US" sz="2800" dirty="0"/>
              <a:t>Standard 5:  </a:t>
            </a:r>
            <a:r>
              <a:rPr lang="en-US" sz="2800" dirty="0" smtClean="0"/>
              <a:t>Another example from </a:t>
            </a:r>
            <a:r>
              <a:rPr lang="en-US" sz="2800" dirty="0"/>
              <a:t>QM Research Library</a:t>
            </a:r>
          </a:p>
        </p:txBody>
      </p:sp>
      <p:sp>
        <p:nvSpPr>
          <p:cNvPr id="3" name="Content Placeholder 2"/>
          <p:cNvSpPr>
            <a:spLocks noGrp="1"/>
          </p:cNvSpPr>
          <p:nvPr>
            <p:ph sz="half" idx="1"/>
          </p:nvPr>
        </p:nvSpPr>
        <p:spPr/>
        <p:txBody>
          <a:bodyPr>
            <a:normAutofit lnSpcReduction="10000"/>
          </a:bodyPr>
          <a:lstStyle/>
          <a:p>
            <a:r>
              <a:rPr lang="en-US" dirty="0"/>
              <a:t>I</a:t>
            </a:r>
            <a:r>
              <a:rPr lang="en-US" dirty="0" smtClean="0"/>
              <a:t>mpact </a:t>
            </a:r>
            <a:r>
              <a:rPr lang="en-US" dirty="0"/>
              <a:t>of social interaction in online learning communities on retention </a:t>
            </a:r>
            <a:r>
              <a:rPr lang="en-US" dirty="0" smtClean="0"/>
              <a:t>rates. Concluded (n=28,000) there </a:t>
            </a:r>
            <a:r>
              <a:rPr lang="en-US" dirty="0"/>
              <a:t>is a significant impact of social and cognitive presence on retention. “… students who positively perceive online learning environments, which is potentially increased by their perception that they are part of a larger (social) learning community, are more likely to have increased retention.” </a:t>
            </a:r>
            <a:endParaRPr lang="en-US" dirty="0" smtClean="0"/>
          </a:p>
          <a:p>
            <a:pPr marL="800100" lvl="2" indent="0">
              <a:buNone/>
            </a:pPr>
            <a:r>
              <a:rPr lang="en-US" dirty="0" smtClean="0"/>
              <a:t>Boston</a:t>
            </a:r>
            <a:r>
              <a:rPr lang="en-US" dirty="0"/>
              <a:t>, W., Diaz, S. R., Gibson, A., Ice, P., Richardson, J., &amp; Swan, K. (2009).  </a:t>
            </a:r>
            <a:r>
              <a:rPr lang="en-US" i="1" dirty="0"/>
              <a:t>Journal of Asynchronous Learning Networks, 13</a:t>
            </a:r>
            <a:r>
              <a:rPr lang="en-US" dirty="0"/>
              <a:t>(3), 67-83.</a:t>
            </a:r>
          </a:p>
          <a:p>
            <a:endParaRPr lang="en-US" dirty="0"/>
          </a:p>
        </p:txBody>
      </p:sp>
    </p:spTree>
    <p:extLst>
      <p:ext uri="{BB962C8B-B14F-4D97-AF65-F5344CB8AC3E}">
        <p14:creationId xmlns:p14="http://schemas.microsoft.com/office/powerpoint/2010/main" val="42864724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Talking Point:  Standard 6</a:t>
            </a:r>
            <a:r>
              <a:rPr lang="en-US" sz="2800" dirty="0"/>
              <a:t> </a:t>
            </a:r>
            <a:r>
              <a:rPr lang="en-US" sz="2800" dirty="0" smtClean="0"/>
              <a:t>(Course Technology)</a:t>
            </a:r>
            <a:endParaRPr lang="en-US" sz="2800" dirty="0"/>
          </a:p>
        </p:txBody>
      </p:sp>
      <p:sp>
        <p:nvSpPr>
          <p:cNvPr id="3" name="Content Placeholder 2"/>
          <p:cNvSpPr>
            <a:spLocks noGrp="1"/>
          </p:cNvSpPr>
          <p:nvPr>
            <p:ph sz="half" idx="1"/>
          </p:nvPr>
        </p:nvSpPr>
        <p:spPr/>
        <p:txBody>
          <a:bodyPr/>
          <a:lstStyle/>
          <a:p>
            <a:r>
              <a:rPr lang="en-US" dirty="0"/>
              <a:t>Incorporating current learning technologies can support both interaction and collaboration.</a:t>
            </a:r>
            <a:r>
              <a:rPr lang="en-US" dirty="0" smtClean="0"/>
              <a:t> </a:t>
            </a:r>
          </a:p>
          <a:p>
            <a:endParaRPr lang="en-US" dirty="0" smtClean="0"/>
          </a:p>
          <a:p>
            <a:r>
              <a:rPr lang="en-US" dirty="0"/>
              <a:t>Utilizing various course tools and media respects the diversity of learners/learning styles in online courses</a:t>
            </a:r>
            <a:r>
              <a:rPr lang="en-US" dirty="0" smtClean="0"/>
              <a:t>.</a:t>
            </a:r>
          </a:p>
          <a:p>
            <a:pPr marL="0" indent="0">
              <a:buNone/>
            </a:pPr>
            <a:endParaRPr lang="en-US" dirty="0"/>
          </a:p>
          <a:p>
            <a:r>
              <a:rPr lang="en-US" dirty="0"/>
              <a:t>Pedagogy should drive the choice of what technologies to employ. </a:t>
            </a:r>
          </a:p>
          <a:p>
            <a:pPr marL="0" indent="0">
              <a:buNone/>
            </a:pPr>
            <a:endParaRPr lang="en-US" dirty="0"/>
          </a:p>
        </p:txBody>
      </p:sp>
    </p:spTree>
    <p:extLst>
      <p:ext uri="{BB962C8B-B14F-4D97-AF65-F5344CB8AC3E}">
        <p14:creationId xmlns:p14="http://schemas.microsoft.com/office/powerpoint/2010/main" val="31342984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771650" y="133350"/>
            <a:ext cx="7062824" cy="949553"/>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a:t/>
            </a:r>
            <a:br>
              <a:rPr lang="en-US" dirty="0"/>
            </a:br>
            <a:r>
              <a:rPr lang="en-US" dirty="0" smtClean="0"/>
              <a:t>Quality Matters Research Colleagues</a:t>
            </a:r>
            <a:endParaRPr lang="en-US" dirty="0"/>
          </a:p>
        </p:txBody>
      </p:sp>
      <p:sp>
        <p:nvSpPr>
          <p:cNvPr id="5" name="Content Placeholder 4"/>
          <p:cNvSpPr>
            <a:spLocks noGrp="1"/>
          </p:cNvSpPr>
          <p:nvPr>
            <p:ph sz="half" idx="1"/>
          </p:nvPr>
        </p:nvSpPr>
        <p:spPr>
          <a:xfrm>
            <a:off x="457200" y="1600200"/>
            <a:ext cx="8229600" cy="4610100"/>
          </a:xfrm>
        </p:spPr>
        <p:txBody>
          <a:bodyPr>
            <a:normAutofit fontScale="92500" lnSpcReduction="10000"/>
          </a:bodyPr>
          <a:lstStyle/>
          <a:p>
            <a:pPr>
              <a:buFont typeface="Wingdings" panose="05000000000000000000" pitchFamily="2" charset="2"/>
              <a:buChar char="Ø"/>
            </a:pPr>
            <a:r>
              <a:rPr lang="en-US" sz="2000" dirty="0" smtClean="0">
                <a:latin typeface="Lucida Handwriting" panose="03010101010101010101" pitchFamily="66" charset="0"/>
              </a:rPr>
              <a:t>Bethany </a:t>
            </a:r>
            <a:r>
              <a:rPr lang="en-US" sz="2000" dirty="0" err="1" smtClean="0">
                <a:latin typeface="Lucida Handwriting" panose="03010101010101010101" pitchFamily="66" charset="0"/>
              </a:rPr>
              <a:t>Simunich</a:t>
            </a:r>
            <a:r>
              <a:rPr lang="en-US" sz="2600" dirty="0" smtClean="0"/>
              <a:t>, Ph.D. , Kent State University</a:t>
            </a:r>
          </a:p>
          <a:p>
            <a:pPr>
              <a:buFont typeface="Wingdings" panose="05000000000000000000" pitchFamily="2" charset="2"/>
              <a:buChar char="Ø"/>
            </a:pPr>
            <a:endParaRPr lang="en-US" sz="2600" dirty="0" smtClean="0"/>
          </a:p>
          <a:p>
            <a:pPr>
              <a:buFont typeface="Wingdings" panose="05000000000000000000" pitchFamily="2" charset="2"/>
              <a:buChar char="Ø"/>
            </a:pPr>
            <a:r>
              <a:rPr lang="en-US" sz="2000" dirty="0" smtClean="0">
                <a:latin typeface="Lucida Handwriting" panose="03010101010101010101" pitchFamily="66" charset="0"/>
              </a:rPr>
              <a:t>Joan </a:t>
            </a:r>
            <a:r>
              <a:rPr lang="en-US" sz="2000" dirty="0" err="1" smtClean="0">
                <a:latin typeface="Lucida Handwriting" panose="03010101010101010101" pitchFamily="66" charset="0"/>
              </a:rPr>
              <a:t>Milkalson</a:t>
            </a:r>
            <a:r>
              <a:rPr lang="en-US" sz="2600" dirty="0" smtClean="0"/>
              <a:t>, Ph.D., Excelsior College</a:t>
            </a:r>
          </a:p>
          <a:p>
            <a:pPr>
              <a:buFont typeface="Wingdings" panose="05000000000000000000" pitchFamily="2" charset="2"/>
              <a:buChar char="Ø"/>
            </a:pPr>
            <a:endParaRPr lang="en-US" sz="2600" dirty="0" smtClean="0"/>
          </a:p>
          <a:p>
            <a:pPr>
              <a:buFont typeface="Wingdings" panose="05000000000000000000" pitchFamily="2" charset="2"/>
              <a:buChar char="Ø"/>
            </a:pPr>
            <a:r>
              <a:rPr lang="en-US" sz="2000" dirty="0" smtClean="0">
                <a:latin typeface="Lucida Handwriting" panose="03010101010101010101" pitchFamily="66" charset="0"/>
              </a:rPr>
              <a:t>Julie </a:t>
            </a:r>
            <a:r>
              <a:rPr lang="en-US" sz="2000" dirty="0" err="1" smtClean="0">
                <a:latin typeface="Lucida Handwriting" panose="03010101010101010101" pitchFamily="66" charset="0"/>
              </a:rPr>
              <a:t>Frese</a:t>
            </a:r>
            <a:r>
              <a:rPr lang="en-US" sz="2600" dirty="0" smtClean="0"/>
              <a:t>, Ph.D., University of the Rockies</a:t>
            </a:r>
          </a:p>
          <a:p>
            <a:pPr>
              <a:buFont typeface="Wingdings" panose="05000000000000000000" pitchFamily="2" charset="2"/>
              <a:buChar char="Ø"/>
            </a:pPr>
            <a:endParaRPr lang="en-US" sz="2600" dirty="0" smtClean="0"/>
          </a:p>
          <a:p>
            <a:pPr>
              <a:buFont typeface="Wingdings" panose="05000000000000000000" pitchFamily="2" charset="2"/>
              <a:buChar char="Ø"/>
            </a:pPr>
            <a:r>
              <a:rPr lang="en-US" sz="2000" dirty="0" smtClean="0">
                <a:latin typeface="Lucida Handwriting" panose="03010101010101010101" pitchFamily="66" charset="0"/>
              </a:rPr>
              <a:t>Li Wang</a:t>
            </a:r>
            <a:r>
              <a:rPr lang="en-US" sz="2600" dirty="0" smtClean="0"/>
              <a:t>, Ph.D., Ashford University</a:t>
            </a:r>
          </a:p>
          <a:p>
            <a:pPr>
              <a:buFont typeface="Wingdings" panose="05000000000000000000" pitchFamily="2" charset="2"/>
              <a:buChar char="Ø"/>
            </a:pPr>
            <a:endParaRPr lang="en-US" sz="2600" dirty="0" smtClean="0"/>
          </a:p>
          <a:p>
            <a:pPr>
              <a:buFont typeface="Wingdings" panose="05000000000000000000" pitchFamily="2" charset="2"/>
              <a:buChar char="Ø"/>
            </a:pPr>
            <a:r>
              <a:rPr lang="en-US" sz="2000" dirty="0" smtClean="0">
                <a:latin typeface="Lucida Handwriting" panose="03010101010101010101" pitchFamily="66" charset="0"/>
              </a:rPr>
              <a:t>Sharon </a:t>
            </a:r>
            <a:r>
              <a:rPr lang="en-US" sz="2000" dirty="0" err="1" smtClean="0">
                <a:latin typeface="Lucida Handwriting" panose="03010101010101010101" pitchFamily="66" charset="0"/>
              </a:rPr>
              <a:t>Lalla</a:t>
            </a:r>
            <a:r>
              <a:rPr lang="en-US" sz="2600" dirty="0" smtClean="0"/>
              <a:t>, </a:t>
            </a:r>
            <a:r>
              <a:rPr lang="en-US" sz="2600" dirty="0" err="1" smtClean="0"/>
              <a:t>Ed.D</a:t>
            </a:r>
            <a:r>
              <a:rPr lang="en-US" sz="2600" dirty="0" smtClean="0"/>
              <a:t>., New Mexico State University</a:t>
            </a:r>
          </a:p>
          <a:p>
            <a:pPr>
              <a:buFont typeface="Wingdings" panose="05000000000000000000" pitchFamily="2" charset="2"/>
              <a:buChar char="Ø"/>
            </a:pPr>
            <a:endParaRPr lang="en-US" sz="2600" dirty="0"/>
          </a:p>
          <a:p>
            <a:pPr>
              <a:buFont typeface="Wingdings" panose="05000000000000000000" pitchFamily="2" charset="2"/>
              <a:buChar char="Ø"/>
            </a:pPr>
            <a:r>
              <a:rPr lang="en-US" sz="2000" dirty="0" smtClean="0">
                <a:latin typeface="Lucida Handwriting" panose="03010101010101010101" pitchFamily="66" charset="0"/>
              </a:rPr>
              <a:t>Kay Shattuck</a:t>
            </a:r>
            <a:r>
              <a:rPr lang="en-US" sz="2600" dirty="0" smtClean="0"/>
              <a:t>, D.Ed., Quality Matters</a:t>
            </a:r>
          </a:p>
          <a:p>
            <a:pPr marL="0" indent="0">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Standard 6:  Examples from QM Research Library</a:t>
            </a:r>
            <a:endParaRPr lang="en-US" sz="2800" dirty="0"/>
          </a:p>
        </p:txBody>
      </p:sp>
      <p:sp>
        <p:nvSpPr>
          <p:cNvPr id="3" name="Content Placeholder 2"/>
          <p:cNvSpPr>
            <a:spLocks noGrp="1"/>
          </p:cNvSpPr>
          <p:nvPr>
            <p:ph sz="half" idx="1"/>
          </p:nvPr>
        </p:nvSpPr>
        <p:spPr/>
        <p:txBody>
          <a:bodyPr>
            <a:normAutofit fontScale="77500" lnSpcReduction="20000"/>
          </a:bodyPr>
          <a:lstStyle/>
          <a:p>
            <a:pPr lvl="0"/>
            <a:r>
              <a:rPr lang="en-US" dirty="0" smtClean="0"/>
              <a:t>“. .  . more </a:t>
            </a:r>
            <a:r>
              <a:rPr lang="en-US" dirty="0"/>
              <a:t>is not necessarily better” and warned of potential dangers resulting from imposed interaction as it might interfere with student autonomy in managing time, place, and pace of learning</a:t>
            </a:r>
            <a:r>
              <a:rPr lang="en-US" dirty="0" smtClean="0"/>
              <a:t>.</a:t>
            </a:r>
            <a:r>
              <a:rPr lang="en-US" dirty="0"/>
              <a:t> </a:t>
            </a:r>
            <a:endParaRPr lang="en-US" dirty="0" smtClean="0"/>
          </a:p>
          <a:p>
            <a:pPr marL="800100" lvl="2" indent="0">
              <a:buNone/>
            </a:pPr>
            <a:r>
              <a:rPr lang="en-US" dirty="0" err="1" smtClean="0"/>
              <a:t>Kramarae</a:t>
            </a:r>
            <a:r>
              <a:rPr lang="en-US" dirty="0" smtClean="0"/>
              <a:t> </a:t>
            </a:r>
            <a:r>
              <a:rPr lang="en-US" dirty="0"/>
              <a:t>(2003), Cook (1989), &amp; May (1993) </a:t>
            </a:r>
          </a:p>
          <a:p>
            <a:r>
              <a:rPr lang="en-US" dirty="0" smtClean="0"/>
              <a:t>Confusion </a:t>
            </a:r>
            <a:r>
              <a:rPr lang="en-US" dirty="0"/>
              <a:t>by too many technology options in a virtual </a:t>
            </a:r>
            <a:r>
              <a:rPr lang="en-US" dirty="0" smtClean="0"/>
              <a:t>classroom along with technical </a:t>
            </a:r>
            <a:r>
              <a:rPr lang="en-US" dirty="0"/>
              <a:t>issues </a:t>
            </a:r>
            <a:r>
              <a:rPr lang="en-US" dirty="0" smtClean="0"/>
              <a:t>was </a:t>
            </a:r>
            <a:r>
              <a:rPr lang="en-US" dirty="0"/>
              <a:t>frustrating to students in blended learning </a:t>
            </a:r>
            <a:r>
              <a:rPr lang="en-US" dirty="0" smtClean="0"/>
              <a:t>courses and </a:t>
            </a:r>
            <a:r>
              <a:rPr lang="en-US" dirty="0"/>
              <a:t>often had negative impact on </a:t>
            </a:r>
            <a:r>
              <a:rPr lang="en-US" dirty="0" smtClean="0"/>
              <a:t>students’ involvement</a:t>
            </a:r>
            <a:r>
              <a:rPr lang="en-US" dirty="0"/>
              <a:t>. </a:t>
            </a:r>
            <a:endParaRPr lang="en-US" dirty="0" smtClean="0"/>
          </a:p>
          <a:p>
            <a:pPr marL="800100" lvl="2" indent="0">
              <a:buNone/>
            </a:pPr>
            <a:r>
              <a:rPr lang="en-US" sz="1600" dirty="0" err="1" smtClean="0"/>
              <a:t>McBrien</a:t>
            </a:r>
            <a:r>
              <a:rPr lang="en-US" sz="1600" dirty="0"/>
              <a:t>, J. L. &amp; Jones, P. (2009). Virtual spaces:  employing a synchronous online classroom to facilitate student engagement in online learning.</a:t>
            </a:r>
            <a:r>
              <a:rPr lang="en-US" sz="1600" i="1" dirty="0"/>
              <a:t> International Review of Research in Open and Distance Learning, 10(</a:t>
            </a:r>
            <a:r>
              <a:rPr lang="en-US" sz="1600" dirty="0"/>
              <a:t>3) , </a:t>
            </a:r>
            <a:r>
              <a:rPr lang="en-US" sz="1600" dirty="0" smtClean="0"/>
              <a:t>1-17.</a:t>
            </a:r>
            <a:endParaRPr lang="en-US" sz="1600" dirty="0"/>
          </a:p>
          <a:p>
            <a:r>
              <a:rPr lang="en-US" dirty="0" smtClean="0"/>
              <a:t>Characteristics </a:t>
            </a:r>
            <a:r>
              <a:rPr lang="en-US" dirty="0"/>
              <a:t>of high quality digital </a:t>
            </a:r>
            <a:r>
              <a:rPr lang="en-US" dirty="0" smtClean="0"/>
              <a:t>games: </a:t>
            </a:r>
            <a:r>
              <a:rPr lang="en-US" dirty="0"/>
              <a:t>“promote student learning through exploration, interactivity, trial and error, and repetition in such a way that students got so lost in the fun, that they don’t realize they are learning at the same time” (pp. 5-6). </a:t>
            </a:r>
            <a:endParaRPr lang="en-US" dirty="0" smtClean="0"/>
          </a:p>
          <a:p>
            <a:pPr marL="800100" lvl="2" indent="0">
              <a:buNone/>
            </a:pPr>
            <a:r>
              <a:rPr lang="en-US" dirty="0"/>
              <a:t>Green, M. &amp; </a:t>
            </a:r>
            <a:r>
              <a:rPr lang="en-US" dirty="0" err="1"/>
              <a:t>NcNeese</a:t>
            </a:r>
            <a:r>
              <a:rPr lang="en-US" dirty="0"/>
              <a:t>, M. N. (2007).  Using edutainment software to enhance online learning.  </a:t>
            </a:r>
            <a:r>
              <a:rPr lang="en-US" i="1" dirty="0"/>
              <a:t>International Journal on ELearning, 6</a:t>
            </a:r>
            <a:r>
              <a:rPr lang="en-US" dirty="0"/>
              <a:t>(1), 5-16. </a:t>
            </a:r>
          </a:p>
          <a:p>
            <a:pPr marL="800100" lvl="2" indent="0">
              <a:buNone/>
            </a:pPr>
            <a:endParaRPr lang="en-US" dirty="0"/>
          </a:p>
          <a:p>
            <a:endParaRPr lang="en-US" dirty="0"/>
          </a:p>
        </p:txBody>
      </p:sp>
    </p:spTree>
    <p:extLst>
      <p:ext uri="{BB962C8B-B14F-4D97-AF65-F5344CB8AC3E}">
        <p14:creationId xmlns:p14="http://schemas.microsoft.com/office/powerpoint/2010/main" val="32075524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7:  Talking Points</a:t>
            </a:r>
            <a:endParaRPr lang="en-US" dirty="0"/>
          </a:p>
        </p:txBody>
      </p:sp>
      <p:sp>
        <p:nvSpPr>
          <p:cNvPr id="3" name="Content Placeholder 2"/>
          <p:cNvSpPr>
            <a:spLocks noGrp="1"/>
          </p:cNvSpPr>
          <p:nvPr>
            <p:ph sz="half" idx="1"/>
          </p:nvPr>
        </p:nvSpPr>
        <p:spPr/>
        <p:txBody>
          <a:bodyPr>
            <a:normAutofit fontScale="92500" lnSpcReduction="10000"/>
          </a:bodyPr>
          <a:lstStyle/>
          <a:p>
            <a:pPr marL="342900" lvl="1" indent="-342900">
              <a:buFont typeface="Arial"/>
              <a:buChar char="•"/>
            </a:pPr>
            <a:r>
              <a:rPr lang="en-US" sz="2800" dirty="0"/>
              <a:t>Standard 7 is about evidence of “access” and not about evaluating the actual support services.  </a:t>
            </a:r>
          </a:p>
          <a:p>
            <a:pPr marL="342900" lvl="1" indent="-342900">
              <a:buFont typeface="Arial"/>
              <a:buChar char="•"/>
            </a:pPr>
            <a:r>
              <a:rPr lang="en-US" sz="2800" dirty="0" smtClean="0"/>
              <a:t>Learner </a:t>
            </a:r>
            <a:r>
              <a:rPr lang="en-US" sz="2800" dirty="0"/>
              <a:t>support services help students to persist and successfully complete courses. </a:t>
            </a:r>
          </a:p>
          <a:p>
            <a:r>
              <a:rPr lang="en-US" dirty="0"/>
              <a:t>Students need information about support services and how to access them from within the course or learning management system.</a:t>
            </a:r>
          </a:p>
          <a:p>
            <a:r>
              <a:rPr lang="en-US" dirty="0"/>
              <a:t>Institutions must find meaningful ways to connect students to learner support services. </a:t>
            </a:r>
          </a:p>
          <a:p>
            <a:r>
              <a:rPr lang="en-US" dirty="0"/>
              <a:t>Four categories of support services: technical, accessibility, academic services, and student services.</a:t>
            </a:r>
          </a:p>
        </p:txBody>
      </p:sp>
    </p:spTree>
    <p:extLst>
      <p:ext uri="{BB962C8B-B14F-4D97-AF65-F5344CB8AC3E}">
        <p14:creationId xmlns:p14="http://schemas.microsoft.com/office/powerpoint/2010/main" val="5964638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Standard 7:  Examples from QM Research Library</a:t>
            </a:r>
            <a:endParaRPr lang="en-US" sz="2800" dirty="0"/>
          </a:p>
        </p:txBody>
      </p:sp>
      <p:sp>
        <p:nvSpPr>
          <p:cNvPr id="3" name="Content Placeholder 2"/>
          <p:cNvSpPr>
            <a:spLocks noGrp="1"/>
          </p:cNvSpPr>
          <p:nvPr>
            <p:ph sz="half" idx="1"/>
          </p:nvPr>
        </p:nvSpPr>
        <p:spPr/>
        <p:txBody>
          <a:bodyPr>
            <a:normAutofit fontScale="85000" lnSpcReduction="20000"/>
          </a:bodyPr>
          <a:lstStyle/>
          <a:p>
            <a:r>
              <a:rPr lang="en-US" dirty="0" smtClean="0"/>
              <a:t>Understanding </a:t>
            </a:r>
            <a:r>
              <a:rPr lang="en-US" dirty="0"/>
              <a:t>"instructions given by the system, which usually is not adequately adapted to user's prior knowledge or the vocabulary of a lay person" is a serious drawback (p. 3) </a:t>
            </a:r>
            <a:endParaRPr lang="en-US" dirty="0" smtClean="0"/>
          </a:p>
          <a:p>
            <a:pPr marL="800100" lvl="2" indent="0">
              <a:buNone/>
            </a:pPr>
            <a:r>
              <a:rPr lang="en-US" sz="1900" dirty="0" err="1" smtClean="0"/>
              <a:t>Heckner</a:t>
            </a:r>
            <a:r>
              <a:rPr lang="en-US" sz="1900" dirty="0" smtClean="0"/>
              <a:t>, M., </a:t>
            </a:r>
            <a:r>
              <a:rPr lang="en-US" sz="1900" dirty="0" err="1" smtClean="0"/>
              <a:t>Schworm</a:t>
            </a:r>
            <a:r>
              <a:rPr lang="en-US" sz="1900" dirty="0" smtClean="0"/>
              <a:t>, S., &amp; Wolff, C. (2009). Combining design patterns and elements of social computing for the design of user-centered online help systems. </a:t>
            </a:r>
            <a:r>
              <a:rPr lang="en-US" sz="1900" i="1" dirty="0" smtClean="0"/>
              <a:t>Journal of Educational Technology Systems 38(</a:t>
            </a:r>
            <a:r>
              <a:rPr lang="en-US" sz="1900" dirty="0" smtClean="0"/>
              <a:t>1), 3-20.</a:t>
            </a:r>
          </a:p>
          <a:p>
            <a:pPr marL="800100" lvl="2" indent="0">
              <a:buNone/>
            </a:pPr>
            <a:endParaRPr lang="en-US" dirty="0" smtClean="0"/>
          </a:p>
          <a:p>
            <a:r>
              <a:rPr lang="en-US" dirty="0" smtClean="0"/>
              <a:t>Perceptions </a:t>
            </a:r>
            <a:r>
              <a:rPr lang="en-US" dirty="0"/>
              <a:t>of psychological presence a </a:t>
            </a:r>
            <a:r>
              <a:rPr lang="en-US" dirty="0" smtClean="0"/>
              <a:t>student working at a distance holds </a:t>
            </a:r>
            <a:r>
              <a:rPr lang="en-US" dirty="0"/>
              <a:t>in relation with teachers, peer students, and institution can be significant predictors of learning outcomes.  An institution’s </a:t>
            </a:r>
            <a:r>
              <a:rPr lang="en-US" i="1" dirty="0"/>
              <a:t>transactional presence </a:t>
            </a:r>
            <a:r>
              <a:rPr lang="en-US" dirty="0"/>
              <a:t>may be relatively more important than teachers’ and peer students’ transactional </a:t>
            </a:r>
            <a:r>
              <a:rPr lang="en-US" dirty="0" smtClean="0"/>
              <a:t>presence</a:t>
            </a:r>
          </a:p>
          <a:p>
            <a:pPr marL="800100" lvl="2" indent="0">
              <a:buNone/>
            </a:pPr>
            <a:r>
              <a:rPr lang="en-US" sz="1600" dirty="0"/>
              <a:t>Shin, N. (2001).  Beyond interaction:  transactional presence and distance </a:t>
            </a:r>
            <a:r>
              <a:rPr lang="en-US" sz="1600" dirty="0" smtClean="0"/>
              <a:t>learning. </a:t>
            </a:r>
            <a:r>
              <a:rPr lang="en-US" sz="1600" dirty="0"/>
              <a:t>Unpublished doctoral dissertation, Pennsylvania State University.</a:t>
            </a:r>
          </a:p>
          <a:p>
            <a:pPr marL="800100" lvl="2" indent="0">
              <a:buNone/>
            </a:pPr>
            <a:endParaRPr lang="en-US" dirty="0" smtClean="0"/>
          </a:p>
          <a:p>
            <a:pPr marL="800100" lvl="2" indent="0">
              <a:buNone/>
            </a:pPr>
            <a:endParaRPr lang="en-US" dirty="0"/>
          </a:p>
        </p:txBody>
      </p:sp>
    </p:spTree>
    <p:extLst>
      <p:ext uri="{BB962C8B-B14F-4D97-AF65-F5344CB8AC3E}">
        <p14:creationId xmlns:p14="http://schemas.microsoft.com/office/powerpoint/2010/main" val="31825435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Talking Points:  Standard 8 (Accessibility)</a:t>
            </a:r>
            <a:endParaRPr lang="en-US" sz="2800" dirty="0"/>
          </a:p>
        </p:txBody>
      </p:sp>
      <p:sp>
        <p:nvSpPr>
          <p:cNvPr id="3" name="Content Placeholder 2"/>
          <p:cNvSpPr>
            <a:spLocks noGrp="1"/>
          </p:cNvSpPr>
          <p:nvPr>
            <p:ph sz="half" idx="1"/>
          </p:nvPr>
        </p:nvSpPr>
        <p:spPr/>
        <p:txBody>
          <a:bodyPr/>
          <a:lstStyle/>
          <a:p>
            <a:r>
              <a:rPr lang="en-US" dirty="0" smtClean="0"/>
              <a:t>Driven by ADA Policy</a:t>
            </a:r>
          </a:p>
          <a:p>
            <a:endParaRPr lang="en-US" dirty="0" smtClean="0"/>
          </a:p>
          <a:p>
            <a:r>
              <a:rPr lang="en-US" dirty="0" smtClean="0"/>
              <a:t>Influenced by Universal Design </a:t>
            </a:r>
          </a:p>
          <a:p>
            <a:endParaRPr lang="en-US" dirty="0" smtClean="0"/>
          </a:p>
          <a:p>
            <a:r>
              <a:rPr lang="en-US" dirty="0" smtClean="0"/>
              <a:t>Envisioned to “Design Online Courses to Meet All Learner Needs”</a:t>
            </a:r>
          </a:p>
          <a:p>
            <a:endParaRPr lang="en-US" dirty="0" smtClean="0"/>
          </a:p>
          <a:p>
            <a:r>
              <a:rPr lang="en-US" dirty="0" smtClean="0"/>
              <a:t>Confronted with the Complexity of Learner Needs</a:t>
            </a:r>
          </a:p>
          <a:p>
            <a:endParaRPr lang="en-US" dirty="0" smtClean="0"/>
          </a:p>
          <a:p>
            <a:endParaRPr lang="en-US" dirty="0"/>
          </a:p>
        </p:txBody>
      </p:sp>
    </p:spTree>
    <p:extLst>
      <p:ext uri="{BB962C8B-B14F-4D97-AF65-F5344CB8AC3E}">
        <p14:creationId xmlns:p14="http://schemas.microsoft.com/office/powerpoint/2010/main" val="32341211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Standard 8:  Example from QM Research Library</a:t>
            </a:r>
            <a:endParaRPr lang="en-US" sz="2800" dirty="0"/>
          </a:p>
        </p:txBody>
      </p:sp>
      <p:sp>
        <p:nvSpPr>
          <p:cNvPr id="3" name="Content Placeholder 2"/>
          <p:cNvSpPr>
            <a:spLocks noGrp="1"/>
          </p:cNvSpPr>
          <p:nvPr>
            <p:ph sz="half" idx="1"/>
          </p:nvPr>
        </p:nvSpPr>
        <p:spPr/>
        <p:txBody>
          <a:bodyPr/>
          <a:lstStyle/>
          <a:p>
            <a:r>
              <a:rPr lang="en-US" dirty="0"/>
              <a:t>Online classes need to be designed with all forms of disabilities in mind, not just the blind and the deaf.  Success for disabled students is dependent on their individual learning needs being met.  Universal design makes online instructional material accessible and understandable for all kinds of students with disabilities. </a:t>
            </a:r>
            <a:endParaRPr lang="en-US" dirty="0" smtClean="0"/>
          </a:p>
          <a:p>
            <a:pPr marL="800100" lvl="2" indent="0">
              <a:buNone/>
            </a:pPr>
            <a:r>
              <a:rPr lang="en-US" sz="1600" dirty="0"/>
              <a:t>Sapp, W. (2009). Universal Design:  Online Educational Media for Students with Disabilities. </a:t>
            </a:r>
            <a:r>
              <a:rPr lang="en-US" sz="1600" i="1" dirty="0"/>
              <a:t>Journal of Visual Impairment &amp; Blindness</a:t>
            </a:r>
            <a:r>
              <a:rPr lang="en-US" i="1" dirty="0"/>
              <a:t>.</a:t>
            </a:r>
            <a:r>
              <a:rPr lang="en-US" dirty="0"/>
              <a:t> </a:t>
            </a:r>
          </a:p>
        </p:txBody>
      </p:sp>
    </p:spTree>
    <p:extLst>
      <p:ext uri="{BB962C8B-B14F-4D97-AF65-F5344CB8AC3E}">
        <p14:creationId xmlns:p14="http://schemas.microsoft.com/office/powerpoint/2010/main" val="33326595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30425"/>
            <a:ext cx="7772400" cy="3080402"/>
          </a:xfrm>
        </p:spPr>
        <p:txBody>
          <a:bodyPr/>
          <a:lstStyle/>
          <a:p>
            <a:r>
              <a:rPr lang="en-US" dirty="0" smtClean="0"/>
              <a:t>Questions?</a:t>
            </a:r>
            <a:endParaRPr lang="en-US" dirty="0"/>
          </a:p>
        </p:txBody>
      </p:sp>
    </p:spTree>
    <p:extLst>
      <p:ext uri="{BB962C8B-B14F-4D97-AF65-F5344CB8AC3E}">
        <p14:creationId xmlns:p14="http://schemas.microsoft.com/office/powerpoint/2010/main" val="5471272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71700" y="444500"/>
            <a:ext cx="6705600" cy="523220"/>
          </a:xfrm>
          <a:prstGeom prst="rect">
            <a:avLst/>
          </a:prstGeom>
          <a:noFill/>
        </p:spPr>
        <p:txBody>
          <a:bodyPr wrap="square" rtlCol="0">
            <a:spAutoFit/>
          </a:bodyPr>
          <a:lstStyle/>
          <a:p>
            <a:r>
              <a:rPr lang="en-US" sz="2800" dirty="0" smtClean="0">
                <a:latin typeface="Bradley Hand ITC" panose="03070402050302030203" pitchFamily="66" charset="0"/>
              </a:rPr>
              <a:t>~</a:t>
            </a:r>
            <a:r>
              <a:rPr lang="en-US" sz="2000" dirty="0" smtClean="0">
                <a:latin typeface="Lucida Handwriting"/>
                <a:cs typeface="Lucida Handwriting"/>
              </a:rPr>
              <a:t>Sharon, Li, Julie, Joan, Bethany, &amp; Kay</a:t>
            </a:r>
            <a:endParaRPr lang="en-US" sz="2000" dirty="0">
              <a:latin typeface="Lucida Handwriting"/>
              <a:cs typeface="Lucida Handwriting"/>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3644" y="176188"/>
            <a:ext cx="7080830" cy="906715"/>
          </a:xfrm>
        </p:spPr>
        <p:txBody>
          <a:bodyPr>
            <a:normAutofit/>
          </a:bodyPr>
          <a:lstStyle/>
          <a:p>
            <a:r>
              <a:rPr lang="en-US" sz="3200" dirty="0" smtClean="0"/>
              <a:t>Planned Take-</a:t>
            </a:r>
            <a:r>
              <a:rPr lang="en-US" sz="3200" dirty="0" err="1" smtClean="0"/>
              <a:t>Aways</a:t>
            </a:r>
            <a:r>
              <a:rPr lang="en-US" sz="3200" dirty="0" smtClean="0"/>
              <a:t> for this Session</a:t>
            </a:r>
            <a:endParaRPr lang="en-US" sz="3200" dirty="0"/>
          </a:p>
        </p:txBody>
      </p:sp>
      <p:sp>
        <p:nvSpPr>
          <p:cNvPr id="3" name="Content Placeholder 2"/>
          <p:cNvSpPr>
            <a:spLocks noGrp="1"/>
          </p:cNvSpPr>
          <p:nvPr>
            <p:ph sz="half" idx="1"/>
          </p:nvPr>
        </p:nvSpPr>
        <p:spPr/>
        <p:txBody>
          <a:bodyPr/>
          <a:lstStyle/>
          <a:p>
            <a:endParaRPr lang="en-US" dirty="0" smtClean="0"/>
          </a:p>
          <a:p>
            <a:r>
              <a:rPr lang="en-US" dirty="0" smtClean="0"/>
              <a:t>Explanation of relationship between research and the QM </a:t>
            </a:r>
            <a:r>
              <a:rPr lang="en-US" dirty="0" err="1" smtClean="0"/>
              <a:t>Rubric</a:t>
            </a:r>
            <a:r>
              <a:rPr lang="en-US" baseline="30000" dirty="0" err="1" smtClean="0"/>
              <a:t>TM</a:t>
            </a:r>
            <a:endParaRPr lang="en-US" dirty="0" smtClean="0"/>
          </a:p>
          <a:p>
            <a:endParaRPr lang="en-US" dirty="0" smtClean="0"/>
          </a:p>
          <a:p>
            <a:r>
              <a:rPr lang="en-US" dirty="0" smtClean="0"/>
              <a:t>A sampling of citations from the QM Research Library</a:t>
            </a:r>
          </a:p>
          <a:p>
            <a:endParaRPr lang="en-US" dirty="0" smtClean="0"/>
          </a:p>
          <a:p>
            <a:r>
              <a:rPr lang="en-US" dirty="0"/>
              <a:t>T</a:t>
            </a:r>
            <a:r>
              <a:rPr lang="en-US" dirty="0" smtClean="0"/>
              <a:t>alking points for each of the 8 QM Higher Education general standards</a:t>
            </a:r>
          </a:p>
          <a:p>
            <a:endParaRPr lang="en-US" dirty="0" smtClean="0"/>
          </a:p>
          <a:p>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12411589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half" idx="1"/>
            <p:extLst>
              <p:ext uri="{D42A27DB-BD31-4B8C-83A1-F6EECF244321}">
                <p14:modId xmlns:p14="http://schemas.microsoft.com/office/powerpoint/2010/main" val="1245252362"/>
              </p:ext>
            </p:extLst>
          </p:nvPr>
        </p:nvGraphicFramePr>
        <p:xfrm>
          <a:off x="457200" y="1600201"/>
          <a:ext cx="8229600" cy="35354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1540702" y="338202"/>
            <a:ext cx="6964472" cy="584775"/>
          </a:xfrm>
          <a:prstGeom prst="rect">
            <a:avLst/>
          </a:prstGeom>
          <a:noFill/>
        </p:spPr>
        <p:txBody>
          <a:bodyPr wrap="square" rtlCol="0">
            <a:spAutoFit/>
          </a:bodyPr>
          <a:lstStyle/>
          <a:p>
            <a:pPr algn="ctr"/>
            <a:r>
              <a:rPr lang="en-US" sz="3200" dirty="0" smtClean="0"/>
              <a:t>QM and Research</a:t>
            </a:r>
            <a:endParaRPr lang="en-US" sz="3200" dirty="0"/>
          </a:p>
        </p:txBody>
      </p:sp>
      <p:sp>
        <p:nvSpPr>
          <p:cNvPr id="6" name="Flowchart: Multidocument 5"/>
          <p:cNvSpPr/>
          <p:nvPr/>
        </p:nvSpPr>
        <p:spPr>
          <a:xfrm>
            <a:off x="2229634" y="5523978"/>
            <a:ext cx="4684734" cy="914400"/>
          </a:xfrm>
          <a:prstGeom prst="flowChartMultidocumen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3169086" y="5796512"/>
            <a:ext cx="2768252" cy="369332"/>
          </a:xfrm>
          <a:prstGeom prst="rect">
            <a:avLst/>
          </a:prstGeom>
          <a:noFill/>
        </p:spPr>
        <p:txBody>
          <a:bodyPr wrap="square" rtlCol="0">
            <a:spAutoFit/>
          </a:bodyPr>
          <a:lstStyle/>
          <a:p>
            <a:pPr algn="ctr"/>
            <a:r>
              <a:rPr lang="en-US" dirty="0" smtClean="0"/>
              <a:t>The QM </a:t>
            </a:r>
            <a:r>
              <a:rPr lang="en-US" dirty="0" err="1" smtClean="0"/>
              <a:t>Rubric</a:t>
            </a:r>
            <a:r>
              <a:rPr lang="en-US" baseline="30000" dirty="0" err="1" smtClean="0"/>
              <a:t>TM</a:t>
            </a:r>
            <a:endParaRPr lang="en-US" dirty="0"/>
          </a:p>
        </p:txBody>
      </p:sp>
      <p:sp>
        <p:nvSpPr>
          <p:cNvPr id="12" name="Down Arrow 11"/>
          <p:cNvSpPr/>
          <p:nvPr/>
        </p:nvSpPr>
        <p:spPr>
          <a:xfrm>
            <a:off x="4409164" y="5135671"/>
            <a:ext cx="325674" cy="400833"/>
          </a:xfrm>
          <a:prstGeom prst="downArrow">
            <a:avLst/>
          </a:prstGeom>
          <a:solidFill>
            <a:schemeClr val="bg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77212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QM Research Library</a:t>
            </a:r>
            <a:endParaRPr lang="en-US" dirty="0"/>
          </a:p>
        </p:txBody>
      </p:sp>
      <p:sp>
        <p:nvSpPr>
          <p:cNvPr id="3" name="Content Placeholder 2"/>
          <p:cNvSpPr>
            <a:spLocks noGrp="1"/>
          </p:cNvSpPr>
          <p:nvPr>
            <p:ph sz="half" idx="1"/>
          </p:nvPr>
        </p:nvSpPr>
        <p:spPr/>
        <p:txBody>
          <a:bodyPr/>
          <a:lstStyle/>
          <a:p>
            <a:endParaRPr lang="en-US" u="sng" dirty="0" smtClean="0">
              <a:hlinkClick r:id="rId3"/>
            </a:endParaRPr>
          </a:p>
          <a:p>
            <a:endParaRPr lang="en-US" u="sng" dirty="0" smtClean="0">
              <a:hlinkClick r:id="rId3"/>
            </a:endParaRPr>
          </a:p>
          <a:p>
            <a:r>
              <a:rPr lang="en-US" u="sng" dirty="0" smtClean="0">
                <a:hlinkClick r:id="rId3"/>
              </a:rPr>
              <a:t>https</a:t>
            </a:r>
            <a:r>
              <a:rPr lang="en-US" u="sng" dirty="0">
                <a:hlinkClick r:id="rId3"/>
              </a:rPr>
              <a:t>://</a:t>
            </a:r>
            <a:r>
              <a:rPr lang="en-US" u="sng" dirty="0" smtClean="0">
                <a:hlinkClick r:id="rId3"/>
              </a:rPr>
              <a:t>www.qualitymatters.org/research</a:t>
            </a:r>
            <a:endParaRPr lang="en-US" u="sng" dirty="0" smtClean="0"/>
          </a:p>
          <a:p>
            <a:endParaRPr lang="en-US" u="sng" dirty="0"/>
          </a:p>
          <a:p>
            <a:r>
              <a:rPr lang="en-US" u="sng" dirty="0" smtClean="0">
                <a:hlinkClick r:id="rId4"/>
              </a:rPr>
              <a:t>https</a:t>
            </a:r>
            <a:r>
              <a:rPr lang="en-US" u="sng" dirty="0">
                <a:hlinkClick r:id="rId4"/>
              </a:rPr>
              <a:t>://</a:t>
            </a:r>
            <a:r>
              <a:rPr lang="en-US" u="sng" dirty="0" smtClean="0">
                <a:hlinkClick r:id="rId4"/>
              </a:rPr>
              <a:t>www.qmprogram.org/qmresources/research</a:t>
            </a:r>
            <a:endParaRPr lang="en-US" u="sng" dirty="0" smtClean="0"/>
          </a:p>
          <a:p>
            <a:endParaRPr lang="en-US" dirty="0"/>
          </a:p>
        </p:txBody>
      </p:sp>
    </p:spTree>
    <p:extLst>
      <p:ext uri="{BB962C8B-B14F-4D97-AF65-F5344CB8AC3E}">
        <p14:creationId xmlns:p14="http://schemas.microsoft.com/office/powerpoint/2010/main" val="27230707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What’s in the QM Research Library?</a:t>
            </a:r>
            <a:endParaRPr lang="en-US" dirty="0"/>
          </a:p>
        </p:txBody>
      </p:sp>
      <p:sp>
        <p:nvSpPr>
          <p:cNvPr id="3" name="Content Placeholder 2"/>
          <p:cNvSpPr>
            <a:spLocks noGrp="1"/>
          </p:cNvSpPr>
          <p:nvPr>
            <p:ph sz="half" idx="1"/>
          </p:nvPr>
        </p:nvSpPr>
        <p:spPr/>
        <p:txBody>
          <a:bodyPr>
            <a:noAutofit/>
          </a:bodyPr>
          <a:lstStyle/>
          <a:p>
            <a:endParaRPr lang="en-US" sz="2400" dirty="0" smtClean="0"/>
          </a:p>
          <a:p>
            <a:endParaRPr lang="en-US" sz="2400" dirty="0"/>
          </a:p>
          <a:p>
            <a:endParaRPr lang="en-US" sz="2400" dirty="0" smtClean="0"/>
          </a:p>
          <a:p>
            <a:r>
              <a:rPr lang="en-US" sz="2400" dirty="0" smtClean="0"/>
              <a:t>As of today, we have documented 503 </a:t>
            </a:r>
            <a:r>
              <a:rPr lang="en-US" sz="2400" dirty="0" smtClean="0"/>
              <a:t>citations and sources </a:t>
            </a:r>
            <a:r>
              <a:rPr lang="en-US" sz="2400" dirty="0" smtClean="0"/>
              <a:t>(library currently being updated as we continue our </a:t>
            </a:r>
            <a:r>
              <a:rPr lang="en-US" sz="2400" dirty="0" smtClean="0"/>
              <a:t>review)</a:t>
            </a:r>
            <a:endParaRPr lang="en-US" sz="2400" dirty="0" smtClean="0"/>
          </a:p>
          <a:p>
            <a:endParaRPr lang="en-US" sz="2400" dirty="0"/>
          </a:p>
          <a:p>
            <a:r>
              <a:rPr lang="en-US" sz="2400" dirty="0" smtClean="0"/>
              <a:t>Not every reference for each standard is recorded in library</a:t>
            </a:r>
          </a:p>
          <a:p>
            <a:endParaRPr lang="en-US" sz="2400" dirty="0"/>
          </a:p>
          <a:p>
            <a:endParaRPr lang="en-US" sz="2400" dirty="0" smtClean="0"/>
          </a:p>
          <a:p>
            <a:pPr marL="0" indent="0">
              <a:buNone/>
            </a:pPr>
            <a:endParaRPr lang="en-US" sz="2400" dirty="0"/>
          </a:p>
        </p:txBody>
      </p:sp>
    </p:spTree>
    <p:extLst>
      <p:ext uri="{BB962C8B-B14F-4D97-AF65-F5344CB8AC3E}">
        <p14:creationId xmlns:p14="http://schemas.microsoft.com/office/powerpoint/2010/main" val="4994635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What’s in the QM Research Library?</a:t>
            </a:r>
            <a:endParaRPr lang="en-US" dirty="0"/>
          </a:p>
        </p:txBody>
      </p:sp>
      <p:sp>
        <p:nvSpPr>
          <p:cNvPr id="3" name="Content Placeholder 2"/>
          <p:cNvSpPr>
            <a:spLocks noGrp="1"/>
          </p:cNvSpPr>
          <p:nvPr>
            <p:ph sz="half" idx="1"/>
          </p:nvPr>
        </p:nvSpPr>
        <p:spPr>
          <a:xfrm>
            <a:off x="801666" y="1600200"/>
            <a:ext cx="7690981" cy="4525963"/>
          </a:xfrm>
        </p:spPr>
        <p:txBody>
          <a:bodyPr>
            <a:noAutofit/>
          </a:bodyPr>
          <a:lstStyle/>
          <a:p>
            <a:r>
              <a:rPr lang="en-US" sz="2400" dirty="0"/>
              <a:t>Standard 1 - 25 </a:t>
            </a:r>
            <a:r>
              <a:rPr lang="en-US" sz="2400" dirty="0" smtClean="0"/>
              <a:t>references</a:t>
            </a:r>
            <a:endParaRPr lang="en-US" sz="2400" dirty="0"/>
          </a:p>
          <a:p>
            <a:r>
              <a:rPr lang="en-US" sz="2400" dirty="0" smtClean="0"/>
              <a:t>Standard </a:t>
            </a:r>
            <a:r>
              <a:rPr lang="en-US" sz="2400" dirty="0"/>
              <a:t>2 - 32 </a:t>
            </a:r>
            <a:r>
              <a:rPr lang="en-US" sz="2400" dirty="0" smtClean="0"/>
              <a:t>references</a:t>
            </a:r>
            <a:endParaRPr lang="en-US" sz="2400" dirty="0"/>
          </a:p>
          <a:p>
            <a:r>
              <a:rPr lang="en-US" sz="2400" dirty="0" smtClean="0"/>
              <a:t>Standard </a:t>
            </a:r>
            <a:r>
              <a:rPr lang="en-US" sz="2400" dirty="0"/>
              <a:t>3 - 54 </a:t>
            </a:r>
            <a:r>
              <a:rPr lang="en-US" sz="2400" dirty="0" smtClean="0"/>
              <a:t>references</a:t>
            </a:r>
            <a:endParaRPr lang="en-US" sz="2400" dirty="0"/>
          </a:p>
          <a:p>
            <a:r>
              <a:rPr lang="en-US" sz="2400" dirty="0"/>
              <a:t>Standard 4 - 31 </a:t>
            </a:r>
            <a:r>
              <a:rPr lang="en-US" sz="2400" dirty="0" smtClean="0"/>
              <a:t>references</a:t>
            </a:r>
          </a:p>
          <a:p>
            <a:r>
              <a:rPr lang="en-US" sz="2400" dirty="0" smtClean="0"/>
              <a:t>Standard </a:t>
            </a:r>
            <a:r>
              <a:rPr lang="en-US" sz="2400" dirty="0"/>
              <a:t>5 - 235 references (91 of which came from this most recent lit review</a:t>
            </a:r>
            <a:r>
              <a:rPr lang="en-US" sz="2400" dirty="0" smtClean="0"/>
              <a:t>)</a:t>
            </a:r>
            <a:endParaRPr lang="en-US" sz="2400" dirty="0"/>
          </a:p>
          <a:p>
            <a:r>
              <a:rPr lang="en-US" sz="2400" dirty="0"/>
              <a:t>Standard 6 - 63 </a:t>
            </a:r>
            <a:r>
              <a:rPr lang="en-US" sz="2400" dirty="0" smtClean="0"/>
              <a:t>references</a:t>
            </a:r>
            <a:endParaRPr lang="en-US" sz="2400" dirty="0"/>
          </a:p>
          <a:p>
            <a:r>
              <a:rPr lang="en-US" sz="2400" dirty="0"/>
              <a:t>Standard 7 - 21 </a:t>
            </a:r>
            <a:r>
              <a:rPr lang="en-US" sz="2400" dirty="0" smtClean="0"/>
              <a:t>references</a:t>
            </a:r>
            <a:endParaRPr lang="en-US" sz="2400" dirty="0"/>
          </a:p>
          <a:p>
            <a:r>
              <a:rPr lang="en-US" sz="2400" dirty="0"/>
              <a:t>Standard 8 - 42 references (26 of which came from this most recent lit review)</a:t>
            </a:r>
          </a:p>
        </p:txBody>
      </p:sp>
    </p:spTree>
    <p:extLst>
      <p:ext uri="{BB962C8B-B14F-4D97-AF65-F5344CB8AC3E}">
        <p14:creationId xmlns:p14="http://schemas.microsoft.com/office/powerpoint/2010/main" val="15836960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Talking Points:  Standard </a:t>
            </a:r>
            <a:r>
              <a:rPr lang="en-US" sz="2800" dirty="0" smtClean="0"/>
              <a:t>1 (</a:t>
            </a:r>
            <a:r>
              <a:rPr lang="en-US" sz="2800" dirty="0" smtClean="0"/>
              <a:t>Course Overview &amp; Intro)</a:t>
            </a:r>
            <a:endParaRPr lang="en-US" sz="2800" dirty="0"/>
          </a:p>
        </p:txBody>
      </p:sp>
      <p:sp>
        <p:nvSpPr>
          <p:cNvPr id="3" name="Content Placeholder 2"/>
          <p:cNvSpPr>
            <a:spLocks noGrp="1"/>
          </p:cNvSpPr>
          <p:nvPr>
            <p:ph sz="half" idx="1"/>
          </p:nvPr>
        </p:nvSpPr>
        <p:spPr>
          <a:xfrm>
            <a:off x="457200" y="1600200"/>
            <a:ext cx="8229600" cy="4953000"/>
          </a:xfrm>
        </p:spPr>
        <p:txBody>
          <a:bodyPr>
            <a:normAutofit fontScale="92500" lnSpcReduction="10000"/>
          </a:bodyPr>
          <a:lstStyle/>
          <a:p>
            <a:pPr lvl="0"/>
            <a:r>
              <a:rPr lang="en-US" dirty="0" smtClean="0"/>
              <a:t>Research supports the importance of early engagement in online courses. </a:t>
            </a:r>
          </a:p>
          <a:p>
            <a:pPr lvl="0"/>
            <a:endParaRPr lang="en-US" dirty="0" smtClean="0"/>
          </a:p>
          <a:p>
            <a:pPr lvl="0"/>
            <a:r>
              <a:rPr lang="en-US" dirty="0" smtClean="0"/>
              <a:t>How to get started and where to find course components is critical to student success. </a:t>
            </a:r>
          </a:p>
          <a:p>
            <a:pPr lvl="0"/>
            <a:endParaRPr lang="en-US" dirty="0" smtClean="0"/>
          </a:p>
          <a:p>
            <a:pPr lvl="0"/>
            <a:r>
              <a:rPr lang="en-US" dirty="0" smtClean="0"/>
              <a:t>Students want to know the purpose of the course and what’s expected from them.  </a:t>
            </a:r>
          </a:p>
          <a:p>
            <a:pPr lvl="0"/>
            <a:endParaRPr lang="en-US" dirty="0" smtClean="0"/>
          </a:p>
          <a:p>
            <a:pPr lvl="0"/>
            <a:r>
              <a:rPr lang="en-US" dirty="0" smtClean="0"/>
              <a:t>Introductions from both the instructor and students establish social presence and build a sense of community to foster learning. </a:t>
            </a:r>
          </a:p>
        </p:txBody>
      </p:sp>
    </p:spTree>
    <p:extLst>
      <p:ext uri="{BB962C8B-B14F-4D97-AF65-F5344CB8AC3E}">
        <p14:creationId xmlns:p14="http://schemas.microsoft.com/office/powerpoint/2010/main" val="13762630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Standard 1:  Examples from  QM research library</a:t>
            </a:r>
            <a:endParaRPr lang="en-US" sz="2800" dirty="0"/>
          </a:p>
        </p:txBody>
      </p:sp>
      <p:sp>
        <p:nvSpPr>
          <p:cNvPr id="3" name="Content Placeholder 2"/>
          <p:cNvSpPr>
            <a:spLocks noGrp="1"/>
          </p:cNvSpPr>
          <p:nvPr>
            <p:ph sz="half" idx="1"/>
          </p:nvPr>
        </p:nvSpPr>
        <p:spPr>
          <a:xfrm>
            <a:off x="457200" y="1638300"/>
            <a:ext cx="8229600" cy="4487863"/>
          </a:xfrm>
        </p:spPr>
        <p:txBody>
          <a:bodyPr>
            <a:normAutofit fontScale="92500" lnSpcReduction="10000"/>
          </a:bodyPr>
          <a:lstStyle/>
          <a:p>
            <a:r>
              <a:rPr lang="en-US" sz="2600" dirty="0"/>
              <a:t>The overall design of the course is made clear to the student at the beginning of the course. This </a:t>
            </a:r>
            <a:r>
              <a:rPr lang="en-US" sz="2600" dirty="0" smtClean="0"/>
              <a:t>is important </a:t>
            </a:r>
            <a:r>
              <a:rPr lang="en-US" sz="2600" dirty="0"/>
              <a:t>to begin the engagement process for the learner by initial activities that will promote social presence. </a:t>
            </a:r>
          </a:p>
          <a:p>
            <a:pPr marL="800100" lvl="2" indent="0">
              <a:buNone/>
            </a:pPr>
            <a:r>
              <a:rPr lang="en-US" sz="1700" dirty="0"/>
              <a:t>Anderson, T., </a:t>
            </a:r>
            <a:r>
              <a:rPr lang="en-US" sz="1700" dirty="0" err="1"/>
              <a:t>Rourke</a:t>
            </a:r>
            <a:r>
              <a:rPr lang="en-US" sz="1700" dirty="0"/>
              <a:t>, L., Garrison, D.R., &amp; Archer, W. (2001). The effects of teacher discourse in computer-mediated discussion. </a:t>
            </a:r>
            <a:r>
              <a:rPr lang="en-US" sz="1700" i="1" dirty="0"/>
              <a:t>Journal of Asynchronous Learning Networks, 5,</a:t>
            </a:r>
            <a:r>
              <a:rPr lang="en-US" sz="1700" dirty="0"/>
              <a:t> 1-17.</a:t>
            </a:r>
          </a:p>
          <a:p>
            <a:pPr marL="342900" lvl="1" indent="-342900">
              <a:buFont typeface="Arial"/>
              <a:buChar char="•"/>
            </a:pPr>
            <a:endParaRPr lang="en-US" dirty="0" smtClean="0"/>
          </a:p>
          <a:p>
            <a:pPr marL="342900" lvl="1" indent="-342900">
              <a:buFont typeface="Arial"/>
              <a:buChar char="•"/>
            </a:pPr>
            <a:r>
              <a:rPr lang="en-US" sz="2600" dirty="0" smtClean="0"/>
              <a:t>Students can be easily confused regarding their obligations in the absence of clear direction. Group goals especially require clear and achievable objectives. </a:t>
            </a:r>
            <a:r>
              <a:rPr lang="en-US" dirty="0" smtClean="0"/>
              <a:t>(</a:t>
            </a:r>
            <a:r>
              <a:rPr lang="en-US" sz="1700" i="1" dirty="0"/>
              <a:t>S</a:t>
            </a:r>
            <a:r>
              <a:rPr lang="en-US" sz="1700" i="1" dirty="0" smtClean="0"/>
              <a:t>tudies  often inform several standards</a:t>
            </a:r>
            <a:r>
              <a:rPr lang="en-US" dirty="0" smtClean="0"/>
              <a:t>)</a:t>
            </a:r>
          </a:p>
          <a:p>
            <a:pPr marL="857250" lvl="2" indent="0">
              <a:buNone/>
            </a:pPr>
            <a:r>
              <a:rPr lang="en-US" sz="1700" dirty="0" smtClean="0"/>
              <a:t>Murphy, K., Mahoney, S. &amp; </a:t>
            </a:r>
            <a:r>
              <a:rPr lang="en-US" sz="1700" dirty="0" err="1" smtClean="0"/>
              <a:t>Harvell</a:t>
            </a:r>
            <a:r>
              <a:rPr lang="en-US" sz="1700" dirty="0" smtClean="0"/>
              <a:t>, T. (2000). Role of Contracts in Enhancing Community Building in Web Courses. </a:t>
            </a:r>
            <a:r>
              <a:rPr lang="en-US" sz="1700" i="1" dirty="0" smtClean="0"/>
              <a:t>Educational Technology &amp; Society, 3</a:t>
            </a:r>
            <a:r>
              <a:rPr lang="en-US" sz="1700" dirty="0" smtClean="0"/>
              <a:t>(3) </a:t>
            </a:r>
            <a:br>
              <a:rPr lang="en-US" sz="1700" dirty="0" smtClean="0"/>
            </a:br>
            <a:r>
              <a:rPr lang="en-US" sz="1700" dirty="0" smtClean="0"/>
              <a:t>[Electronic version]. Retrieved December 20, 2002, from </a:t>
            </a:r>
            <a:r>
              <a:rPr lang="en-US" sz="1700" u="sng" dirty="0" smtClean="0">
                <a:hlinkClick r:id="rId3"/>
              </a:rPr>
              <a:t>http://ifets.ieee.org/periodical/vol_3_2000/e03.pdf</a:t>
            </a:r>
            <a:endParaRPr lang="en-US" sz="1700" dirty="0" smtClean="0"/>
          </a:p>
          <a:p>
            <a:pPr marL="457200" lvl="1" indent="0">
              <a:buNone/>
            </a:pPr>
            <a:endParaRPr lang="en-US" dirty="0"/>
          </a:p>
        </p:txBody>
      </p:sp>
    </p:spTree>
    <p:extLst>
      <p:ext uri="{BB962C8B-B14F-4D97-AF65-F5344CB8AC3E}">
        <p14:creationId xmlns:p14="http://schemas.microsoft.com/office/powerpoint/2010/main" val="3355782039"/>
      </p:ext>
    </p:extLst>
  </p:cSld>
  <p:clrMapOvr>
    <a:masterClrMapping/>
  </p:clrMapOvr>
  <p:timing>
    <p:tnLst>
      <p:par>
        <p:cTn id="1" dur="indefinite" restart="never" nodeType="tmRoot"/>
      </p:par>
    </p:tnLst>
  </p:timing>
</p:sld>
</file>

<file path=ppt/theme/theme1.xml><?xml version="1.0" encoding="utf-8"?>
<a:theme xmlns:a="http://schemas.openxmlformats.org/drawingml/2006/main" name="QM_Slid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QM_SlideTemplate</Template>
  <TotalTime>5420</TotalTime>
  <Words>6102</Words>
  <Application>Microsoft Office PowerPoint</Application>
  <PresentationFormat>On-screen Show (4:3)</PresentationFormat>
  <Paragraphs>466</Paragraphs>
  <Slides>26</Slides>
  <Notes>24</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QM_SlideTemplate</vt:lpstr>
      <vt:lpstr>Research That Informs  the 2011 – 2013 Edition of the QM RubricTM</vt:lpstr>
      <vt:lpstr>       Quality Matters Research Colleagues</vt:lpstr>
      <vt:lpstr>Planned Take-Aways for this Session</vt:lpstr>
      <vt:lpstr>PowerPoint Presentation</vt:lpstr>
      <vt:lpstr>QM Research Library</vt:lpstr>
      <vt:lpstr>What’s in the QM Research Library?</vt:lpstr>
      <vt:lpstr>What’s in the QM Research Library?</vt:lpstr>
      <vt:lpstr>Talking Points:  Standard 1 (Course Overview &amp; Intro)</vt:lpstr>
      <vt:lpstr>Standard 1:  Examples from  QM research library</vt:lpstr>
      <vt:lpstr>Talking Point: Standard 2 (Objectives/Competencies) </vt:lpstr>
      <vt:lpstr>Standard 2:  Examples from QM research library</vt:lpstr>
      <vt:lpstr>Talking Points:  Standard 3  (Assessment &amp; Measurement)</vt:lpstr>
      <vt:lpstr>Standard 3:  Examples from QM research library </vt:lpstr>
      <vt:lpstr>Talking Points:   Standard 4 (Instructional Materials)</vt:lpstr>
      <vt:lpstr>Standard 4:  Example from QM research library</vt:lpstr>
      <vt:lpstr>Talking Points:  Standard 5 (Interaction &amp; Engagement)</vt:lpstr>
      <vt:lpstr>Standard 5:  Examples from QM Research Library</vt:lpstr>
      <vt:lpstr>Standard 5:  Another example from QM Research Library</vt:lpstr>
      <vt:lpstr>Talking Point:  Standard 6 (Course Technology)</vt:lpstr>
      <vt:lpstr>Standard 6:  Examples from QM Research Library</vt:lpstr>
      <vt:lpstr>Standard 7:  Talking Points</vt:lpstr>
      <vt:lpstr>Standard 7:  Examples from QM Research Library</vt:lpstr>
      <vt:lpstr>Talking Points:  Standard 8 (Accessibility)</vt:lpstr>
      <vt:lpstr>Standard 8:  Example from QM Research Library</vt:lpstr>
      <vt:lpstr>Questions?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Applying the  QM Rubric</dc:title>
  <dc:creator>qm</dc:creator>
  <cp:lastModifiedBy>Kay</cp:lastModifiedBy>
  <cp:revision>98</cp:revision>
  <cp:lastPrinted>2013-09-23T15:36:54Z</cp:lastPrinted>
  <dcterms:created xsi:type="dcterms:W3CDTF">2013-09-22T01:34:14Z</dcterms:created>
  <dcterms:modified xsi:type="dcterms:W3CDTF">2013-09-28T13:41:08Z</dcterms:modified>
</cp:coreProperties>
</file>