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6"/>
  </p:notesMasterIdLst>
  <p:sldIdLst>
    <p:sldId id="256" r:id="rId2"/>
    <p:sldId id="274" r:id="rId3"/>
    <p:sldId id="257" r:id="rId4"/>
    <p:sldId id="275" r:id="rId5"/>
    <p:sldId id="267" r:id="rId6"/>
    <p:sldId id="261" r:id="rId7"/>
    <p:sldId id="271" r:id="rId8"/>
    <p:sldId id="270" r:id="rId9"/>
    <p:sldId id="268" r:id="rId10"/>
    <p:sldId id="269" r:id="rId11"/>
    <p:sldId id="276" r:id="rId12"/>
    <p:sldId id="272" r:id="rId13"/>
    <p:sldId id="273" r:id="rId14"/>
    <p:sldId id="258"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194" autoAdjust="0"/>
  </p:normalViewPr>
  <p:slideViewPr>
    <p:cSldViewPr snapToGrid="0" snapToObjects="1">
      <p:cViewPr>
        <p:scale>
          <a:sx n="75" d="100"/>
          <a:sy n="75" d="100"/>
        </p:scale>
        <p:origin x="-370"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5ED647-2722-418E-AD5A-2C2D24D405C3}" type="datetimeFigureOut">
              <a:rPr lang="en-US" smtClean="0"/>
              <a:pPr/>
              <a:t>9/25/2013</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C8E231-45F7-4893-993D-A3723D6AF822}" type="slidenum">
              <a:rPr lang="en-US" smtClean="0"/>
              <a:pPr/>
              <a:t>‹#›</a:t>
            </a:fld>
            <a:endParaRPr lang="en-US" dirty="0"/>
          </a:p>
        </p:txBody>
      </p:sp>
    </p:spTree>
    <p:extLst>
      <p:ext uri="{BB962C8B-B14F-4D97-AF65-F5344CB8AC3E}">
        <p14:creationId xmlns:p14="http://schemas.microsoft.com/office/powerpoint/2010/main" val="30190942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www.learning-theories.com/" TargetMode="External"/><Relationship Id="rId2" Type="http://schemas.openxmlformats.org/officeDocument/2006/relationships/slide" Target="../slides/slide3.xml"/><Relationship Id="rId1" Type="http://schemas.openxmlformats.org/officeDocument/2006/relationships/notesMaster" Target="../notesMasters/notesMaster1.xml"/><Relationship Id="rId4" Type="http://schemas.openxmlformats.org/officeDocument/2006/relationships/hyperlink" Target="http://www.fsu.edu/~adult-ed/jenny/philosophy.html" TargetMode="Externa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www.edudemic.com/a-simple-guide-to-4-complex-learning-theories/" TargetMode="External"/><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hyperlink" Target="http://www.josephjaywilliams.com/papers/papers/WilliamsRenklKoedingerStamper.pdf?attredirects=0" TargetMode="External"/><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3" Type="http://schemas.openxmlformats.org/officeDocument/2006/relationships/hyperlink" Target="http://www.instructionaldesign.org/theories/cognitive-load.html" TargetMode="External"/><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1</a:t>
            </a:fld>
            <a:endParaRPr lang="en-US" dirty="0"/>
          </a:p>
        </p:txBody>
      </p:sp>
    </p:spTree>
    <p:extLst>
      <p:ext uri="{BB962C8B-B14F-4D97-AF65-F5344CB8AC3E}">
        <p14:creationId xmlns:p14="http://schemas.microsoft.com/office/powerpoint/2010/main" val="37963926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http://www.learning-theories.com/</a:t>
            </a:r>
            <a:endParaRPr lang="en-US" dirty="0" smtClean="0"/>
          </a:p>
          <a:p>
            <a:endParaRPr lang="en-US" dirty="0" smtClean="0"/>
          </a:p>
          <a:p>
            <a:r>
              <a:rPr lang="en-US" dirty="0" smtClean="0">
                <a:hlinkClick r:id="rId4"/>
              </a:rPr>
              <a:t>http://www.fsu.edu/~adult-ed/jenny/philosophy.html</a:t>
            </a:r>
            <a:endParaRPr lang="en-US" dirty="0" smtClean="0"/>
          </a:p>
          <a:p>
            <a:endParaRPr lang="en-US" dirty="0" smtClean="0"/>
          </a:p>
          <a:p>
            <a:pPr marL="0" marR="0">
              <a:lnSpc>
                <a:spcPct val="115000"/>
              </a:lnSpc>
              <a:spcBef>
                <a:spcPts val="0"/>
              </a:spcBef>
              <a:spcAft>
                <a:spcPts val="1000"/>
              </a:spcAft>
            </a:pPr>
            <a:r>
              <a:rPr lang="en-US" sz="1200" dirty="0" smtClean="0">
                <a:effectLst/>
                <a:latin typeface="+mn-lt"/>
                <a:ea typeface="Calibri"/>
                <a:cs typeface="Times New Roman"/>
              </a:rPr>
              <a:t> </a:t>
            </a:r>
          </a:p>
          <a:p>
            <a:pPr marL="0" marR="0">
              <a:lnSpc>
                <a:spcPct val="115000"/>
              </a:lnSpc>
              <a:spcBef>
                <a:spcPts val="0"/>
              </a:spcBef>
              <a:spcAft>
                <a:spcPts val="1000"/>
              </a:spcAft>
            </a:pPr>
            <a:r>
              <a:rPr lang="en-US" sz="1200" dirty="0" smtClean="0">
                <a:effectLst/>
                <a:latin typeface="+mn-lt"/>
                <a:ea typeface="Calibri"/>
                <a:cs typeface="Times New Roman"/>
              </a:rPr>
              <a:t>http://edudemic.com/2012/12/a-simple-guide-to-4-complex-learning-theories/</a:t>
            </a:r>
          </a:p>
          <a:p>
            <a:pPr marL="0" marR="0">
              <a:lnSpc>
                <a:spcPct val="115000"/>
              </a:lnSpc>
              <a:spcBef>
                <a:spcPts val="0"/>
              </a:spcBef>
              <a:spcAft>
                <a:spcPts val="1000"/>
              </a:spcAft>
            </a:pPr>
            <a:endParaRPr lang="en-US" sz="1200" dirty="0" smtClean="0">
              <a:effectLst/>
              <a:latin typeface="+mn-lt"/>
              <a:ea typeface="Calibri"/>
              <a:cs typeface="Times New Roman"/>
            </a:endParaRPr>
          </a:p>
          <a:p>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3</a:t>
            </a:fld>
            <a:endParaRPr lang="en-US" dirty="0"/>
          </a:p>
        </p:txBody>
      </p:sp>
    </p:spTree>
    <p:extLst>
      <p:ext uri="{BB962C8B-B14F-4D97-AF65-F5344CB8AC3E}">
        <p14:creationId xmlns:p14="http://schemas.microsoft.com/office/powerpoint/2010/main" val="21209930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hlinkClick r:id="rId3"/>
              </a:rPr>
              <a:t>http://www.edudemic.com/a-simple-guide-to-4-complex-learning-theories/</a:t>
            </a:r>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4</a:t>
            </a:fld>
            <a:endParaRPr lang="en-US" dirty="0"/>
          </a:p>
        </p:txBody>
      </p:sp>
    </p:spTree>
    <p:extLst>
      <p:ext uri="{BB962C8B-B14F-4D97-AF65-F5344CB8AC3E}">
        <p14:creationId xmlns:p14="http://schemas.microsoft.com/office/powerpoint/2010/main" val="37139580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5</a:t>
            </a:fld>
            <a:endParaRPr lang="en-US" dirty="0"/>
          </a:p>
        </p:txBody>
      </p:sp>
    </p:spTree>
    <p:extLst>
      <p:ext uri="{BB962C8B-B14F-4D97-AF65-F5344CB8AC3E}">
        <p14:creationId xmlns:p14="http://schemas.microsoft.com/office/powerpoint/2010/main" val="382493686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Activity:</a:t>
            </a:r>
            <a:r>
              <a:rPr lang="en-US" baseline="0" dirty="0" smtClean="0"/>
              <a:t>  By group/theory, discuss how each of above QM features might </a:t>
            </a:r>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6</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Activities:  Generate</a:t>
            </a:r>
            <a:r>
              <a:rPr lang="en-US" baseline="0" dirty="0" smtClean="0"/>
              <a:t> ideas for how QM and QM subscribers might take advantage of perspective that connections (“an integrated, coherent conversation” for effective learning” (</a:t>
            </a:r>
            <a:r>
              <a:rPr lang="en-US" baseline="0" dirty="0" err="1" smtClean="0"/>
              <a:t>p</a:t>
            </a:r>
            <a:r>
              <a:rPr lang="en-US" baseline="0" dirty="0" smtClean="0"/>
              <a:t>. 210)). </a:t>
            </a:r>
          </a:p>
          <a:p>
            <a:pPr marL="228600" indent="-228600">
              <a:buFont typeface="+mj-lt"/>
              <a:buAutoNum type="arabicPeriod"/>
            </a:pPr>
            <a:r>
              <a:rPr lang="en-US" baseline="0" dirty="0" smtClean="0"/>
              <a:t>Implicit learning and the brain (cognitive/brain science)</a:t>
            </a:r>
          </a:p>
          <a:p>
            <a:pPr marL="228600" indent="-228600">
              <a:buFont typeface="+mj-lt"/>
              <a:buAutoNum type="arabicPeriod"/>
            </a:pPr>
            <a:r>
              <a:rPr lang="en-US" baseline="0" dirty="0" smtClean="0"/>
              <a:t>Informal learning </a:t>
            </a:r>
          </a:p>
          <a:p>
            <a:pPr marL="228600" indent="-228600">
              <a:buFont typeface="+mj-lt"/>
              <a:buAutoNum type="arabicPeriod"/>
            </a:pPr>
            <a:r>
              <a:rPr lang="en-US" baseline="0" dirty="0" smtClean="0"/>
              <a:t>Formal learning</a:t>
            </a:r>
          </a:p>
          <a:p>
            <a:pPr marL="228600" indent="-228600">
              <a:buFont typeface="+mj-lt"/>
              <a:buAutoNum type="arabicPeriod"/>
            </a:pPr>
            <a:endParaRPr lang="en-US" baseline="0" dirty="0" smtClean="0"/>
          </a:p>
          <a:p>
            <a:r>
              <a:rPr lang="en-US" baseline="0" dirty="0" smtClean="0"/>
              <a:t>cognitive science (brain science), learning sciences (educational psychology), informal learning (“everyday cognition”) (</a:t>
            </a:r>
            <a:r>
              <a:rPr lang="en-US" baseline="0" dirty="0" err="1" smtClean="0"/>
              <a:t>p</a:t>
            </a:r>
            <a:r>
              <a:rPr lang="en-US" baseline="0" dirty="0" smtClean="0"/>
              <a:t>. 217), “designs for formal learning” (</a:t>
            </a:r>
            <a:r>
              <a:rPr lang="en-US" baseline="0" dirty="0" err="1" smtClean="0"/>
              <a:t>p</a:t>
            </a:r>
            <a:r>
              <a:rPr lang="en-US" baseline="0" dirty="0" smtClean="0"/>
              <a:t>. 210).</a:t>
            </a:r>
          </a:p>
          <a:p>
            <a:endParaRPr lang="en-US" baseline="0" dirty="0" smtClean="0"/>
          </a:p>
          <a:p>
            <a:pPr marL="457200" indent="-457200">
              <a:lnSpc>
                <a:spcPct val="200000"/>
              </a:lnSpc>
            </a:pPr>
            <a:r>
              <a:rPr lang="en-US" sz="1200" dirty="0" err="1" smtClean="0">
                <a:effectLst/>
                <a:latin typeface="Times New Roman"/>
              </a:rPr>
              <a:t>Bransford</a:t>
            </a:r>
            <a:r>
              <a:rPr lang="en-US" sz="1200" dirty="0" smtClean="0">
                <a:effectLst/>
                <a:latin typeface="Times New Roman"/>
              </a:rPr>
              <a:t>, J., </a:t>
            </a:r>
            <a:r>
              <a:rPr lang="en-US" sz="1200" dirty="0" err="1" smtClean="0">
                <a:effectLst/>
                <a:latin typeface="Times New Roman"/>
              </a:rPr>
              <a:t>Vye</a:t>
            </a:r>
            <a:r>
              <a:rPr lang="en-US" sz="1200" dirty="0" smtClean="0">
                <a:effectLst/>
                <a:latin typeface="Times New Roman"/>
              </a:rPr>
              <a:t>, N., Stevens, R., </a:t>
            </a:r>
            <a:r>
              <a:rPr lang="en-US" sz="1200" dirty="0" err="1" smtClean="0">
                <a:effectLst/>
                <a:latin typeface="Times New Roman"/>
              </a:rPr>
              <a:t>Kuhl</a:t>
            </a:r>
            <a:r>
              <a:rPr lang="en-US" sz="1200" dirty="0" smtClean="0">
                <a:effectLst/>
                <a:latin typeface="Times New Roman"/>
              </a:rPr>
              <a:t>, P., Schwartz, D., Bell, P., </a:t>
            </a:r>
            <a:r>
              <a:rPr lang="en-US" sz="1200" dirty="0" err="1" smtClean="0">
                <a:effectLst/>
                <a:latin typeface="Times New Roman"/>
              </a:rPr>
              <a:t>Meltzoff</a:t>
            </a:r>
            <a:r>
              <a:rPr lang="en-US" sz="1200" dirty="0" smtClean="0">
                <a:effectLst/>
                <a:latin typeface="Times New Roman"/>
              </a:rPr>
              <a:t>, A., et al. (2006). Learning theories and education:  Toward a decade of synergy. In P.  A. Alexander &amp; P. H. </a:t>
            </a:r>
            <a:r>
              <a:rPr lang="en-US" sz="1200" dirty="0" err="1" smtClean="0">
                <a:effectLst/>
                <a:latin typeface="Times New Roman"/>
              </a:rPr>
              <a:t>Winne</a:t>
            </a:r>
            <a:r>
              <a:rPr lang="en-US" sz="1200" dirty="0" smtClean="0">
                <a:effectLst/>
                <a:latin typeface="Times New Roman"/>
              </a:rPr>
              <a:t> (Eds.).  </a:t>
            </a:r>
            <a:r>
              <a:rPr lang="en-US" sz="1200" i="1" dirty="0" smtClean="0">
                <a:effectLst/>
                <a:latin typeface="Times New Roman"/>
              </a:rPr>
              <a:t>Handbook of educational psychology</a:t>
            </a:r>
            <a:r>
              <a:rPr lang="en-US" sz="1200" dirty="0" smtClean="0">
                <a:effectLst/>
                <a:latin typeface="Times New Roman"/>
              </a:rPr>
              <a:t> (2</a:t>
            </a:r>
            <a:r>
              <a:rPr lang="en-US" sz="1200" baseline="30000" dirty="0" smtClean="0">
                <a:effectLst/>
                <a:latin typeface="Times New Roman"/>
              </a:rPr>
              <a:t>nd</a:t>
            </a:r>
            <a:r>
              <a:rPr lang="en-US" sz="1200" dirty="0" smtClean="0">
                <a:effectLst/>
                <a:latin typeface="Times New Roman"/>
              </a:rPr>
              <a:t> ed., pp. 209-244). Mahwah, NJ:  Lawrence Erlbaum Associates. </a:t>
            </a:r>
            <a:endParaRPr lang="en-US" sz="1200" dirty="0" smtClean="0">
              <a:effectLst/>
              <a:latin typeface="Times New Roman"/>
            </a:endParaRPr>
          </a:p>
          <a:p>
            <a:pPr marL="457200" indent="-457200">
              <a:lnSpc>
                <a:spcPct val="200000"/>
              </a:lnSpc>
            </a:pPr>
            <a:endParaRPr lang="en-US" sz="1200" dirty="0" smtClean="0">
              <a:effectLst/>
              <a:latin typeface="Times New Roman"/>
            </a:endParaRPr>
          </a:p>
          <a:p>
            <a:pPr marL="457200" marR="0" indent="-457200" algn="l" defTabSz="914400" rtl="0" eaLnBrk="1" fontAlgn="auto" latinLnBrk="0" hangingPunct="1">
              <a:lnSpc>
                <a:spcPct val="200000"/>
              </a:lnSpc>
              <a:spcBef>
                <a:spcPts val="0"/>
              </a:spcBef>
              <a:spcAft>
                <a:spcPts val="0"/>
              </a:spcAft>
              <a:buClrTx/>
              <a:buSzTx/>
              <a:buFontTx/>
              <a:buNone/>
              <a:tabLst/>
              <a:defRPr/>
            </a:pPr>
            <a:r>
              <a:rPr lang="en-US" dirty="0" smtClean="0"/>
              <a:t>“Learning science as an integrated, coherent conversation rests on the assumption that successful efforts to understanding and propel human learning requires a simultaneous emphasis on informal and formal learning environments, and on the implicit ways in which people learn in whatever situations they find themselves.” (p. 210)</a:t>
            </a:r>
          </a:p>
          <a:p>
            <a:pPr marL="457200" indent="-457200">
              <a:lnSpc>
                <a:spcPct val="200000"/>
              </a:lnSpc>
            </a:pPr>
            <a:endParaRPr lang="en-US" dirty="0" smtClean="0">
              <a:effectLst/>
            </a:endParaRPr>
          </a:p>
          <a:p>
            <a:endParaRPr lang="en-US" baseline="0" dirty="0" smtClean="0"/>
          </a:p>
        </p:txBody>
      </p:sp>
      <p:sp>
        <p:nvSpPr>
          <p:cNvPr id="4" name="Slide Number Placeholder 3"/>
          <p:cNvSpPr>
            <a:spLocks noGrp="1"/>
          </p:cNvSpPr>
          <p:nvPr>
            <p:ph type="sldNum" sz="quarter" idx="10"/>
          </p:nvPr>
        </p:nvSpPr>
        <p:spPr/>
        <p:txBody>
          <a:bodyPr/>
          <a:lstStyle/>
          <a:p>
            <a:fld id="{65C8E231-45F7-4893-993D-A3723D6AF822}" type="slidenum">
              <a:rPr lang="en-US" smtClean="0"/>
              <a:pPr/>
              <a:t>8</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“some practical implications…actionable instructional tactics that any designer or instructor can take advantage of to improve students’ learning” ( Williams, (n.d.), Abstract).  For</a:t>
            </a:r>
            <a:r>
              <a:rPr lang="en-US" baseline="0" dirty="0" smtClean="0"/>
              <a:t> example, motivation and cognitive processing. </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“Online Education:  A Unique Opportunity for Cognitive Scientists to Integrate Research and Practice”</a:t>
            </a:r>
          </a:p>
          <a:p>
            <a:pPr marL="0" marR="0" lvl="1"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sz="1200" b="0" i="0" kern="1200" dirty="0" smtClean="0">
                <a:solidFill>
                  <a:schemeClr val="tx1"/>
                </a:solidFill>
                <a:effectLst/>
                <a:latin typeface="+mn-lt"/>
                <a:ea typeface="+mn-ea"/>
                <a:cs typeface="+mn-cs"/>
              </a:rPr>
              <a:t>Williams, J. J., </a:t>
            </a:r>
            <a:r>
              <a:rPr lang="en-US" sz="1200" b="0" i="0" kern="1200" dirty="0" err="1" smtClean="0">
                <a:solidFill>
                  <a:schemeClr val="tx1"/>
                </a:solidFill>
                <a:effectLst/>
                <a:latin typeface="+mn-lt"/>
                <a:ea typeface="+mn-ea"/>
                <a:cs typeface="+mn-cs"/>
              </a:rPr>
              <a:t>Renkl</a:t>
            </a:r>
            <a:r>
              <a:rPr lang="en-US" sz="1200" b="0" i="0" kern="1200" dirty="0" smtClean="0">
                <a:solidFill>
                  <a:schemeClr val="tx1"/>
                </a:solidFill>
                <a:effectLst/>
                <a:latin typeface="+mn-lt"/>
                <a:ea typeface="+mn-ea"/>
                <a:cs typeface="+mn-cs"/>
              </a:rPr>
              <a:t>, A., </a:t>
            </a:r>
            <a:r>
              <a:rPr lang="en-US" sz="1200" b="0" i="0" kern="1200" dirty="0" err="1" smtClean="0">
                <a:solidFill>
                  <a:schemeClr val="tx1"/>
                </a:solidFill>
                <a:effectLst/>
                <a:latin typeface="+mn-lt"/>
                <a:ea typeface="+mn-ea"/>
                <a:cs typeface="+mn-cs"/>
              </a:rPr>
              <a:t>Koedinger</a:t>
            </a:r>
            <a:r>
              <a:rPr lang="en-US" sz="1200" b="0" i="0" kern="1200" dirty="0" smtClean="0">
                <a:solidFill>
                  <a:schemeClr val="tx1"/>
                </a:solidFill>
                <a:effectLst/>
                <a:latin typeface="+mn-lt"/>
                <a:ea typeface="+mn-ea"/>
                <a:cs typeface="+mn-cs"/>
              </a:rPr>
              <a:t>, K., Stamper, J. (2013). </a:t>
            </a:r>
            <a:r>
              <a:rPr lang="en-US" sz="1200" b="0" i="0" u="none" strike="noStrike" kern="1200" dirty="0" smtClean="0">
                <a:solidFill>
                  <a:schemeClr val="tx1"/>
                </a:solidFill>
                <a:effectLst/>
                <a:latin typeface="+mn-lt"/>
                <a:ea typeface="+mn-ea"/>
                <a:cs typeface="+mn-cs"/>
                <a:hlinkClick r:id="rId3"/>
              </a:rPr>
              <a:t>Online Education: A Unique Opportunity for Cognitive Scientists to Integrate Research and Practice</a:t>
            </a:r>
            <a:r>
              <a:rPr lang="en-US" sz="1200" b="0" i="0" kern="1200" dirty="0" smtClean="0">
                <a:solidFill>
                  <a:schemeClr val="tx1"/>
                </a:solidFill>
                <a:effectLst/>
                <a:latin typeface="+mn-lt"/>
                <a:ea typeface="+mn-ea"/>
                <a:cs typeface="+mn-cs"/>
              </a:rPr>
              <a:t>. In M. </a:t>
            </a:r>
            <a:r>
              <a:rPr lang="en-US" sz="1200" b="0" i="0" kern="1200" dirty="0" err="1" smtClean="0">
                <a:solidFill>
                  <a:schemeClr val="tx1"/>
                </a:solidFill>
                <a:effectLst/>
                <a:latin typeface="+mn-lt"/>
                <a:ea typeface="+mn-ea"/>
                <a:cs typeface="+mn-cs"/>
              </a:rPr>
              <a:t>Knauff</a:t>
            </a:r>
            <a:r>
              <a:rPr lang="en-US" sz="1200" b="0" i="0" kern="1200" dirty="0" smtClean="0">
                <a:solidFill>
                  <a:schemeClr val="tx1"/>
                </a:solidFill>
                <a:effectLst/>
                <a:latin typeface="+mn-lt"/>
                <a:ea typeface="+mn-ea"/>
                <a:cs typeface="+mn-cs"/>
              </a:rPr>
              <a:t>, M. </a:t>
            </a:r>
            <a:r>
              <a:rPr lang="en-US" sz="1200" b="0" i="0" kern="1200" dirty="0" err="1" smtClean="0">
                <a:solidFill>
                  <a:schemeClr val="tx1"/>
                </a:solidFill>
                <a:effectLst/>
                <a:latin typeface="+mn-lt"/>
                <a:ea typeface="+mn-ea"/>
                <a:cs typeface="+mn-cs"/>
              </a:rPr>
              <a:t>Pauen</a:t>
            </a:r>
            <a:r>
              <a:rPr lang="en-US" sz="1200" b="0" i="0" kern="1200" dirty="0" smtClean="0">
                <a:solidFill>
                  <a:schemeClr val="tx1"/>
                </a:solidFill>
                <a:effectLst/>
                <a:latin typeface="+mn-lt"/>
                <a:ea typeface="+mn-ea"/>
                <a:cs typeface="+mn-cs"/>
              </a:rPr>
              <a:t>, N. </a:t>
            </a:r>
            <a:r>
              <a:rPr lang="en-US" sz="1200" b="0" i="0" kern="1200" dirty="0" err="1" smtClean="0">
                <a:solidFill>
                  <a:schemeClr val="tx1"/>
                </a:solidFill>
                <a:effectLst/>
                <a:latin typeface="+mn-lt"/>
                <a:ea typeface="+mn-ea"/>
                <a:cs typeface="+mn-cs"/>
              </a:rPr>
              <a:t>Sebanz</a:t>
            </a:r>
            <a:r>
              <a:rPr lang="en-US" sz="1200" b="0" i="0" kern="1200" dirty="0" smtClean="0">
                <a:solidFill>
                  <a:schemeClr val="tx1"/>
                </a:solidFill>
                <a:effectLst/>
                <a:latin typeface="+mn-lt"/>
                <a:ea typeface="+mn-ea"/>
                <a:cs typeface="+mn-cs"/>
              </a:rPr>
              <a:t>, &amp; I. </a:t>
            </a:r>
            <a:r>
              <a:rPr lang="en-US" sz="1200" b="0" i="0" kern="1200" dirty="0" err="1" smtClean="0">
                <a:solidFill>
                  <a:schemeClr val="tx1"/>
                </a:solidFill>
                <a:effectLst/>
                <a:latin typeface="+mn-lt"/>
                <a:ea typeface="+mn-ea"/>
                <a:cs typeface="+mn-cs"/>
              </a:rPr>
              <a:t>Wachsmuth</a:t>
            </a:r>
            <a:r>
              <a:rPr lang="en-US" sz="1200" b="0" i="0" kern="1200" dirty="0" smtClean="0">
                <a:solidFill>
                  <a:schemeClr val="tx1"/>
                </a:solidFill>
                <a:effectLst/>
                <a:latin typeface="+mn-lt"/>
                <a:ea typeface="+mn-ea"/>
                <a:cs typeface="+mn-cs"/>
              </a:rPr>
              <a:t> (Eds.), </a:t>
            </a:r>
            <a:r>
              <a:rPr lang="en-US" sz="1200" b="0" i="1" kern="1200" dirty="0" smtClean="0">
                <a:solidFill>
                  <a:schemeClr val="tx1"/>
                </a:solidFill>
                <a:effectLst/>
                <a:latin typeface="+mn-lt"/>
                <a:ea typeface="+mn-ea"/>
                <a:cs typeface="+mn-cs"/>
              </a:rPr>
              <a:t>Proceedings of the 35th Annual Conference of the Cognitive Science Society</a:t>
            </a:r>
            <a:r>
              <a:rPr lang="en-US" sz="1200" b="0" i="0" kern="1200" dirty="0" smtClean="0">
                <a:solidFill>
                  <a:schemeClr val="tx1"/>
                </a:solidFill>
                <a:effectLst/>
                <a:latin typeface="+mn-lt"/>
                <a:ea typeface="+mn-ea"/>
                <a:cs typeface="+mn-cs"/>
              </a:rPr>
              <a:t>. Austin, TX: Cognitive Science Society. (</a:t>
            </a:r>
            <a:r>
              <a:rPr lang="en-US" sz="1200" b="0" i="0" u="none" strike="noStrike" kern="1200" dirty="0" err="1" smtClean="0">
                <a:solidFill>
                  <a:schemeClr val="tx1"/>
                </a:solidFill>
                <a:effectLst/>
                <a:latin typeface="+mn-lt"/>
                <a:ea typeface="+mn-ea"/>
                <a:cs typeface="+mn-cs"/>
                <a:hlinkClick r:id="rId3"/>
              </a:rPr>
              <a:t>pdf</a:t>
            </a:r>
            <a:r>
              <a:rPr lang="en-US" sz="1200" b="0" i="0" kern="1200" dirty="0" smtClean="0">
                <a:solidFill>
                  <a:schemeClr val="tx1"/>
                </a:solidFill>
                <a:effectLst/>
                <a:latin typeface="+mn-lt"/>
                <a:ea typeface="+mn-ea"/>
                <a:cs typeface="+mn-cs"/>
              </a:rPr>
              <a:t>)</a:t>
            </a:r>
            <a:endParaRPr lang="en-US" dirty="0" smtClean="0"/>
          </a:p>
          <a:p>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9</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Rule of 7:  Overview of this educational psychology</a:t>
            </a:r>
          </a:p>
          <a:p>
            <a:r>
              <a:rPr lang="en-US" dirty="0" smtClean="0"/>
              <a:t>Miller, G. A. (1956). "The magical number seven, plus or minus two: Some limits on our capacity for processing information". Psychological Review 63 (2): 81–97. doi:10.1037/h0043158. PMID 13310704</a:t>
            </a:r>
          </a:p>
          <a:p>
            <a:endParaRPr lang="en-US" dirty="0" smtClean="0"/>
          </a:p>
          <a:p>
            <a:r>
              <a:rPr lang="en-US" dirty="0" smtClean="0"/>
              <a:t>Cognitive Load</a:t>
            </a:r>
            <a:r>
              <a:rPr lang="en-US" baseline="0" dirty="0" smtClean="0"/>
              <a:t> Theory </a:t>
            </a:r>
            <a:r>
              <a:rPr lang="en-US" dirty="0" smtClean="0">
                <a:hlinkClick r:id="rId3"/>
              </a:rPr>
              <a:t>http://www.instructionaldesign.org/theories/cognitive-load.html</a:t>
            </a:r>
            <a:endParaRPr lang="en-US" dirty="0" smtClean="0"/>
          </a:p>
          <a:p>
            <a:endParaRPr lang="en-US" dirty="0" smtClean="0"/>
          </a:p>
          <a:p>
            <a:r>
              <a:rPr lang="en-US" dirty="0" smtClean="0"/>
              <a:t>Eye tracking methodology</a:t>
            </a:r>
            <a:r>
              <a:rPr lang="en-US" baseline="0" dirty="0" smtClean="0"/>
              <a:t> (FY2012 QM funded research study at Kent State) </a:t>
            </a:r>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10</a:t>
            </a:fld>
            <a:endParaRPr lang="en-US" dirty="0"/>
          </a:p>
        </p:txBody>
      </p:sp>
    </p:spTree>
    <p:extLst>
      <p:ext uri="{BB962C8B-B14F-4D97-AF65-F5344CB8AC3E}">
        <p14:creationId xmlns:p14="http://schemas.microsoft.com/office/powerpoint/2010/main" val="106978891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Competency based?</a:t>
            </a:r>
            <a:r>
              <a:rPr lang="en-US" dirty="0" smtClean="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Do we have anything to learn in the evaluation of credit online learning from informal learning environments?  (e.g. museums, recreational centers, etc.)</a:t>
            </a:r>
          </a:p>
          <a:p>
            <a:endParaRPr lang="en-US" dirty="0"/>
          </a:p>
        </p:txBody>
      </p:sp>
      <p:sp>
        <p:nvSpPr>
          <p:cNvPr id="4" name="Slide Number Placeholder 3"/>
          <p:cNvSpPr>
            <a:spLocks noGrp="1"/>
          </p:cNvSpPr>
          <p:nvPr>
            <p:ph type="sldNum" sz="quarter" idx="10"/>
          </p:nvPr>
        </p:nvSpPr>
        <p:spPr/>
        <p:txBody>
          <a:bodyPr/>
          <a:lstStyle/>
          <a:p>
            <a:fld id="{65C8E231-45F7-4893-993D-A3723D6AF822}" type="slidenum">
              <a:rPr lang="en-US" smtClean="0"/>
              <a:pPr/>
              <a:t>12</a:t>
            </a:fld>
            <a:endParaRPr lang="en-US" dirty="0"/>
          </a:p>
        </p:txBody>
      </p:sp>
    </p:spTree>
    <p:extLst>
      <p:ext uri="{BB962C8B-B14F-4D97-AF65-F5344CB8AC3E}">
        <p14:creationId xmlns:p14="http://schemas.microsoft.com/office/powerpoint/2010/main" val="72393419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Interior Title slide">
    <p:spTree>
      <p:nvGrpSpPr>
        <p:cNvPr id="1" name=""/>
        <p:cNvGrpSpPr/>
        <p:nvPr/>
      </p:nvGrpSpPr>
      <p:grpSpPr>
        <a:xfrm>
          <a:off x="0" y="0"/>
          <a:ext cx="0" cy="0"/>
          <a:chOff x="0" y="0"/>
          <a:chExt cx="0" cy="0"/>
        </a:xfrm>
      </p:grpSpPr>
      <p:pic>
        <p:nvPicPr>
          <p:cNvPr id="7" name="Picture 6" descr="QM_masterinsidetemplate3title.jpg"/>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ctrTitle"/>
          </p:nvPr>
        </p:nvSpPr>
        <p:spPr>
          <a:xfrm>
            <a:off x="685800" y="2130425"/>
            <a:ext cx="7772400" cy="1470025"/>
          </a:xfrm>
        </p:spPr>
        <p:txBody>
          <a:bodyPr anchor="ctr">
            <a:normAutofit/>
          </a:bodyPr>
          <a:lstStyle>
            <a:lvl1pPr algn="ctr">
              <a:defRPr sz="4200"/>
            </a:lvl1pPr>
          </a:lstStyle>
          <a:p>
            <a:r>
              <a:rPr lang="en-US"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54BA9A-017F-B043-8F7F-6A93C467653A}" type="datetimeFigureOut">
              <a:rPr lang="en-US" smtClean="0"/>
              <a:pPr/>
              <a:t>9/25/2013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BE24E-2BFF-1B46-9F7C-6242F335E554}"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54BA9A-017F-B043-8F7F-6A93C467653A}" type="datetimeFigureOut">
              <a:rPr lang="en-US" smtClean="0"/>
              <a:pPr/>
              <a:t>9/25/2013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BE24E-2BFF-1B46-9F7C-6242F335E554}"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54BA9A-017F-B043-8F7F-6A93C467653A}" type="datetimeFigureOut">
              <a:rPr lang="en-US" smtClean="0"/>
              <a:pPr/>
              <a:t>9/25/2013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BE24E-2BFF-1B46-9F7C-6242F335E554}" type="slidenum">
              <a:rPr lang="en-US" smtClean="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54BA9A-017F-B043-8F7F-6A93C467653A}" type="datetimeFigureOut">
              <a:rPr lang="en-US" smtClean="0"/>
              <a:pPr/>
              <a:t>9/25/2013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BE24E-2BFF-1B46-9F7C-6242F335E554}"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Interior Sli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8229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F54BA9A-017F-B043-8F7F-6A93C467653A}" type="datetimeFigureOut">
              <a:rPr lang="en-US" smtClean="0"/>
              <a:pPr/>
              <a:t>9/25/2013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BE24E-2BFF-1B46-9F7C-6242F335E554}"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beginning slide">
    <p:spTree>
      <p:nvGrpSpPr>
        <p:cNvPr id="1" name=""/>
        <p:cNvGrpSpPr/>
        <p:nvPr/>
      </p:nvGrpSpPr>
      <p:grpSpPr>
        <a:xfrm>
          <a:off x="0" y="0"/>
          <a:ext cx="0" cy="0"/>
          <a:chOff x="0" y="0"/>
          <a:chExt cx="0" cy="0"/>
        </a:xfrm>
      </p:grpSpPr>
      <p:pic>
        <p:nvPicPr>
          <p:cNvPr id="7" name="Picture 6" descr="QM_pptcover2.jpg"/>
          <p:cNvPicPr>
            <a:picLocks noChangeAspect="1"/>
          </p:cNvPicPr>
          <p:nvPr userDrawn="1"/>
        </p:nvPicPr>
        <p:blipFill>
          <a:blip r:embed="rId2"/>
          <a:stretch>
            <a:fillRect/>
          </a:stretch>
        </p:blipFill>
        <p:spPr>
          <a:xfrm>
            <a:off x="0" y="0"/>
            <a:ext cx="9144000" cy="6858000"/>
          </a:xfrm>
          <a:prstGeom prst="rect">
            <a:avLst/>
          </a:prstGeom>
        </p:spPr>
      </p:pic>
      <p:sp>
        <p:nvSpPr>
          <p:cNvPr id="2" name="Title 1"/>
          <p:cNvSpPr>
            <a:spLocks noGrp="1"/>
          </p:cNvSpPr>
          <p:nvPr>
            <p:ph type="title"/>
          </p:nvPr>
        </p:nvSpPr>
        <p:spPr>
          <a:xfrm>
            <a:off x="2106934" y="590676"/>
            <a:ext cx="6744163" cy="4410385"/>
          </a:xfrm>
        </p:spPr>
        <p:txBody>
          <a:bodyPr anchor="ctr"/>
          <a:lstStyle>
            <a:lvl1pPr algn="ctr">
              <a:defRPr sz="4000" b="0" cap="none">
                <a:latin typeface="+mn-lt"/>
              </a:defRPr>
            </a:lvl1pPr>
          </a:lstStyle>
          <a:p>
            <a:r>
              <a:rPr lang="en-US" smtClean="0"/>
              <a:t>Click to edit Master title style</a:t>
            </a:r>
            <a:endParaRPr lang="en-US" dirty="0"/>
          </a:p>
        </p:txBody>
      </p:sp>
      <p:sp>
        <p:nvSpPr>
          <p:cNvPr id="4" name="Date Placeholder 3"/>
          <p:cNvSpPr>
            <a:spLocks noGrp="1"/>
          </p:cNvSpPr>
          <p:nvPr>
            <p:ph type="dt" sz="half" idx="10"/>
          </p:nvPr>
        </p:nvSpPr>
        <p:spPr/>
        <p:txBody>
          <a:bodyPr/>
          <a:lstStyle/>
          <a:p>
            <a:fld id="{FF54BA9A-017F-B043-8F7F-6A93C467653A}" type="datetimeFigureOut">
              <a:rPr lang="en-US" smtClean="0"/>
              <a:pPr/>
              <a:t>9/25/2013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BE24E-2BFF-1B46-9F7C-6242F335E554}"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pic>
        <p:nvPicPr>
          <p:cNvPr id="7" name="Picture 6" descr="QM_pptBackcover.jpg"/>
          <p:cNvPicPr>
            <a:picLocks noChangeAspect="1"/>
          </p:cNvPicPr>
          <p:nvPr userDrawn="1"/>
        </p:nvPicPr>
        <p:blipFill>
          <a:blip r:embed="rId2"/>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p>
            <a:fld id="{FF54BA9A-017F-B043-8F7F-6A93C467653A}" type="datetimeFigureOut">
              <a:rPr lang="en-US" smtClean="0"/>
              <a:pPr/>
              <a:t>9/25/2013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A7BE24E-2BFF-1B46-9F7C-6242F335E554}"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54BA9A-017F-B043-8F7F-6A93C467653A}" type="datetimeFigureOut">
              <a:rPr lang="en-US" smtClean="0"/>
              <a:pPr/>
              <a:t>9/25/2013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BE24E-2BFF-1B46-9F7C-6242F335E554}"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54BA9A-017F-B043-8F7F-6A93C467653A}" type="datetimeFigureOut">
              <a:rPr lang="en-US" smtClean="0"/>
              <a:pPr/>
              <a:t>9/25/2013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A7BE24E-2BFF-1B46-9F7C-6242F335E554}"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54BA9A-017F-B043-8F7F-6A93C467653A}" type="datetimeFigureOut">
              <a:rPr lang="en-US" smtClean="0"/>
              <a:pPr/>
              <a:t>9/25/2013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A7BE24E-2BFF-1B46-9F7C-6242F335E554}"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54BA9A-017F-B043-8F7F-6A93C467653A}" type="datetimeFigureOut">
              <a:rPr lang="en-US" smtClean="0"/>
              <a:pPr/>
              <a:t>9/25/2013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A7BE24E-2BFF-1B46-9F7C-6242F335E554}"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54BA9A-017F-B043-8F7F-6A93C467653A}" type="datetimeFigureOut">
              <a:rPr lang="en-US" smtClean="0"/>
              <a:pPr/>
              <a:t>9/25/2013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A7BE24E-2BFF-1B46-9F7C-6242F335E554}"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Picture 7" descr="QM_masterinsidetemplate3.jpg"/>
          <p:cNvPicPr>
            <a:picLocks noChangeAspect="1"/>
          </p:cNvPicPr>
          <p:nvPr/>
        </p:nvPicPr>
        <p:blipFill>
          <a:blip r:embed="rId14"/>
          <a:stretch>
            <a:fillRect/>
          </a:stretch>
        </p:blipFill>
        <p:spPr>
          <a:xfrm>
            <a:off x="0" y="0"/>
            <a:ext cx="9144000" cy="6858000"/>
          </a:xfrm>
          <a:prstGeom prst="rect">
            <a:avLst/>
          </a:prstGeom>
        </p:spPr>
      </p:pic>
      <p:sp>
        <p:nvSpPr>
          <p:cNvPr id="2" name="Title Placeholder 1"/>
          <p:cNvSpPr>
            <a:spLocks noGrp="1"/>
          </p:cNvSpPr>
          <p:nvPr>
            <p:ph type="title"/>
          </p:nvPr>
        </p:nvSpPr>
        <p:spPr>
          <a:xfrm>
            <a:off x="1486661" y="176188"/>
            <a:ext cx="7347813" cy="906715"/>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54BA9A-017F-B043-8F7F-6A93C467653A}" type="datetimeFigureOut">
              <a:rPr lang="en-US" smtClean="0"/>
              <a:pPr/>
              <a:t>9/25/2013</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7BE24E-2BFF-1B46-9F7C-6242F335E554}"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0" r:id="rId1"/>
    <p:sldLayoutId id="2147483652" r:id="rId2"/>
    <p:sldLayoutId id="2147483651" r:id="rId3"/>
    <p:sldLayoutId id="2147483650" r:id="rId4"/>
    <p:sldLayoutId id="2147483661" r:id="rId5"/>
    <p:sldLayoutId id="2147483653" r:id="rId6"/>
    <p:sldLayoutId id="2147483654" r:id="rId7"/>
    <p:sldLayoutId id="2147483655" r:id="rId8"/>
    <p:sldLayoutId id="2147483656" r:id="rId9"/>
    <p:sldLayoutId id="2147483657" r:id="rId10"/>
    <p:sldLayoutId id="2147483658" r:id="rId11"/>
    <p:sldLayoutId id="2147483659" r:id="rId12"/>
  </p:sldLayoutIdLst>
  <p:txStyles>
    <p:titleStyle>
      <a:lvl1pPr algn="l" defTabSz="457200" rtl="0" eaLnBrk="1" latinLnBrk="0" hangingPunct="1">
        <a:spcBef>
          <a:spcPct val="0"/>
        </a:spcBef>
        <a:buNone/>
        <a:defRPr sz="40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shattuck@qualitymatters.org" TargetMode="External"/><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3" Type="http://schemas.openxmlformats.org/officeDocument/2006/relationships/hyperlink" Target="http://www.instructionaldesign.org/theories/cognitive-load.html"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mailto:shattuck@qualitymatters.org" TargetMode="Externa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edudemic.com/a-simple-guide-to-4-complex-learning-theories/"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www.josephjaywilliams.com/papers/papers/WilliamsRenklKoedingerStamper.pdf?attredirects=0"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t>Learning Theories that Underpin </a:t>
            </a:r>
            <a:r>
              <a:rPr lang="en-US" dirty="0" smtClean="0"/>
              <a:t>QM</a:t>
            </a:r>
            <a:br>
              <a:rPr lang="en-US" dirty="0" smtClean="0"/>
            </a:br>
            <a:r>
              <a:rPr lang="en-US" dirty="0"/>
              <a:t/>
            </a:r>
            <a:br>
              <a:rPr lang="en-US" dirty="0"/>
            </a:br>
            <a:r>
              <a:rPr lang="en-US" sz="2000" dirty="0" smtClean="0"/>
              <a:t>Kay Shattuck</a:t>
            </a:r>
            <a:br>
              <a:rPr lang="en-US" sz="2000" dirty="0" smtClean="0"/>
            </a:br>
            <a:r>
              <a:rPr lang="en-US" sz="2000" dirty="0" smtClean="0"/>
              <a:t>Director of Research</a:t>
            </a:r>
            <a:br>
              <a:rPr lang="en-US" sz="2000" dirty="0" smtClean="0"/>
            </a:br>
            <a:r>
              <a:rPr lang="en-US" sz="2000" dirty="0" smtClean="0"/>
              <a:t>Quality Matters</a:t>
            </a:r>
            <a:br>
              <a:rPr lang="en-US" sz="2000" dirty="0" smtClean="0"/>
            </a:br>
            <a:r>
              <a:rPr lang="en-US" sz="2000" dirty="0" smtClean="0">
                <a:hlinkClick r:id="rId3"/>
              </a:rPr>
              <a:t>shattuck@qualitymatters.org</a:t>
            </a:r>
            <a:r>
              <a:rPr lang="en-US" sz="2000" dirty="0" smtClean="0"/>
              <a:t/>
            </a:r>
            <a:br>
              <a:rPr lang="en-US" sz="2000" dirty="0" smtClean="0"/>
            </a:br>
            <a:r>
              <a:rPr lang="en-US" sz="2000" dirty="0" err="1" smtClean="0"/>
              <a:t>kay.shattuck</a:t>
            </a:r>
            <a:r>
              <a:rPr lang="en-US" sz="2000" dirty="0" smtClean="0"/>
              <a:t> (Skype)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Examples</a:t>
            </a:r>
            <a:endParaRPr lang="en-US" dirty="0"/>
          </a:p>
        </p:txBody>
      </p:sp>
      <p:sp>
        <p:nvSpPr>
          <p:cNvPr id="3" name="Content Placeholder 2"/>
          <p:cNvSpPr>
            <a:spLocks noGrp="1"/>
          </p:cNvSpPr>
          <p:nvPr>
            <p:ph sz="half" idx="1"/>
          </p:nvPr>
        </p:nvSpPr>
        <p:spPr>
          <a:xfrm>
            <a:off x="457200" y="1869440"/>
            <a:ext cx="8229600" cy="4582160"/>
          </a:xfrm>
        </p:spPr>
        <p:txBody>
          <a:bodyPr/>
          <a:lstStyle/>
          <a:p>
            <a:pPr marL="0" indent="0" algn="ctr">
              <a:buNone/>
            </a:pPr>
            <a:r>
              <a:rPr lang="en-US" dirty="0" smtClean="0"/>
              <a:t>Rule </a:t>
            </a:r>
            <a:r>
              <a:rPr lang="en-US" dirty="0" smtClean="0"/>
              <a:t>of </a:t>
            </a:r>
            <a:r>
              <a:rPr lang="en-US" dirty="0" smtClean="0"/>
              <a:t>7</a:t>
            </a:r>
          </a:p>
          <a:p>
            <a:pPr marL="0" indent="0" algn="ctr">
              <a:buNone/>
            </a:pPr>
            <a:r>
              <a:rPr lang="en-US" sz="1600" dirty="0"/>
              <a:t>Miller, G. A. (1956). "The magical number seven, plus or minus two: Some limits on our capacity for processing information". Psychological Review 63 (2): 81–97. doi:10.1037/h0043158. </a:t>
            </a:r>
            <a:endParaRPr lang="en-US" sz="1600" dirty="0" smtClean="0"/>
          </a:p>
          <a:p>
            <a:pPr algn="ctr"/>
            <a:endParaRPr lang="en-US" dirty="0" smtClean="0"/>
          </a:p>
          <a:p>
            <a:pPr marL="0" indent="0" algn="ctr">
              <a:buNone/>
            </a:pPr>
            <a:r>
              <a:rPr lang="en-US" dirty="0" smtClean="0"/>
              <a:t>Cognitive </a:t>
            </a:r>
            <a:r>
              <a:rPr lang="en-US" dirty="0" smtClean="0"/>
              <a:t>overload</a:t>
            </a:r>
          </a:p>
          <a:p>
            <a:pPr marL="0" indent="0" algn="ctr">
              <a:buNone/>
            </a:pPr>
            <a:r>
              <a:rPr lang="en-US" sz="1600" dirty="0"/>
              <a:t>Cognitive Load Theory </a:t>
            </a:r>
            <a:r>
              <a:rPr lang="en-US" sz="1600" dirty="0">
                <a:hlinkClick r:id="rId3"/>
              </a:rPr>
              <a:t>http://www.instructionaldesign.org/theories/cognitive-load.html</a:t>
            </a:r>
            <a:endParaRPr lang="en-US" sz="1600" dirty="0"/>
          </a:p>
          <a:p>
            <a:pPr algn="ctr"/>
            <a:endParaRPr lang="en-US" dirty="0" smtClean="0"/>
          </a:p>
          <a:p>
            <a:pPr marL="0" indent="0" algn="ctr">
              <a:buNone/>
            </a:pPr>
            <a:r>
              <a:rPr lang="en-US" dirty="0" smtClean="0"/>
              <a:t>Eye </a:t>
            </a:r>
            <a:r>
              <a:rPr lang="en-US" dirty="0" smtClean="0"/>
              <a:t>tracking</a:t>
            </a:r>
          </a:p>
          <a:p>
            <a:pPr marL="0" indent="0" algn="ctr">
              <a:buNone/>
            </a:pPr>
            <a:r>
              <a:rPr lang="en-US" sz="1600" dirty="0"/>
              <a:t>Eye tracking methodology (FY2012 QM funded research study at Kent </a:t>
            </a:r>
            <a:r>
              <a:rPr lang="en-US" sz="1600" dirty="0" smtClean="0"/>
              <a:t>State: Does </a:t>
            </a:r>
            <a:r>
              <a:rPr lang="en-US" sz="1600" dirty="0" err="1" smtClean="0"/>
              <a:t>Findability</a:t>
            </a:r>
            <a:r>
              <a:rPr lang="en-US" sz="1600" dirty="0" smtClean="0"/>
              <a:t> Matter?) </a:t>
            </a:r>
            <a:endParaRPr lang="en-US" sz="1600" dirty="0"/>
          </a:p>
          <a:p>
            <a:pPr marL="0" indent="0" algn="ctr">
              <a:buNone/>
            </a:pPr>
            <a:endParaRPr lang="en-US" sz="1600"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Informal Learning</a:t>
            </a:r>
            <a:endParaRPr lang="en-US" dirty="0"/>
          </a:p>
        </p:txBody>
      </p:sp>
      <p:sp>
        <p:nvSpPr>
          <p:cNvPr id="3" name="Content Placeholder 2"/>
          <p:cNvSpPr>
            <a:spLocks noGrp="1"/>
          </p:cNvSpPr>
          <p:nvPr>
            <p:ph sz="half" idx="1"/>
          </p:nvPr>
        </p:nvSpPr>
        <p:spPr>
          <a:xfrm>
            <a:off x="457200" y="1600200"/>
            <a:ext cx="8229600" cy="4963160"/>
          </a:xfrm>
        </p:spPr>
        <p:txBody>
          <a:bodyPr>
            <a:normAutofit fontScale="92500"/>
          </a:bodyPr>
          <a:lstStyle/>
          <a:p>
            <a:r>
              <a:rPr lang="en-US" dirty="0" smtClean="0"/>
              <a:t>“Everyday cognition” (p. 219)</a:t>
            </a:r>
          </a:p>
          <a:p>
            <a:endParaRPr lang="en-US" dirty="0"/>
          </a:p>
          <a:p>
            <a:r>
              <a:rPr lang="en-US" dirty="0" smtClean="0"/>
              <a:t>Occurs “where a designed and planned educational agenda is not authoritatively sustained over time” (p. 216).</a:t>
            </a:r>
          </a:p>
          <a:p>
            <a:endParaRPr lang="en-US" dirty="0" smtClean="0"/>
          </a:p>
          <a:p>
            <a:r>
              <a:rPr lang="en-US" dirty="0" smtClean="0"/>
              <a:t>Ex:  Legitimate peripheral participation= “How newcomers are gradually </a:t>
            </a:r>
            <a:r>
              <a:rPr lang="en-US" dirty="0" err="1" smtClean="0"/>
              <a:t>enculturated</a:t>
            </a:r>
            <a:r>
              <a:rPr lang="en-US" dirty="0" smtClean="0"/>
              <a:t> into participation in existing ‘communities of practice”(p.220)</a:t>
            </a:r>
          </a:p>
          <a:p>
            <a:endParaRPr lang="en-US" dirty="0" smtClean="0"/>
          </a:p>
          <a:p>
            <a:pPr lvl="0">
              <a:buNone/>
            </a:pPr>
            <a:r>
              <a:rPr lang="en-US" sz="1100" dirty="0" err="1">
                <a:solidFill>
                  <a:prstClr val="black"/>
                </a:solidFill>
                <a:latin typeface="Times New Roman"/>
              </a:rPr>
              <a:t>Bransford</a:t>
            </a:r>
            <a:r>
              <a:rPr lang="en-US" sz="1100" dirty="0">
                <a:solidFill>
                  <a:prstClr val="black"/>
                </a:solidFill>
                <a:latin typeface="Times New Roman"/>
              </a:rPr>
              <a:t>, J., </a:t>
            </a:r>
            <a:r>
              <a:rPr lang="en-US" sz="1100" dirty="0" err="1">
                <a:solidFill>
                  <a:prstClr val="black"/>
                </a:solidFill>
                <a:latin typeface="Times New Roman"/>
              </a:rPr>
              <a:t>Vye</a:t>
            </a:r>
            <a:r>
              <a:rPr lang="en-US" sz="1100" dirty="0">
                <a:solidFill>
                  <a:prstClr val="black"/>
                </a:solidFill>
                <a:latin typeface="Times New Roman"/>
              </a:rPr>
              <a:t>, N., Stevens, R., </a:t>
            </a:r>
            <a:r>
              <a:rPr lang="en-US" sz="1100" dirty="0" err="1">
                <a:solidFill>
                  <a:prstClr val="black"/>
                </a:solidFill>
                <a:latin typeface="Times New Roman"/>
              </a:rPr>
              <a:t>Kuhl</a:t>
            </a:r>
            <a:r>
              <a:rPr lang="en-US" sz="1100" dirty="0">
                <a:solidFill>
                  <a:prstClr val="black"/>
                </a:solidFill>
                <a:latin typeface="Times New Roman"/>
              </a:rPr>
              <a:t>, P., Schwartz, D., Bell, P., </a:t>
            </a:r>
            <a:r>
              <a:rPr lang="en-US" sz="1100" dirty="0" err="1">
                <a:solidFill>
                  <a:prstClr val="black"/>
                </a:solidFill>
                <a:latin typeface="Times New Roman"/>
              </a:rPr>
              <a:t>Meltzoff</a:t>
            </a:r>
            <a:r>
              <a:rPr lang="en-US" sz="1100" dirty="0">
                <a:solidFill>
                  <a:prstClr val="black"/>
                </a:solidFill>
                <a:latin typeface="Times New Roman"/>
              </a:rPr>
              <a:t>, A., et al. (2006). Learning theories and education:  Toward a decade of synergy. In P.  A. Alexander &amp; P. H. </a:t>
            </a:r>
            <a:r>
              <a:rPr lang="en-US" sz="1100" dirty="0" err="1">
                <a:solidFill>
                  <a:prstClr val="black"/>
                </a:solidFill>
                <a:latin typeface="Times New Roman"/>
              </a:rPr>
              <a:t>Winne</a:t>
            </a:r>
            <a:r>
              <a:rPr lang="en-US" sz="1100" dirty="0">
                <a:solidFill>
                  <a:prstClr val="black"/>
                </a:solidFill>
                <a:latin typeface="Times New Roman"/>
              </a:rPr>
              <a:t> (Eds.).  </a:t>
            </a:r>
            <a:r>
              <a:rPr lang="en-US" sz="1100" i="1" dirty="0">
                <a:solidFill>
                  <a:prstClr val="black"/>
                </a:solidFill>
                <a:latin typeface="Times New Roman"/>
              </a:rPr>
              <a:t>Handbook of educational psychology</a:t>
            </a:r>
            <a:r>
              <a:rPr lang="en-US" sz="1100" dirty="0">
                <a:solidFill>
                  <a:prstClr val="black"/>
                </a:solidFill>
                <a:latin typeface="Times New Roman"/>
              </a:rPr>
              <a:t> (2</a:t>
            </a:r>
            <a:r>
              <a:rPr lang="en-US" sz="1100" baseline="30000" dirty="0">
                <a:solidFill>
                  <a:prstClr val="black"/>
                </a:solidFill>
                <a:latin typeface="Times New Roman"/>
              </a:rPr>
              <a:t>nd</a:t>
            </a:r>
            <a:r>
              <a:rPr lang="en-US" sz="1100" dirty="0">
                <a:solidFill>
                  <a:prstClr val="black"/>
                </a:solidFill>
                <a:latin typeface="Times New Roman"/>
              </a:rPr>
              <a:t> ed., pp. 209-244). Mahwah, NJ:  Lawrence Erlbaum Associates. </a:t>
            </a:r>
            <a:endParaRPr lang="en-US" sz="1100" dirty="0">
              <a:solidFill>
                <a:prstClr val="black"/>
              </a:solidFill>
            </a:endParaRPr>
          </a:p>
          <a:p>
            <a:endParaRPr lang="en-US" dirty="0"/>
          </a:p>
          <a:p>
            <a:pPr marL="0" indent="0">
              <a:buNone/>
            </a:pPr>
            <a:endParaRPr lang="en-US" dirty="0"/>
          </a:p>
        </p:txBody>
      </p:sp>
    </p:spTree>
    <p:extLst>
      <p:ext uri="{BB962C8B-B14F-4D97-AF65-F5344CB8AC3E}">
        <p14:creationId xmlns:p14="http://schemas.microsoft.com/office/powerpoint/2010/main" val="35626188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99920" y="176188"/>
            <a:ext cx="6934554" cy="906715"/>
          </a:xfrm>
        </p:spPr>
        <p:txBody>
          <a:bodyPr/>
          <a:lstStyle/>
          <a:p>
            <a:r>
              <a:rPr lang="en-US" dirty="0" smtClean="0"/>
              <a:t>Discussion Question</a:t>
            </a:r>
            <a:endParaRPr lang="en-US" dirty="0"/>
          </a:p>
        </p:txBody>
      </p:sp>
      <p:sp>
        <p:nvSpPr>
          <p:cNvPr id="3" name="Content Placeholder 2"/>
          <p:cNvSpPr>
            <a:spLocks noGrp="1"/>
          </p:cNvSpPr>
          <p:nvPr>
            <p:ph sz="half" idx="1"/>
          </p:nvPr>
        </p:nvSpPr>
        <p:spPr>
          <a:xfrm>
            <a:off x="457200" y="2103120"/>
            <a:ext cx="8229600" cy="4023043"/>
          </a:xfrm>
        </p:spPr>
        <p:txBody>
          <a:bodyPr>
            <a:normAutofit/>
          </a:bodyPr>
          <a:lstStyle/>
          <a:p>
            <a:pPr marL="0" indent="0">
              <a:buNone/>
            </a:pPr>
            <a:endParaRPr lang="en-US" dirty="0" smtClean="0"/>
          </a:p>
          <a:p>
            <a:pPr marL="0" indent="0" algn="ctr">
              <a:buNone/>
            </a:pPr>
            <a:r>
              <a:rPr lang="en-US" dirty="0" smtClean="0"/>
              <a:t>How could QM do more to incorporate </a:t>
            </a:r>
            <a:r>
              <a:rPr lang="en-US" dirty="0"/>
              <a:t>brain research and cognitive science</a:t>
            </a:r>
            <a:r>
              <a:rPr lang="en-US" dirty="0" smtClean="0"/>
              <a:t>? Would that be appropriate? If so, where?</a:t>
            </a:r>
          </a:p>
          <a:p>
            <a:pPr marL="0" indent="0">
              <a:buNone/>
            </a:pPr>
            <a:endParaRPr lang="en-US" dirty="0" smtClean="0"/>
          </a:p>
          <a:p>
            <a:pPr marL="0" indent="0" algn="ctr">
              <a:buNone/>
            </a:pPr>
            <a:r>
              <a:rPr lang="en-US" dirty="0" smtClean="0"/>
              <a:t>What about the place of informal learning?  Does it have a place in the QM Rubric?  If so, where?  When?</a:t>
            </a:r>
          </a:p>
          <a:p>
            <a:endParaRPr lang="en-US" dirty="0" smtClean="0"/>
          </a:p>
        </p:txBody>
      </p:sp>
    </p:spTree>
    <p:extLst>
      <p:ext uri="{BB962C8B-B14F-4D97-AF65-F5344CB8AC3E}">
        <p14:creationId xmlns:p14="http://schemas.microsoft.com/office/powerpoint/2010/main" val="8598638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920241"/>
            <a:ext cx="7772400" cy="4480560"/>
          </a:xfrm>
        </p:spPr>
        <p:txBody>
          <a:bodyPr>
            <a:normAutofit/>
          </a:bodyPr>
          <a:lstStyle/>
          <a:p>
            <a:r>
              <a:rPr lang="en-US" sz="1600" dirty="0"/>
              <a:t>This roundtable discussion </a:t>
            </a:r>
            <a:r>
              <a:rPr lang="en-US" sz="1600" dirty="0" smtClean="0"/>
              <a:t> is an outgrowth of a continuing conversation  </a:t>
            </a:r>
            <a:r>
              <a:rPr lang="en-US" sz="1600" dirty="0"/>
              <a:t>with Andrea Gregg, Ph.D. Candidate, Learning, Design, and </a:t>
            </a:r>
            <a:r>
              <a:rPr lang="en-US" sz="1600" dirty="0" smtClean="0"/>
              <a:t>Technology, Penn State about </a:t>
            </a:r>
            <a:r>
              <a:rPr lang="en-US" sz="1600" dirty="0"/>
              <a:t>possible implications of learning </a:t>
            </a:r>
            <a:r>
              <a:rPr lang="en-US" sz="1600" dirty="0" smtClean="0"/>
              <a:t>theories on instructional design, </a:t>
            </a:r>
            <a:r>
              <a:rPr lang="en-US" sz="1600" dirty="0"/>
              <a:t>including the emergence of the integrating learning </a:t>
            </a:r>
            <a:r>
              <a:rPr lang="en-US" sz="1600" dirty="0" smtClean="0"/>
              <a:t>science.  Andrea is unable to join us in Nashville, but this discussion comes from her lead.  Thanks, Andrea!</a:t>
            </a:r>
            <a:r>
              <a:rPr lang="en-US" sz="2000" dirty="0" smtClean="0"/>
              <a:t/>
            </a:r>
            <a:br>
              <a:rPr lang="en-US" sz="2000" dirty="0" smtClean="0"/>
            </a:br>
            <a:r>
              <a:rPr lang="en-US" sz="2000" dirty="0" smtClean="0"/>
              <a:t/>
            </a:r>
            <a:br>
              <a:rPr lang="en-US" sz="2000" dirty="0" smtClean="0"/>
            </a:br>
            <a:r>
              <a:rPr lang="en-US" dirty="0"/>
              <a:t/>
            </a:r>
            <a:br>
              <a:rPr lang="en-US" dirty="0"/>
            </a:br>
            <a:endParaRPr lang="en-US" dirty="0"/>
          </a:p>
        </p:txBody>
      </p:sp>
    </p:spTree>
    <p:extLst>
      <p:ext uri="{BB962C8B-B14F-4D97-AF65-F5344CB8AC3E}">
        <p14:creationId xmlns:p14="http://schemas.microsoft.com/office/powerpoint/2010/main" val="2465734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059940" y="491067"/>
            <a:ext cx="6705600" cy="1292662"/>
          </a:xfrm>
          <a:prstGeom prst="rect">
            <a:avLst/>
          </a:prstGeom>
          <a:noFill/>
        </p:spPr>
        <p:txBody>
          <a:bodyPr wrap="square" rtlCol="0">
            <a:spAutoFit/>
          </a:bodyPr>
          <a:lstStyle/>
          <a:p>
            <a:pPr algn="ctr"/>
            <a:r>
              <a:rPr lang="en-US" sz="2400" dirty="0" smtClean="0">
                <a:latin typeface="Bradley Hand ITC" panose="03070402050302030203" pitchFamily="66" charset="0"/>
              </a:rPr>
              <a:t>~</a:t>
            </a:r>
            <a:r>
              <a:rPr lang="en-US" sz="2400" dirty="0" smtClean="0">
                <a:latin typeface="Lucida Handwriting"/>
                <a:cs typeface="Lucida Handwriting"/>
              </a:rPr>
              <a:t>Kay Shattuck </a:t>
            </a:r>
          </a:p>
          <a:p>
            <a:pPr algn="ctr"/>
            <a:r>
              <a:rPr lang="en-US" dirty="0" smtClean="0"/>
              <a:t>(</a:t>
            </a:r>
            <a:r>
              <a:rPr lang="en-US" dirty="0" smtClean="0">
                <a:hlinkClick r:id="rId2"/>
              </a:rPr>
              <a:t>shattuck@qualitymatters.org</a:t>
            </a:r>
            <a:r>
              <a:rPr lang="en-US" dirty="0" smtClean="0"/>
              <a:t>)</a:t>
            </a:r>
          </a:p>
          <a:p>
            <a:pPr algn="ctr"/>
            <a:endParaRPr lang="en-US" dirty="0"/>
          </a:p>
          <a:p>
            <a:pPr algn="ct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During this Roundtable, we will</a:t>
            </a:r>
            <a:endParaRPr lang="en-US" dirty="0"/>
          </a:p>
        </p:txBody>
      </p:sp>
      <p:sp>
        <p:nvSpPr>
          <p:cNvPr id="3" name="Content Placeholder 2"/>
          <p:cNvSpPr>
            <a:spLocks noGrp="1"/>
          </p:cNvSpPr>
          <p:nvPr>
            <p:ph sz="half" idx="1"/>
          </p:nvPr>
        </p:nvSpPr>
        <p:spPr>
          <a:xfrm>
            <a:off x="457200" y="1767840"/>
            <a:ext cx="8229600" cy="4358323"/>
          </a:xfrm>
        </p:spPr>
        <p:txBody>
          <a:bodyPr/>
          <a:lstStyle/>
          <a:p>
            <a:r>
              <a:rPr lang="en-US" dirty="0" smtClean="0"/>
              <a:t>Briefly review theories of learning</a:t>
            </a:r>
          </a:p>
          <a:p>
            <a:endParaRPr lang="en-US" dirty="0" smtClean="0"/>
          </a:p>
          <a:p>
            <a:r>
              <a:rPr lang="en-US" dirty="0" smtClean="0"/>
              <a:t>Discuss these theories in light of QM</a:t>
            </a:r>
          </a:p>
          <a:p>
            <a:endParaRPr lang="en-US" dirty="0" smtClean="0"/>
          </a:p>
          <a:p>
            <a:r>
              <a:rPr lang="en-US" dirty="0" smtClean="0"/>
              <a:t>Briefly introduce Learning Science </a:t>
            </a:r>
          </a:p>
          <a:p>
            <a:endParaRPr lang="en-US" dirty="0" smtClean="0"/>
          </a:p>
          <a:p>
            <a:r>
              <a:rPr lang="en-US" dirty="0" smtClean="0"/>
              <a:t>Discuss how Learning Science might be (is) incorporated in rubric</a:t>
            </a:r>
            <a:endParaRPr lang="en-US" dirty="0"/>
          </a:p>
        </p:txBody>
      </p:sp>
    </p:spTree>
    <p:extLst>
      <p:ext uri="{BB962C8B-B14F-4D97-AF65-F5344CB8AC3E}">
        <p14:creationId xmlns:p14="http://schemas.microsoft.com/office/powerpoint/2010/main" val="196946086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2479040" y="133350"/>
            <a:ext cx="6355434" cy="949553"/>
          </a:xfrm>
        </p:spPr>
        <p:txBody>
          <a:bodyPr>
            <a:normAutofit fontScale="90000"/>
          </a:bodyPr>
          <a:lstStyle/>
          <a:p>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Theories of Learning</a:t>
            </a:r>
            <a:endParaRPr lang="en-US" dirty="0"/>
          </a:p>
        </p:txBody>
      </p:sp>
      <p:sp>
        <p:nvSpPr>
          <p:cNvPr id="5" name="Content Placeholder 4"/>
          <p:cNvSpPr>
            <a:spLocks noGrp="1"/>
          </p:cNvSpPr>
          <p:nvPr>
            <p:ph sz="half" idx="1"/>
          </p:nvPr>
        </p:nvSpPr>
        <p:spPr>
          <a:xfrm>
            <a:off x="457200" y="1600200"/>
            <a:ext cx="8229600" cy="5105400"/>
          </a:xfrm>
        </p:spPr>
        <p:txBody>
          <a:bodyPr>
            <a:normAutofit/>
          </a:bodyPr>
          <a:lstStyle/>
          <a:p>
            <a:pPr marL="0" indent="0" algn="ctr">
              <a:buNone/>
            </a:pPr>
            <a:endParaRPr lang="en-US" dirty="0" smtClean="0"/>
          </a:p>
          <a:p>
            <a:pPr marL="0" indent="0" algn="ctr">
              <a:buNone/>
            </a:pPr>
            <a:r>
              <a:rPr lang="en-US" dirty="0" smtClean="0"/>
              <a:t>Objectivism/Behaviorism</a:t>
            </a:r>
            <a:endParaRPr lang="en-US" dirty="0" smtClean="0"/>
          </a:p>
          <a:p>
            <a:pPr marL="0" indent="0" algn="ctr">
              <a:buNone/>
            </a:pPr>
            <a:endParaRPr lang="en-US" dirty="0" smtClean="0"/>
          </a:p>
          <a:p>
            <a:pPr marL="0" indent="0" algn="ctr">
              <a:buNone/>
            </a:pPr>
            <a:r>
              <a:rPr lang="en-US" dirty="0" err="1" smtClean="0"/>
              <a:t>Cognitivism</a:t>
            </a:r>
            <a:endParaRPr lang="en-US" dirty="0" smtClean="0"/>
          </a:p>
          <a:p>
            <a:pPr marL="0" indent="0" algn="ctr">
              <a:buNone/>
            </a:pPr>
            <a:endParaRPr lang="en-US" dirty="0" smtClean="0"/>
          </a:p>
          <a:p>
            <a:pPr marL="0" indent="0" algn="ctr">
              <a:buNone/>
            </a:pPr>
            <a:r>
              <a:rPr lang="en-US" dirty="0" smtClean="0"/>
              <a:t>Constructivism</a:t>
            </a:r>
          </a:p>
          <a:p>
            <a:pPr marL="0" indent="0" algn="ctr">
              <a:buNone/>
            </a:pPr>
            <a:endParaRPr lang="en-US" dirty="0" smtClean="0"/>
          </a:p>
          <a:p>
            <a:pPr marL="0" indent="0" algn="ctr">
              <a:buNone/>
            </a:pPr>
            <a:r>
              <a:rPr lang="en-US" dirty="0" smtClean="0"/>
              <a:t>Connectivism</a:t>
            </a:r>
          </a:p>
          <a:p>
            <a:pPr marL="0" indent="0">
              <a:buNone/>
            </a:pPr>
            <a:endParaRPr lang="en-US" dirty="0" smtClean="0"/>
          </a:p>
          <a:p>
            <a:pPr marL="0" indent="0">
              <a:buNone/>
            </a:pP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Simple Guide to Learning Theories</a:t>
            </a:r>
            <a:endParaRPr lang="en-US" dirty="0"/>
          </a:p>
        </p:txBody>
      </p:sp>
      <p:sp>
        <p:nvSpPr>
          <p:cNvPr id="3" name="Content Placeholder 2"/>
          <p:cNvSpPr>
            <a:spLocks noGrp="1"/>
          </p:cNvSpPr>
          <p:nvPr>
            <p:ph sz="half" idx="1"/>
          </p:nvPr>
        </p:nvSpPr>
        <p:spPr/>
        <p:txBody>
          <a:bodyPr/>
          <a:lstStyle/>
          <a:p>
            <a:pPr marL="0" indent="0">
              <a:buNone/>
            </a:pPr>
            <a:endParaRPr lang="en-US" dirty="0" smtClean="0"/>
          </a:p>
          <a:p>
            <a:pPr marL="0" indent="0">
              <a:buNone/>
            </a:pPr>
            <a:endParaRPr lang="en-US" dirty="0"/>
          </a:p>
          <a:p>
            <a:pPr marL="0" indent="0">
              <a:buNone/>
            </a:pPr>
            <a:endParaRPr lang="en-US" dirty="0" smtClean="0"/>
          </a:p>
          <a:p>
            <a:pPr marL="0" indent="0">
              <a:buNone/>
            </a:pPr>
            <a:endParaRPr lang="en-US" dirty="0"/>
          </a:p>
          <a:p>
            <a:pPr marL="0" indent="0" algn="ctr">
              <a:buNone/>
            </a:pPr>
            <a:r>
              <a:rPr lang="en-US" dirty="0">
                <a:hlinkClick r:id="rId3"/>
              </a:rPr>
              <a:t>http://www.edudemic.com/a-simple-guide-to-4-complex-learning-theories/</a:t>
            </a:r>
            <a:endParaRPr lang="en-US" dirty="0"/>
          </a:p>
        </p:txBody>
      </p:sp>
    </p:spTree>
    <p:extLst>
      <p:ext uri="{BB962C8B-B14F-4D97-AF65-F5344CB8AC3E}">
        <p14:creationId xmlns:p14="http://schemas.microsoft.com/office/powerpoint/2010/main" val="30005936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1500" y="176188"/>
            <a:ext cx="6992974" cy="906715"/>
          </a:xfrm>
        </p:spPr>
        <p:txBody>
          <a:bodyPr>
            <a:normAutofit/>
          </a:bodyPr>
          <a:lstStyle/>
          <a:p>
            <a:r>
              <a:rPr lang="en-US" sz="2800" dirty="0" smtClean="0"/>
              <a:t>Systems, Networks, &amp; Frameworks</a:t>
            </a:r>
            <a:endParaRPr lang="en-US" sz="2800" dirty="0"/>
          </a:p>
        </p:txBody>
      </p:sp>
      <p:sp>
        <p:nvSpPr>
          <p:cNvPr id="3" name="Content Placeholder 2"/>
          <p:cNvSpPr>
            <a:spLocks noGrp="1"/>
          </p:cNvSpPr>
          <p:nvPr>
            <p:ph sz="half" idx="1"/>
          </p:nvPr>
        </p:nvSpPr>
        <p:spPr>
          <a:xfrm>
            <a:off x="457200" y="2326640"/>
            <a:ext cx="8229600" cy="3799523"/>
          </a:xfrm>
        </p:spPr>
        <p:txBody>
          <a:bodyPr>
            <a:normAutofit/>
          </a:bodyPr>
          <a:lstStyle/>
          <a:p>
            <a:r>
              <a:rPr lang="en-US" dirty="0" smtClean="0"/>
              <a:t>Distance education as system of education</a:t>
            </a:r>
          </a:p>
          <a:p>
            <a:endParaRPr lang="en-US" dirty="0" smtClean="0"/>
          </a:p>
          <a:p>
            <a:r>
              <a:rPr lang="en-US" dirty="0" smtClean="0"/>
              <a:t>Community of Practice (CoP)</a:t>
            </a:r>
          </a:p>
          <a:p>
            <a:pPr>
              <a:buNone/>
            </a:pPr>
            <a:endParaRPr lang="en-US" dirty="0" smtClean="0"/>
          </a:p>
          <a:p>
            <a:r>
              <a:rPr lang="en-US" dirty="0" smtClean="0"/>
              <a:t>Learning via networks (Connectivism)</a:t>
            </a:r>
          </a:p>
          <a:p>
            <a:endParaRPr lang="en-US" dirty="0" smtClean="0"/>
          </a:p>
        </p:txBody>
      </p:sp>
    </p:spTree>
    <p:extLst>
      <p:ext uri="{BB962C8B-B14F-4D97-AF65-F5344CB8AC3E}">
        <p14:creationId xmlns:p14="http://schemas.microsoft.com/office/powerpoint/2010/main" val="31825435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44134"/>
            <a:ext cx="8229600" cy="4382030"/>
          </a:xfrm>
        </p:spPr>
        <p:txBody>
          <a:bodyPr>
            <a:normAutofit fontScale="92500"/>
          </a:bodyPr>
          <a:lstStyle/>
          <a:p>
            <a:r>
              <a:rPr lang="en-US" dirty="0" smtClean="0"/>
              <a:t>To Rubric development?</a:t>
            </a:r>
            <a:endParaRPr lang="en-US" dirty="0" smtClean="0"/>
          </a:p>
          <a:p>
            <a:endParaRPr lang="en-US" dirty="0" smtClean="0"/>
          </a:p>
          <a:p>
            <a:r>
              <a:rPr lang="en-US" dirty="0" smtClean="0"/>
              <a:t>To Rubric standards?</a:t>
            </a:r>
            <a:endParaRPr lang="en-US" dirty="0" smtClean="0"/>
          </a:p>
          <a:p>
            <a:endParaRPr lang="en-US" dirty="0" smtClean="0"/>
          </a:p>
          <a:p>
            <a:r>
              <a:rPr lang="en-US" dirty="0" smtClean="0"/>
              <a:t>To Peer </a:t>
            </a:r>
            <a:r>
              <a:rPr lang="en-US" dirty="0" smtClean="0"/>
              <a:t>review </a:t>
            </a:r>
            <a:r>
              <a:rPr lang="en-US" dirty="0" smtClean="0"/>
              <a:t>process?</a:t>
            </a:r>
            <a:endParaRPr lang="en-US" dirty="0" smtClean="0"/>
          </a:p>
          <a:p>
            <a:endParaRPr lang="en-US" dirty="0" smtClean="0"/>
          </a:p>
          <a:p>
            <a:r>
              <a:rPr lang="en-US" dirty="0" smtClean="0"/>
              <a:t>To Learner outcomes?</a:t>
            </a:r>
            <a:endParaRPr lang="en-US" dirty="0" smtClean="0"/>
          </a:p>
          <a:p>
            <a:endParaRPr lang="en-US" dirty="0" smtClean="0"/>
          </a:p>
          <a:p>
            <a:r>
              <a:rPr lang="en-US" dirty="0" smtClean="0"/>
              <a:t>To Program/department/institutional  </a:t>
            </a:r>
            <a:r>
              <a:rPr lang="en-US" dirty="0" smtClean="0"/>
              <a:t>quality </a:t>
            </a:r>
            <a:r>
              <a:rPr lang="en-US" dirty="0" smtClean="0"/>
              <a:t>assurance?</a:t>
            </a:r>
            <a:endParaRPr lang="en-US" dirty="0" smtClean="0"/>
          </a:p>
          <a:p>
            <a:endParaRPr lang="en-US" dirty="0" smtClean="0"/>
          </a:p>
          <a:p>
            <a:endParaRPr lang="en-US" dirty="0"/>
          </a:p>
        </p:txBody>
      </p:sp>
      <p:sp>
        <p:nvSpPr>
          <p:cNvPr id="4" name="Title 3"/>
          <p:cNvSpPr>
            <a:spLocks noGrp="1"/>
          </p:cNvSpPr>
          <p:nvPr>
            <p:ph type="title"/>
          </p:nvPr>
        </p:nvSpPr>
        <p:spPr/>
        <p:txBody>
          <a:bodyPr>
            <a:normAutofit/>
          </a:bodyPr>
          <a:lstStyle/>
          <a:p>
            <a:r>
              <a:rPr lang="en-US" sz="2800" dirty="0" smtClean="0"/>
              <a:t>How </a:t>
            </a:r>
            <a:r>
              <a:rPr lang="en-US" sz="2800" dirty="0" smtClean="0"/>
              <a:t>can these theories be </a:t>
            </a:r>
            <a:r>
              <a:rPr lang="en-US" sz="2800" dirty="0" smtClean="0"/>
              <a:t>related </a:t>
            </a:r>
            <a:r>
              <a:rPr lang="en-US" sz="2800" dirty="0" smtClean="0"/>
              <a:t>to </a:t>
            </a:r>
            <a:r>
              <a:rPr lang="en-US" sz="2800" dirty="0" smtClean="0"/>
              <a:t>QM?</a:t>
            </a:r>
            <a:endParaRPr lang="en-US" sz="2800" dirty="0"/>
          </a:p>
        </p:txBody>
      </p:sp>
    </p:spTree>
    <p:extLst>
      <p:ext uri="{BB962C8B-B14F-4D97-AF65-F5344CB8AC3E}">
        <p14:creationId xmlns:p14="http://schemas.microsoft.com/office/powerpoint/2010/main" val="33557820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Integrated conversation</a:t>
            </a:r>
            <a:endParaRPr lang="en-US" dirty="0"/>
          </a:p>
        </p:txBody>
      </p:sp>
      <p:sp>
        <p:nvSpPr>
          <p:cNvPr id="3" name="Content Placeholder 2"/>
          <p:cNvSpPr>
            <a:spLocks noGrp="1"/>
          </p:cNvSpPr>
          <p:nvPr>
            <p:ph sz="half" idx="1"/>
          </p:nvPr>
        </p:nvSpPr>
        <p:spPr>
          <a:xfrm>
            <a:off x="457200" y="1600200"/>
            <a:ext cx="8229600" cy="4892040"/>
          </a:xfrm>
        </p:spPr>
        <p:txBody>
          <a:bodyPr/>
          <a:lstStyle/>
          <a:p>
            <a:pPr>
              <a:buNone/>
            </a:pPr>
            <a:endParaRPr lang="en-US" dirty="0" smtClean="0"/>
          </a:p>
          <a:p>
            <a:pPr>
              <a:buNone/>
            </a:pPr>
            <a:r>
              <a:rPr lang="en-US" dirty="0" smtClean="0"/>
              <a:t>“</a:t>
            </a:r>
            <a:r>
              <a:rPr lang="en-US" dirty="0" smtClean="0"/>
              <a:t>Learning science as an integrated, coherent conversation </a:t>
            </a:r>
            <a:r>
              <a:rPr lang="en-US" dirty="0" smtClean="0"/>
              <a:t>rests </a:t>
            </a:r>
            <a:r>
              <a:rPr lang="en-US" dirty="0" smtClean="0"/>
              <a:t>on the assumption that successful efforts to understanding and propel human learning requires a simultaneous emphasis on informal and formal learning environments, and on the implicit ways in which people learn in </a:t>
            </a:r>
            <a:r>
              <a:rPr lang="en-US" dirty="0" smtClean="0"/>
              <a:t>whatever </a:t>
            </a:r>
            <a:r>
              <a:rPr lang="en-US" dirty="0" smtClean="0"/>
              <a:t>situations they find themselves.” (p. 210</a:t>
            </a:r>
            <a:r>
              <a:rPr lang="en-US" dirty="0" smtClean="0"/>
              <a:t>)</a:t>
            </a:r>
          </a:p>
          <a:p>
            <a:pPr>
              <a:buNone/>
            </a:pPr>
            <a:endParaRPr lang="en-US" dirty="0"/>
          </a:p>
          <a:p>
            <a:pPr lvl="0">
              <a:buNone/>
            </a:pPr>
            <a:r>
              <a:rPr lang="en-US" sz="1100" dirty="0" err="1">
                <a:solidFill>
                  <a:prstClr val="black"/>
                </a:solidFill>
                <a:latin typeface="Times New Roman"/>
              </a:rPr>
              <a:t>Bransford</a:t>
            </a:r>
            <a:r>
              <a:rPr lang="en-US" sz="1100" dirty="0">
                <a:solidFill>
                  <a:prstClr val="black"/>
                </a:solidFill>
                <a:latin typeface="Times New Roman"/>
              </a:rPr>
              <a:t>, J., </a:t>
            </a:r>
            <a:r>
              <a:rPr lang="en-US" sz="1100" dirty="0" err="1">
                <a:solidFill>
                  <a:prstClr val="black"/>
                </a:solidFill>
                <a:latin typeface="Times New Roman"/>
              </a:rPr>
              <a:t>Vye</a:t>
            </a:r>
            <a:r>
              <a:rPr lang="en-US" sz="1100" dirty="0">
                <a:solidFill>
                  <a:prstClr val="black"/>
                </a:solidFill>
                <a:latin typeface="Times New Roman"/>
              </a:rPr>
              <a:t>, N., Stevens, R., </a:t>
            </a:r>
            <a:r>
              <a:rPr lang="en-US" sz="1100" dirty="0" err="1">
                <a:solidFill>
                  <a:prstClr val="black"/>
                </a:solidFill>
                <a:latin typeface="Times New Roman"/>
              </a:rPr>
              <a:t>Kuhl</a:t>
            </a:r>
            <a:r>
              <a:rPr lang="en-US" sz="1100" dirty="0">
                <a:solidFill>
                  <a:prstClr val="black"/>
                </a:solidFill>
                <a:latin typeface="Times New Roman"/>
              </a:rPr>
              <a:t>, P., Schwartz, D., Bell, P., </a:t>
            </a:r>
            <a:r>
              <a:rPr lang="en-US" sz="1100" dirty="0" err="1">
                <a:solidFill>
                  <a:prstClr val="black"/>
                </a:solidFill>
                <a:latin typeface="Times New Roman"/>
              </a:rPr>
              <a:t>Meltzoff</a:t>
            </a:r>
            <a:r>
              <a:rPr lang="en-US" sz="1100" dirty="0">
                <a:solidFill>
                  <a:prstClr val="black"/>
                </a:solidFill>
                <a:latin typeface="Times New Roman"/>
              </a:rPr>
              <a:t>, A., et al. (2006). Learning theories and education:  Toward a decade of synergy. In P.  A. Alexander &amp; P. H. </a:t>
            </a:r>
            <a:r>
              <a:rPr lang="en-US" sz="1100" dirty="0" err="1">
                <a:solidFill>
                  <a:prstClr val="black"/>
                </a:solidFill>
                <a:latin typeface="Times New Roman"/>
              </a:rPr>
              <a:t>Winne</a:t>
            </a:r>
            <a:r>
              <a:rPr lang="en-US" sz="1100" dirty="0">
                <a:solidFill>
                  <a:prstClr val="black"/>
                </a:solidFill>
                <a:latin typeface="Times New Roman"/>
              </a:rPr>
              <a:t> (Eds.).  </a:t>
            </a:r>
            <a:r>
              <a:rPr lang="en-US" sz="1100" i="1" dirty="0">
                <a:solidFill>
                  <a:prstClr val="black"/>
                </a:solidFill>
                <a:latin typeface="Times New Roman"/>
              </a:rPr>
              <a:t>Handbook of educational psychology</a:t>
            </a:r>
            <a:r>
              <a:rPr lang="en-US" sz="1100" dirty="0">
                <a:solidFill>
                  <a:prstClr val="black"/>
                </a:solidFill>
                <a:latin typeface="Times New Roman"/>
              </a:rPr>
              <a:t> (2</a:t>
            </a:r>
            <a:r>
              <a:rPr lang="en-US" sz="1100" baseline="30000" dirty="0">
                <a:solidFill>
                  <a:prstClr val="black"/>
                </a:solidFill>
                <a:latin typeface="Times New Roman"/>
              </a:rPr>
              <a:t>nd</a:t>
            </a:r>
            <a:r>
              <a:rPr lang="en-US" sz="1100" dirty="0">
                <a:solidFill>
                  <a:prstClr val="black"/>
                </a:solidFill>
                <a:latin typeface="Times New Roman"/>
              </a:rPr>
              <a:t> ed., pp. 209-244). Mahwah, NJ:  Lawrence Erlbaum Associates. </a:t>
            </a:r>
            <a:endParaRPr lang="en-US" sz="1100" dirty="0">
              <a:solidFill>
                <a:prstClr val="black"/>
              </a:solidFill>
            </a:endParaRPr>
          </a:p>
          <a:p>
            <a:pPr>
              <a:buNone/>
            </a:pP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Learning </a:t>
            </a:r>
            <a:r>
              <a:rPr lang="en-US" dirty="0" smtClean="0"/>
              <a:t>Sciences</a:t>
            </a:r>
            <a:endParaRPr lang="en-US" dirty="0"/>
          </a:p>
        </p:txBody>
      </p:sp>
      <p:sp>
        <p:nvSpPr>
          <p:cNvPr id="3" name="Content Placeholder 2"/>
          <p:cNvSpPr>
            <a:spLocks noGrp="1"/>
          </p:cNvSpPr>
          <p:nvPr>
            <p:ph sz="half" idx="1"/>
          </p:nvPr>
        </p:nvSpPr>
        <p:spPr>
          <a:xfrm>
            <a:off x="457200" y="1600200"/>
            <a:ext cx="8229600" cy="5003800"/>
          </a:xfrm>
        </p:spPr>
        <p:txBody>
          <a:bodyPr>
            <a:normAutofit fontScale="92500" lnSpcReduction="10000"/>
          </a:bodyPr>
          <a:lstStyle/>
          <a:p>
            <a:pPr>
              <a:buNone/>
            </a:pPr>
            <a:endParaRPr lang="en-US" dirty="0" smtClean="0"/>
          </a:p>
          <a:p>
            <a:pPr>
              <a:buNone/>
            </a:pPr>
            <a:r>
              <a:rPr lang="en-US" dirty="0" smtClean="0"/>
              <a:t>“</a:t>
            </a:r>
            <a:r>
              <a:rPr lang="en-US" dirty="0" smtClean="0"/>
              <a:t>Researchers in each of these areas [brain science, informal learning, and designs for formal learning] have tended to operate relatively independently of one another.  Researchers in each of these areas have attempted to apply their thinking and findings directly to education, and often the links between theory and ‘well grounded implications for practice’ have been tenuous at best.” (</a:t>
            </a:r>
            <a:r>
              <a:rPr lang="en-US" dirty="0" err="1" smtClean="0"/>
              <a:t>p</a:t>
            </a:r>
            <a:r>
              <a:rPr lang="en-US" dirty="0" smtClean="0"/>
              <a:t>. 210)</a:t>
            </a:r>
          </a:p>
          <a:p>
            <a:pPr>
              <a:buNone/>
            </a:pPr>
            <a:endParaRPr lang="en-US" dirty="0" smtClean="0"/>
          </a:p>
          <a:p>
            <a:pPr>
              <a:buNone/>
            </a:pPr>
            <a:endParaRPr lang="en-US" dirty="0" smtClean="0"/>
          </a:p>
          <a:p>
            <a:pPr>
              <a:buNone/>
            </a:pPr>
            <a:r>
              <a:rPr lang="en-US" sz="1200" dirty="0" err="1">
                <a:latin typeface="Times New Roman"/>
              </a:rPr>
              <a:t>Bransford</a:t>
            </a:r>
            <a:r>
              <a:rPr lang="en-US" sz="1200" dirty="0">
                <a:latin typeface="Times New Roman"/>
              </a:rPr>
              <a:t>, J., </a:t>
            </a:r>
            <a:r>
              <a:rPr lang="en-US" sz="1200" dirty="0" err="1">
                <a:latin typeface="Times New Roman"/>
              </a:rPr>
              <a:t>Vye</a:t>
            </a:r>
            <a:r>
              <a:rPr lang="en-US" sz="1200" dirty="0">
                <a:latin typeface="Times New Roman"/>
              </a:rPr>
              <a:t>, N., Stevens, R., </a:t>
            </a:r>
            <a:r>
              <a:rPr lang="en-US" sz="1200" dirty="0" err="1">
                <a:latin typeface="Times New Roman"/>
              </a:rPr>
              <a:t>Kuhl</a:t>
            </a:r>
            <a:r>
              <a:rPr lang="en-US" sz="1200" dirty="0">
                <a:latin typeface="Times New Roman"/>
              </a:rPr>
              <a:t>, P., Schwartz, D., Bell, P., </a:t>
            </a:r>
            <a:r>
              <a:rPr lang="en-US" sz="1200" dirty="0" err="1">
                <a:latin typeface="Times New Roman"/>
              </a:rPr>
              <a:t>Meltzoff</a:t>
            </a:r>
            <a:r>
              <a:rPr lang="en-US" sz="1200" dirty="0">
                <a:latin typeface="Times New Roman"/>
              </a:rPr>
              <a:t>, A., et al. (2006). Learning theories and education:  Toward a decade of synergy. In P.  A. Alexander &amp; P. H. </a:t>
            </a:r>
            <a:r>
              <a:rPr lang="en-US" sz="1200" dirty="0" err="1">
                <a:latin typeface="Times New Roman"/>
              </a:rPr>
              <a:t>Winne</a:t>
            </a:r>
            <a:r>
              <a:rPr lang="en-US" sz="1200" dirty="0">
                <a:latin typeface="Times New Roman"/>
              </a:rPr>
              <a:t> (Eds.).  </a:t>
            </a:r>
            <a:r>
              <a:rPr lang="en-US" sz="1200" i="1" dirty="0">
                <a:latin typeface="Times New Roman"/>
              </a:rPr>
              <a:t>Handbook of educational psychology</a:t>
            </a:r>
            <a:r>
              <a:rPr lang="en-US" sz="1200" dirty="0">
                <a:latin typeface="Times New Roman"/>
              </a:rPr>
              <a:t> (2</a:t>
            </a:r>
            <a:r>
              <a:rPr lang="en-US" sz="1200" baseline="30000" dirty="0">
                <a:latin typeface="Times New Roman"/>
              </a:rPr>
              <a:t>nd</a:t>
            </a:r>
            <a:r>
              <a:rPr lang="en-US" sz="1200" dirty="0">
                <a:latin typeface="Times New Roman"/>
              </a:rPr>
              <a:t> ed., pp. 209-244). Mahwah, NJ:  Lawrence Erlbaum Associates. </a:t>
            </a:r>
            <a:endParaRPr lang="en-US" sz="1200" dirty="0"/>
          </a:p>
          <a:p>
            <a:pPr>
              <a:buNone/>
            </a:pPr>
            <a:endParaRPr lang="en-US" sz="1200" dirty="0" smtClean="0"/>
          </a:p>
          <a:p>
            <a:pPr>
              <a:buNone/>
            </a:pP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half" idx="1"/>
          </p:nvPr>
        </p:nvSpPr>
        <p:spPr/>
        <p:txBody>
          <a:bodyPr>
            <a:normAutofit fontScale="92500" lnSpcReduction="10000"/>
          </a:bodyPr>
          <a:lstStyle/>
          <a:p>
            <a:endParaRPr lang="en-US" dirty="0" smtClean="0"/>
          </a:p>
          <a:p>
            <a:r>
              <a:rPr lang="en-US" dirty="0" smtClean="0"/>
              <a:t>Cognitive </a:t>
            </a:r>
            <a:r>
              <a:rPr lang="en-US" dirty="0" smtClean="0"/>
              <a:t>science – scientific research on learning</a:t>
            </a:r>
          </a:p>
          <a:p>
            <a:endParaRPr lang="en-US" dirty="0" smtClean="0"/>
          </a:p>
          <a:p>
            <a:r>
              <a:rPr lang="en-US" dirty="0" smtClean="0"/>
              <a:t>Design research – conducting research within “valid contexts” to “directly translate </a:t>
            </a:r>
            <a:r>
              <a:rPr lang="en-US" dirty="0" smtClean="0"/>
              <a:t>these into </a:t>
            </a:r>
            <a:r>
              <a:rPr lang="en-US" dirty="0" smtClean="0"/>
              <a:t>practical benefits to students through concrete improvements to educational resources” </a:t>
            </a:r>
            <a:r>
              <a:rPr lang="en-US" sz="1800" dirty="0" smtClean="0"/>
              <a:t>(Williams, </a:t>
            </a:r>
            <a:r>
              <a:rPr lang="en-US" sz="1800" dirty="0" err="1" smtClean="0"/>
              <a:t>Renkl</a:t>
            </a:r>
            <a:r>
              <a:rPr lang="en-US" sz="1800" dirty="0" smtClean="0"/>
              <a:t>, </a:t>
            </a:r>
            <a:r>
              <a:rPr lang="en-US" sz="1800" dirty="0" err="1" smtClean="0"/>
              <a:t>Koedinger</a:t>
            </a:r>
            <a:r>
              <a:rPr lang="en-US" sz="1800" dirty="0" smtClean="0"/>
              <a:t>, &amp; Stamper, 2013, p. 113). </a:t>
            </a:r>
            <a:endParaRPr lang="en-US" sz="1800" dirty="0" smtClean="0"/>
          </a:p>
          <a:p>
            <a:endParaRPr lang="en-US" sz="1800" dirty="0" smtClean="0"/>
          </a:p>
          <a:p>
            <a:endParaRPr lang="en-US" sz="1800" dirty="0"/>
          </a:p>
          <a:p>
            <a:endParaRPr lang="en-US" sz="1800" dirty="0" smtClean="0"/>
          </a:p>
          <a:p>
            <a:pPr marL="0" indent="0">
              <a:buNone/>
            </a:pPr>
            <a:r>
              <a:rPr lang="en-US" sz="1300" dirty="0"/>
              <a:t>Williams, J. J., </a:t>
            </a:r>
            <a:r>
              <a:rPr lang="en-US" sz="1300" dirty="0" err="1"/>
              <a:t>Renkl</a:t>
            </a:r>
            <a:r>
              <a:rPr lang="en-US" sz="1300" dirty="0"/>
              <a:t>, A., </a:t>
            </a:r>
            <a:r>
              <a:rPr lang="en-US" sz="1300" dirty="0" err="1"/>
              <a:t>Koedinger</a:t>
            </a:r>
            <a:r>
              <a:rPr lang="en-US" sz="1300" dirty="0"/>
              <a:t>, K., Stamper, J. (2013). </a:t>
            </a:r>
            <a:r>
              <a:rPr lang="en-US" sz="1300" dirty="0">
                <a:hlinkClick r:id="rId3"/>
              </a:rPr>
              <a:t>Online Education: A Unique Opportunity for Cognitive Scientists to Integrate Research and Practice</a:t>
            </a:r>
            <a:r>
              <a:rPr lang="en-US" sz="1300" dirty="0"/>
              <a:t>. In M. </a:t>
            </a:r>
            <a:r>
              <a:rPr lang="en-US" sz="1300" dirty="0" err="1"/>
              <a:t>Knauff</a:t>
            </a:r>
            <a:r>
              <a:rPr lang="en-US" sz="1300" dirty="0"/>
              <a:t>, M. </a:t>
            </a:r>
            <a:r>
              <a:rPr lang="en-US" sz="1300" dirty="0" err="1"/>
              <a:t>Pauen</a:t>
            </a:r>
            <a:r>
              <a:rPr lang="en-US" sz="1300" dirty="0"/>
              <a:t>, N. </a:t>
            </a:r>
            <a:r>
              <a:rPr lang="en-US" sz="1300" dirty="0" err="1"/>
              <a:t>Sebanz</a:t>
            </a:r>
            <a:r>
              <a:rPr lang="en-US" sz="1300" dirty="0"/>
              <a:t>, &amp; I. </a:t>
            </a:r>
            <a:r>
              <a:rPr lang="en-US" sz="1300" dirty="0" err="1"/>
              <a:t>Wachsmuth</a:t>
            </a:r>
            <a:r>
              <a:rPr lang="en-US" sz="1300" dirty="0"/>
              <a:t> (Eds.), </a:t>
            </a:r>
            <a:r>
              <a:rPr lang="en-US" sz="1300" i="1" dirty="0"/>
              <a:t>Proceedings of the 35th Annual Conference of the Cognitive Science Society</a:t>
            </a:r>
            <a:r>
              <a:rPr lang="en-US" sz="1300" dirty="0"/>
              <a:t>. Austin, TX: Cognitive Science Society. </a:t>
            </a:r>
            <a:endParaRPr lang="en-US" sz="1300" dirty="0" smtClean="0"/>
          </a:p>
        </p:txBody>
      </p:sp>
      <p:sp>
        <p:nvSpPr>
          <p:cNvPr id="4" name="Title 3"/>
          <p:cNvSpPr>
            <a:spLocks noGrp="1"/>
          </p:cNvSpPr>
          <p:nvPr>
            <p:ph type="title"/>
          </p:nvPr>
        </p:nvSpPr>
        <p:spPr/>
        <p:txBody>
          <a:bodyPr/>
          <a:lstStyle/>
          <a:p>
            <a:r>
              <a:rPr lang="en-US" dirty="0" smtClean="0"/>
              <a:t>Cognitive Science</a:t>
            </a:r>
            <a:endParaRPr lang="en-US" dirty="0"/>
          </a:p>
        </p:txBody>
      </p:sp>
    </p:spTree>
    <p:extLst>
      <p:ext uri="{BB962C8B-B14F-4D97-AF65-F5344CB8AC3E}">
        <p14:creationId xmlns:p14="http://schemas.microsoft.com/office/powerpoint/2010/main" val="956773149"/>
      </p:ext>
    </p:extLst>
  </p:cSld>
  <p:clrMapOvr>
    <a:masterClrMapping/>
  </p:clrMapOvr>
  <p:timing>
    <p:tnLst>
      <p:par>
        <p:cTn id="1" dur="indefinite" restart="never" nodeType="tmRoot"/>
      </p:par>
    </p:tnLst>
  </p:timing>
</p:sld>
</file>

<file path=ppt/theme/theme1.xml><?xml version="1.0" encoding="utf-8"?>
<a:theme xmlns:a="http://schemas.openxmlformats.org/drawingml/2006/main" name="QM_Slide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QM_SlideTemplate</Template>
  <TotalTime>5725</TotalTime>
  <Words>1212</Words>
  <Application>Microsoft Office PowerPoint</Application>
  <PresentationFormat>On-screen Show (4:3)</PresentationFormat>
  <Paragraphs>126</Paragraphs>
  <Slides>14</Slides>
  <Notes>9</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QM_SlideTemplate</vt:lpstr>
      <vt:lpstr>Learning Theories that Underpin QM  Kay Shattuck Director of Research Quality Matters shattuck@qualitymatters.org kay.shattuck (Skype)</vt:lpstr>
      <vt:lpstr>During this Roundtable, we will</vt:lpstr>
      <vt:lpstr>       Theories of Learning</vt:lpstr>
      <vt:lpstr>Simple Guide to Learning Theories</vt:lpstr>
      <vt:lpstr>Systems, Networks, &amp; Frameworks</vt:lpstr>
      <vt:lpstr>How can these theories be related to QM?</vt:lpstr>
      <vt:lpstr>Integrated conversation</vt:lpstr>
      <vt:lpstr>Learning Sciences</vt:lpstr>
      <vt:lpstr>Cognitive Science</vt:lpstr>
      <vt:lpstr>Examples</vt:lpstr>
      <vt:lpstr>Informal Learning</vt:lpstr>
      <vt:lpstr>Discussion Question</vt:lpstr>
      <vt:lpstr>This roundtable discussion  is an outgrowth of a continuing conversation  with Andrea Gregg, Ph.D. Candidate, Learning, Design, and Technology, Penn State about possible implications of learning theories on instructional design, including the emergence of the integrating learning science.  Andrea is unable to join us in Nashville, but this discussion comes from her lead.  Thanks, Andrea!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Applying the  QM Rubric</dc:title>
  <dc:creator>qm</dc:creator>
  <cp:lastModifiedBy>Kay</cp:lastModifiedBy>
  <cp:revision>49</cp:revision>
  <dcterms:created xsi:type="dcterms:W3CDTF">2013-09-23T19:40:20Z</dcterms:created>
  <dcterms:modified xsi:type="dcterms:W3CDTF">2013-09-28T14:07:18Z</dcterms:modified>
</cp:coreProperties>
</file>