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65" r:id="rId3"/>
    <p:sldId id="280" r:id="rId4"/>
    <p:sldId id="266" r:id="rId5"/>
    <p:sldId id="267" r:id="rId6"/>
    <p:sldId id="268" r:id="rId7"/>
    <p:sldId id="269" r:id="rId8"/>
    <p:sldId id="278" r:id="rId9"/>
    <p:sldId id="291" r:id="rId10"/>
    <p:sldId id="283" r:id="rId11"/>
    <p:sldId id="270" r:id="rId12"/>
    <p:sldId id="288" r:id="rId13"/>
    <p:sldId id="271" r:id="rId14"/>
    <p:sldId id="289" r:id="rId15"/>
    <p:sldId id="292" r:id="rId16"/>
    <p:sldId id="290" r:id="rId17"/>
    <p:sldId id="293" r:id="rId18"/>
    <p:sldId id="272" r:id="rId19"/>
    <p:sldId id="273" r:id="rId20"/>
    <p:sldId id="274" r:id="rId21"/>
    <p:sldId id="275" r:id="rId22"/>
    <p:sldId id="276" r:id="rId23"/>
    <p:sldId id="277"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7666" autoAdjust="0"/>
  </p:normalViewPr>
  <p:slideViewPr>
    <p:cSldViewPr>
      <p:cViewPr>
        <p:scale>
          <a:sx n="60" d="100"/>
          <a:sy n="60" d="100"/>
        </p:scale>
        <p:origin x="-3072"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0EA5BC-5706-401E-9D96-EF4B89AEFF25}" type="doc">
      <dgm:prSet loTypeId="urn:microsoft.com/office/officeart/2005/8/layout/chart3" loCatId="relationship" qsTypeId="urn:microsoft.com/office/officeart/2005/8/quickstyle/simple4" qsCatId="simple" csTypeId="urn:microsoft.com/office/officeart/2005/8/colors/colorful1" csCatId="colorful" phldr="1"/>
      <dgm:spPr/>
    </dgm:pt>
    <dgm:pt modelId="{026DE9FA-BD9D-42E7-8BA1-9C4D04EA342E}">
      <dgm:prSet phldrT="[Text]"/>
      <dgm:spPr/>
      <dgm:t>
        <a:bodyPr/>
        <a:lstStyle/>
        <a:p>
          <a:r>
            <a:rPr lang="en-US" b="0" dirty="0" smtClean="0">
              <a:solidFill>
                <a:schemeClr val="tx2"/>
              </a:solidFill>
            </a:rPr>
            <a:t>Self</a:t>
          </a:r>
          <a:endParaRPr lang="en-US" b="0" dirty="0">
            <a:solidFill>
              <a:schemeClr val="tx2"/>
            </a:solidFill>
          </a:endParaRPr>
        </a:p>
      </dgm:t>
    </dgm:pt>
    <dgm:pt modelId="{A4462BA6-820C-4FCA-A0E4-84D7998A9362}" type="parTrans" cxnId="{BDE10ACE-01D7-498A-B1FA-460AD226DB59}">
      <dgm:prSet/>
      <dgm:spPr/>
      <dgm:t>
        <a:bodyPr/>
        <a:lstStyle/>
        <a:p>
          <a:endParaRPr lang="en-US"/>
        </a:p>
      </dgm:t>
    </dgm:pt>
    <dgm:pt modelId="{E1652BCC-B4C2-453C-9FBC-FC870D70ABAC}" type="sibTrans" cxnId="{BDE10ACE-01D7-498A-B1FA-460AD226DB59}">
      <dgm:prSet/>
      <dgm:spPr/>
      <dgm:t>
        <a:bodyPr/>
        <a:lstStyle/>
        <a:p>
          <a:endParaRPr lang="en-US"/>
        </a:p>
      </dgm:t>
    </dgm:pt>
    <dgm:pt modelId="{C1610DE7-9BBF-4AB1-8FFD-9FE23378B673}">
      <dgm:prSet phldrT="[Text]"/>
      <dgm:spPr/>
      <dgm:t>
        <a:bodyPr/>
        <a:lstStyle/>
        <a:p>
          <a:r>
            <a:rPr lang="en-US" b="0" dirty="0" smtClean="0">
              <a:solidFill>
                <a:schemeClr val="tx2"/>
              </a:solidFill>
            </a:rPr>
            <a:t>Peer</a:t>
          </a:r>
          <a:endParaRPr lang="en-US" b="0" dirty="0">
            <a:solidFill>
              <a:schemeClr val="tx2"/>
            </a:solidFill>
          </a:endParaRPr>
        </a:p>
      </dgm:t>
    </dgm:pt>
    <dgm:pt modelId="{D71BE5A6-4837-4813-9F20-DAE25AC98A56}" type="parTrans" cxnId="{025B9207-1731-44D9-B275-274A3FCC4FCF}">
      <dgm:prSet/>
      <dgm:spPr/>
      <dgm:t>
        <a:bodyPr/>
        <a:lstStyle/>
        <a:p>
          <a:endParaRPr lang="en-US"/>
        </a:p>
      </dgm:t>
    </dgm:pt>
    <dgm:pt modelId="{C8E993EB-BF81-46CE-919E-956C7AB24C2A}" type="sibTrans" cxnId="{025B9207-1731-44D9-B275-274A3FCC4FCF}">
      <dgm:prSet/>
      <dgm:spPr/>
      <dgm:t>
        <a:bodyPr/>
        <a:lstStyle/>
        <a:p>
          <a:endParaRPr lang="en-US"/>
        </a:p>
      </dgm:t>
    </dgm:pt>
    <dgm:pt modelId="{354141C8-1E8D-4552-B974-5D05A485EFCB}">
      <dgm:prSet phldrT="[Text]"/>
      <dgm:spPr/>
      <dgm:t>
        <a:bodyPr/>
        <a:lstStyle/>
        <a:p>
          <a:r>
            <a:rPr lang="en-US" b="0" dirty="0" smtClean="0">
              <a:solidFill>
                <a:schemeClr val="tx2"/>
              </a:solidFill>
            </a:rPr>
            <a:t>Student</a:t>
          </a:r>
          <a:endParaRPr lang="en-US" b="0" dirty="0">
            <a:solidFill>
              <a:schemeClr val="tx2"/>
            </a:solidFill>
          </a:endParaRPr>
        </a:p>
      </dgm:t>
    </dgm:pt>
    <dgm:pt modelId="{CAA21A5D-19CD-4A16-AE0A-E074A8FD1B9D}" type="parTrans" cxnId="{1AA062EB-7ACB-4DAC-9E64-4501B56600BD}">
      <dgm:prSet/>
      <dgm:spPr/>
      <dgm:t>
        <a:bodyPr/>
        <a:lstStyle/>
        <a:p>
          <a:endParaRPr lang="en-US"/>
        </a:p>
      </dgm:t>
    </dgm:pt>
    <dgm:pt modelId="{0F044512-B8BF-437D-9545-63E314CB9E26}" type="sibTrans" cxnId="{1AA062EB-7ACB-4DAC-9E64-4501B56600BD}">
      <dgm:prSet/>
      <dgm:spPr/>
      <dgm:t>
        <a:bodyPr/>
        <a:lstStyle/>
        <a:p>
          <a:endParaRPr lang="en-US"/>
        </a:p>
      </dgm:t>
    </dgm:pt>
    <dgm:pt modelId="{AFB612E3-CFAD-4F95-A16E-A0373B009845}">
      <dgm:prSet/>
      <dgm:spPr/>
      <dgm:t>
        <a:bodyPr/>
        <a:lstStyle/>
        <a:p>
          <a:r>
            <a:rPr lang="en-US" b="0" dirty="0" smtClean="0">
              <a:solidFill>
                <a:schemeClr val="tx2"/>
              </a:solidFill>
            </a:rPr>
            <a:t>Administrative</a:t>
          </a:r>
          <a:endParaRPr lang="en-US" b="0" dirty="0">
            <a:solidFill>
              <a:schemeClr val="tx2"/>
            </a:solidFill>
          </a:endParaRPr>
        </a:p>
      </dgm:t>
    </dgm:pt>
    <dgm:pt modelId="{66149216-C69A-48FB-B737-40ED99F61157}" type="parTrans" cxnId="{05543326-0363-479C-9108-3DB2E1E3EABC}">
      <dgm:prSet/>
      <dgm:spPr/>
      <dgm:t>
        <a:bodyPr/>
        <a:lstStyle/>
        <a:p>
          <a:endParaRPr lang="en-US"/>
        </a:p>
      </dgm:t>
    </dgm:pt>
    <dgm:pt modelId="{0EB402DF-E31F-42E2-A9BD-4AD95D344481}" type="sibTrans" cxnId="{05543326-0363-479C-9108-3DB2E1E3EABC}">
      <dgm:prSet/>
      <dgm:spPr/>
      <dgm:t>
        <a:bodyPr/>
        <a:lstStyle/>
        <a:p>
          <a:endParaRPr lang="en-US"/>
        </a:p>
      </dgm:t>
    </dgm:pt>
    <dgm:pt modelId="{619DF4E3-1773-4F08-B01F-5367162EC374}" type="pres">
      <dgm:prSet presAssocID="{290EA5BC-5706-401E-9D96-EF4B89AEFF25}" presName="compositeShape" presStyleCnt="0">
        <dgm:presLayoutVars>
          <dgm:chMax val="7"/>
          <dgm:dir/>
          <dgm:resizeHandles val="exact"/>
        </dgm:presLayoutVars>
      </dgm:prSet>
      <dgm:spPr/>
    </dgm:pt>
    <dgm:pt modelId="{CB9AAEBB-FC01-49B6-B762-9A1A33869F5F}" type="pres">
      <dgm:prSet presAssocID="{290EA5BC-5706-401E-9D96-EF4B89AEFF25}" presName="wedge1" presStyleLbl="node1" presStyleIdx="0" presStyleCnt="4"/>
      <dgm:spPr/>
      <dgm:t>
        <a:bodyPr/>
        <a:lstStyle/>
        <a:p>
          <a:endParaRPr lang="en-US"/>
        </a:p>
      </dgm:t>
    </dgm:pt>
    <dgm:pt modelId="{1BAD4C0D-6B5C-46EC-8450-46EB3F84A065}" type="pres">
      <dgm:prSet presAssocID="{290EA5BC-5706-401E-9D96-EF4B89AEFF25}" presName="wedge1Tx" presStyleLbl="node1" presStyleIdx="0" presStyleCnt="4">
        <dgm:presLayoutVars>
          <dgm:chMax val="0"/>
          <dgm:chPref val="0"/>
          <dgm:bulletEnabled val="1"/>
        </dgm:presLayoutVars>
      </dgm:prSet>
      <dgm:spPr/>
      <dgm:t>
        <a:bodyPr/>
        <a:lstStyle/>
        <a:p>
          <a:endParaRPr lang="en-US"/>
        </a:p>
      </dgm:t>
    </dgm:pt>
    <dgm:pt modelId="{43E1EBF2-C606-42EE-8D2E-6B55631B3A16}" type="pres">
      <dgm:prSet presAssocID="{290EA5BC-5706-401E-9D96-EF4B89AEFF25}" presName="wedge2" presStyleLbl="node1" presStyleIdx="1" presStyleCnt="4"/>
      <dgm:spPr/>
      <dgm:t>
        <a:bodyPr/>
        <a:lstStyle/>
        <a:p>
          <a:endParaRPr lang="en-US"/>
        </a:p>
      </dgm:t>
    </dgm:pt>
    <dgm:pt modelId="{79380506-9C23-433E-AE5E-1EACC6004E3D}" type="pres">
      <dgm:prSet presAssocID="{290EA5BC-5706-401E-9D96-EF4B89AEFF25}" presName="wedge2Tx" presStyleLbl="node1" presStyleIdx="1" presStyleCnt="4">
        <dgm:presLayoutVars>
          <dgm:chMax val="0"/>
          <dgm:chPref val="0"/>
          <dgm:bulletEnabled val="1"/>
        </dgm:presLayoutVars>
      </dgm:prSet>
      <dgm:spPr/>
      <dgm:t>
        <a:bodyPr/>
        <a:lstStyle/>
        <a:p>
          <a:endParaRPr lang="en-US"/>
        </a:p>
      </dgm:t>
    </dgm:pt>
    <dgm:pt modelId="{FB1D5FDB-F9AB-4F58-BFC6-3CB32D5441E3}" type="pres">
      <dgm:prSet presAssocID="{290EA5BC-5706-401E-9D96-EF4B89AEFF25}" presName="wedge3" presStyleLbl="node1" presStyleIdx="2" presStyleCnt="4"/>
      <dgm:spPr/>
      <dgm:t>
        <a:bodyPr/>
        <a:lstStyle/>
        <a:p>
          <a:endParaRPr lang="en-US"/>
        </a:p>
      </dgm:t>
    </dgm:pt>
    <dgm:pt modelId="{36EAA3C6-4F63-4627-AF74-77399E1511DA}" type="pres">
      <dgm:prSet presAssocID="{290EA5BC-5706-401E-9D96-EF4B89AEFF25}" presName="wedge3Tx" presStyleLbl="node1" presStyleIdx="2" presStyleCnt="4">
        <dgm:presLayoutVars>
          <dgm:chMax val="0"/>
          <dgm:chPref val="0"/>
          <dgm:bulletEnabled val="1"/>
        </dgm:presLayoutVars>
      </dgm:prSet>
      <dgm:spPr/>
      <dgm:t>
        <a:bodyPr/>
        <a:lstStyle/>
        <a:p>
          <a:endParaRPr lang="en-US"/>
        </a:p>
      </dgm:t>
    </dgm:pt>
    <dgm:pt modelId="{83A8406E-FD36-42C6-AA24-8C0A391BED11}" type="pres">
      <dgm:prSet presAssocID="{290EA5BC-5706-401E-9D96-EF4B89AEFF25}" presName="wedge4" presStyleLbl="node1" presStyleIdx="3" presStyleCnt="4"/>
      <dgm:spPr/>
      <dgm:t>
        <a:bodyPr/>
        <a:lstStyle/>
        <a:p>
          <a:endParaRPr lang="en-US"/>
        </a:p>
      </dgm:t>
    </dgm:pt>
    <dgm:pt modelId="{5ED41623-E6CD-4B01-B15F-99B065374C24}" type="pres">
      <dgm:prSet presAssocID="{290EA5BC-5706-401E-9D96-EF4B89AEFF25}" presName="wedge4Tx" presStyleLbl="node1" presStyleIdx="3" presStyleCnt="4">
        <dgm:presLayoutVars>
          <dgm:chMax val="0"/>
          <dgm:chPref val="0"/>
          <dgm:bulletEnabled val="1"/>
        </dgm:presLayoutVars>
      </dgm:prSet>
      <dgm:spPr/>
      <dgm:t>
        <a:bodyPr/>
        <a:lstStyle/>
        <a:p>
          <a:endParaRPr lang="en-US"/>
        </a:p>
      </dgm:t>
    </dgm:pt>
  </dgm:ptLst>
  <dgm:cxnLst>
    <dgm:cxn modelId="{0F31D1D5-F94F-9049-8D1C-DFFB93F61E95}" type="presOf" srcId="{026DE9FA-BD9D-42E7-8BA1-9C4D04EA342E}" destId="{CB9AAEBB-FC01-49B6-B762-9A1A33869F5F}" srcOrd="0" destOrd="0" presId="urn:microsoft.com/office/officeart/2005/8/layout/chart3"/>
    <dgm:cxn modelId="{BDE10ACE-01D7-498A-B1FA-460AD226DB59}" srcId="{290EA5BC-5706-401E-9D96-EF4B89AEFF25}" destId="{026DE9FA-BD9D-42E7-8BA1-9C4D04EA342E}" srcOrd="0" destOrd="0" parTransId="{A4462BA6-820C-4FCA-A0E4-84D7998A9362}" sibTransId="{E1652BCC-B4C2-453C-9FBC-FC870D70ABAC}"/>
    <dgm:cxn modelId="{5A3A497C-33C9-C146-96BD-A6DFDD9F43D3}" type="presOf" srcId="{290EA5BC-5706-401E-9D96-EF4B89AEFF25}" destId="{619DF4E3-1773-4F08-B01F-5367162EC374}" srcOrd="0" destOrd="0" presId="urn:microsoft.com/office/officeart/2005/8/layout/chart3"/>
    <dgm:cxn modelId="{7D05D3FC-8A49-8B48-B7FD-8152E564945D}" type="presOf" srcId="{AFB612E3-CFAD-4F95-A16E-A0373B009845}" destId="{36EAA3C6-4F63-4627-AF74-77399E1511DA}" srcOrd="1" destOrd="0" presId="urn:microsoft.com/office/officeart/2005/8/layout/chart3"/>
    <dgm:cxn modelId="{E904AC8F-CCFC-D845-9061-D1C9518EDC6B}" type="presOf" srcId="{C1610DE7-9BBF-4AB1-8FFD-9FE23378B673}" destId="{43E1EBF2-C606-42EE-8D2E-6B55631B3A16}" srcOrd="0" destOrd="0" presId="urn:microsoft.com/office/officeart/2005/8/layout/chart3"/>
    <dgm:cxn modelId="{05543326-0363-479C-9108-3DB2E1E3EABC}" srcId="{290EA5BC-5706-401E-9D96-EF4B89AEFF25}" destId="{AFB612E3-CFAD-4F95-A16E-A0373B009845}" srcOrd="2" destOrd="0" parTransId="{66149216-C69A-48FB-B737-40ED99F61157}" sibTransId="{0EB402DF-E31F-42E2-A9BD-4AD95D344481}"/>
    <dgm:cxn modelId="{025B9207-1731-44D9-B275-274A3FCC4FCF}" srcId="{290EA5BC-5706-401E-9D96-EF4B89AEFF25}" destId="{C1610DE7-9BBF-4AB1-8FFD-9FE23378B673}" srcOrd="1" destOrd="0" parTransId="{D71BE5A6-4837-4813-9F20-DAE25AC98A56}" sibTransId="{C8E993EB-BF81-46CE-919E-956C7AB24C2A}"/>
    <dgm:cxn modelId="{F57EC6CA-76D8-1F47-A2AF-1C15EF6CF293}" type="presOf" srcId="{354141C8-1E8D-4552-B974-5D05A485EFCB}" destId="{83A8406E-FD36-42C6-AA24-8C0A391BED11}" srcOrd="0" destOrd="0" presId="urn:microsoft.com/office/officeart/2005/8/layout/chart3"/>
    <dgm:cxn modelId="{96F8839B-81FB-C744-BB80-A01DA59D2CC5}" type="presOf" srcId="{AFB612E3-CFAD-4F95-A16E-A0373B009845}" destId="{FB1D5FDB-F9AB-4F58-BFC6-3CB32D5441E3}" srcOrd="0" destOrd="0" presId="urn:microsoft.com/office/officeart/2005/8/layout/chart3"/>
    <dgm:cxn modelId="{C5E4FB50-F514-2944-9259-0FD0CF2130FE}" type="presOf" srcId="{C1610DE7-9BBF-4AB1-8FFD-9FE23378B673}" destId="{79380506-9C23-433E-AE5E-1EACC6004E3D}" srcOrd="1" destOrd="0" presId="urn:microsoft.com/office/officeart/2005/8/layout/chart3"/>
    <dgm:cxn modelId="{DA9D8987-BBBC-C442-B33C-37110364E629}" type="presOf" srcId="{026DE9FA-BD9D-42E7-8BA1-9C4D04EA342E}" destId="{1BAD4C0D-6B5C-46EC-8450-46EB3F84A065}" srcOrd="1" destOrd="0" presId="urn:microsoft.com/office/officeart/2005/8/layout/chart3"/>
    <dgm:cxn modelId="{923636C1-FBAF-1C4D-B6E8-9557452B4254}" type="presOf" srcId="{354141C8-1E8D-4552-B974-5D05A485EFCB}" destId="{5ED41623-E6CD-4B01-B15F-99B065374C24}" srcOrd="1" destOrd="0" presId="urn:microsoft.com/office/officeart/2005/8/layout/chart3"/>
    <dgm:cxn modelId="{1AA062EB-7ACB-4DAC-9E64-4501B56600BD}" srcId="{290EA5BC-5706-401E-9D96-EF4B89AEFF25}" destId="{354141C8-1E8D-4552-B974-5D05A485EFCB}" srcOrd="3" destOrd="0" parTransId="{CAA21A5D-19CD-4A16-AE0A-E074A8FD1B9D}" sibTransId="{0F044512-B8BF-437D-9545-63E314CB9E26}"/>
    <dgm:cxn modelId="{E4299A10-12FB-234A-99DC-F755DDC84186}" type="presParOf" srcId="{619DF4E3-1773-4F08-B01F-5367162EC374}" destId="{CB9AAEBB-FC01-49B6-B762-9A1A33869F5F}" srcOrd="0" destOrd="0" presId="urn:microsoft.com/office/officeart/2005/8/layout/chart3"/>
    <dgm:cxn modelId="{BF751100-EC04-AF45-86E1-AD904B1353E9}" type="presParOf" srcId="{619DF4E3-1773-4F08-B01F-5367162EC374}" destId="{1BAD4C0D-6B5C-46EC-8450-46EB3F84A065}" srcOrd="1" destOrd="0" presId="urn:microsoft.com/office/officeart/2005/8/layout/chart3"/>
    <dgm:cxn modelId="{CFDDCF15-3188-BD4F-A80E-A6932A97A3ED}" type="presParOf" srcId="{619DF4E3-1773-4F08-B01F-5367162EC374}" destId="{43E1EBF2-C606-42EE-8D2E-6B55631B3A16}" srcOrd="2" destOrd="0" presId="urn:microsoft.com/office/officeart/2005/8/layout/chart3"/>
    <dgm:cxn modelId="{71B3E9C9-ACF4-8A46-9395-7ECB348C0EE4}" type="presParOf" srcId="{619DF4E3-1773-4F08-B01F-5367162EC374}" destId="{79380506-9C23-433E-AE5E-1EACC6004E3D}" srcOrd="3" destOrd="0" presId="urn:microsoft.com/office/officeart/2005/8/layout/chart3"/>
    <dgm:cxn modelId="{CB5B1C37-7FE4-9842-92A2-436C3B3CDB96}" type="presParOf" srcId="{619DF4E3-1773-4F08-B01F-5367162EC374}" destId="{FB1D5FDB-F9AB-4F58-BFC6-3CB32D5441E3}" srcOrd="4" destOrd="0" presId="urn:microsoft.com/office/officeart/2005/8/layout/chart3"/>
    <dgm:cxn modelId="{5C33DF74-12BE-E546-8646-118F15BA7F72}" type="presParOf" srcId="{619DF4E3-1773-4F08-B01F-5367162EC374}" destId="{36EAA3C6-4F63-4627-AF74-77399E1511DA}" srcOrd="5" destOrd="0" presId="urn:microsoft.com/office/officeart/2005/8/layout/chart3"/>
    <dgm:cxn modelId="{16F68F86-D55B-0945-8798-B1E9879A5FE9}" type="presParOf" srcId="{619DF4E3-1773-4F08-B01F-5367162EC374}" destId="{83A8406E-FD36-42C6-AA24-8C0A391BED11}" srcOrd="6" destOrd="0" presId="urn:microsoft.com/office/officeart/2005/8/layout/chart3"/>
    <dgm:cxn modelId="{FE6DDF0C-A0F0-944C-9A25-A9C67DA7E048}" type="presParOf" srcId="{619DF4E3-1773-4F08-B01F-5367162EC374}" destId="{5ED41623-E6CD-4B01-B15F-99B065374C24}" srcOrd="7"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AAEBB-FC01-49B6-B762-9A1A33869F5F}">
      <dsp:nvSpPr>
        <dsp:cNvPr id="0" name=""/>
        <dsp:cNvSpPr/>
      </dsp:nvSpPr>
      <dsp:spPr>
        <a:xfrm>
          <a:off x="2294005" y="281967"/>
          <a:ext cx="3801808" cy="3801808"/>
        </a:xfrm>
        <a:prstGeom prst="pie">
          <a:avLst>
            <a:gd name="adj1" fmla="val 16200000"/>
            <a:gd name="adj2" fmla="val 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0" kern="1200" dirty="0" smtClean="0">
              <a:solidFill>
                <a:schemeClr val="tx2"/>
              </a:solidFill>
            </a:rPr>
            <a:t>Self</a:t>
          </a:r>
          <a:endParaRPr lang="en-US" sz="1900" b="0" kern="1200" dirty="0">
            <a:solidFill>
              <a:schemeClr val="tx2"/>
            </a:solidFill>
          </a:endParaRPr>
        </a:p>
      </dsp:txBody>
      <dsp:txXfrm>
        <a:off x="4238358" y="985302"/>
        <a:ext cx="1403048" cy="1131490"/>
      </dsp:txXfrm>
    </dsp:sp>
    <dsp:sp modelId="{43E1EBF2-C606-42EE-8D2E-6B55631B3A16}">
      <dsp:nvSpPr>
        <dsp:cNvPr id="0" name=""/>
        <dsp:cNvSpPr/>
      </dsp:nvSpPr>
      <dsp:spPr>
        <a:xfrm>
          <a:off x="2133785" y="442186"/>
          <a:ext cx="3801808" cy="3801808"/>
        </a:xfrm>
        <a:prstGeom prst="pie">
          <a:avLst>
            <a:gd name="adj1" fmla="val 0"/>
            <a:gd name="adj2" fmla="val 5400000"/>
          </a:avLst>
        </a:prstGeom>
        <a:solidFill>
          <a:schemeClr val="accent3">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0" kern="1200" dirty="0" smtClean="0">
              <a:solidFill>
                <a:schemeClr val="tx2"/>
              </a:solidFill>
            </a:rPr>
            <a:t>Peer</a:t>
          </a:r>
          <a:endParaRPr lang="en-US" sz="1900" b="0" kern="1200" dirty="0">
            <a:solidFill>
              <a:schemeClr val="tx2"/>
            </a:solidFill>
          </a:endParaRPr>
        </a:p>
      </dsp:txBody>
      <dsp:txXfrm>
        <a:off x="4102579" y="2410980"/>
        <a:ext cx="1403048" cy="1131490"/>
      </dsp:txXfrm>
    </dsp:sp>
    <dsp:sp modelId="{FB1D5FDB-F9AB-4F58-BFC6-3CB32D5441E3}">
      <dsp:nvSpPr>
        <dsp:cNvPr id="0" name=""/>
        <dsp:cNvSpPr/>
      </dsp:nvSpPr>
      <dsp:spPr>
        <a:xfrm>
          <a:off x="2133785" y="442186"/>
          <a:ext cx="3801808" cy="3801808"/>
        </a:xfrm>
        <a:prstGeom prst="pie">
          <a:avLst>
            <a:gd name="adj1" fmla="val 5400000"/>
            <a:gd name="adj2" fmla="val 10800000"/>
          </a:avLst>
        </a:prstGeom>
        <a:solidFill>
          <a:schemeClr val="accent4">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0" kern="1200" dirty="0" smtClean="0">
              <a:solidFill>
                <a:schemeClr val="tx2"/>
              </a:solidFill>
            </a:rPr>
            <a:t>Administrative</a:t>
          </a:r>
          <a:endParaRPr lang="en-US" sz="1900" b="0" kern="1200" dirty="0">
            <a:solidFill>
              <a:schemeClr val="tx2"/>
            </a:solidFill>
          </a:endParaRPr>
        </a:p>
      </dsp:txBody>
      <dsp:txXfrm>
        <a:off x="2563752" y="2410980"/>
        <a:ext cx="1403048" cy="1131490"/>
      </dsp:txXfrm>
    </dsp:sp>
    <dsp:sp modelId="{83A8406E-FD36-42C6-AA24-8C0A391BED11}">
      <dsp:nvSpPr>
        <dsp:cNvPr id="0" name=""/>
        <dsp:cNvSpPr/>
      </dsp:nvSpPr>
      <dsp:spPr>
        <a:xfrm>
          <a:off x="2133785" y="442186"/>
          <a:ext cx="3801808" cy="3801808"/>
        </a:xfrm>
        <a:prstGeom prst="pie">
          <a:avLst>
            <a:gd name="adj1" fmla="val 10800000"/>
            <a:gd name="adj2" fmla="val 16200000"/>
          </a:avLst>
        </a:prstGeom>
        <a:solidFill>
          <a:schemeClr val="accent5">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0" kern="1200" dirty="0" smtClean="0">
              <a:solidFill>
                <a:schemeClr val="tx2"/>
              </a:solidFill>
            </a:rPr>
            <a:t>Student</a:t>
          </a:r>
          <a:endParaRPr lang="en-US" sz="1900" b="0" kern="1200" dirty="0">
            <a:solidFill>
              <a:schemeClr val="tx2"/>
            </a:solidFill>
          </a:endParaRPr>
        </a:p>
      </dsp:txBody>
      <dsp:txXfrm>
        <a:off x="2563752" y="1143710"/>
        <a:ext cx="1403048" cy="113149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C1B16B-2D52-4847-9260-B42403405A0D}" type="datetimeFigureOut">
              <a:rPr lang="en-US" smtClean="0"/>
              <a:pPr/>
              <a:t>9/30/2014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292E37-5516-443E-A7B9-0DAAC72530A0}" type="slidenum">
              <a:rPr lang="en-US" smtClean="0"/>
              <a:pPr/>
              <a:t>‹#›</a:t>
            </a:fld>
            <a:endParaRPr lang="en-US"/>
          </a:p>
        </p:txBody>
      </p:sp>
    </p:spTree>
    <p:extLst>
      <p:ext uri="{BB962C8B-B14F-4D97-AF65-F5344CB8AC3E}">
        <p14:creationId xmlns:p14="http://schemas.microsoft.com/office/powerpoint/2010/main" val="1056817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 updated</a:t>
            </a:r>
            <a:r>
              <a:rPr lang="en-US" baseline="0" dirty="0" smtClean="0"/>
              <a:t> 09/26/14</a:t>
            </a:r>
          </a:p>
          <a:p>
            <a:endParaRPr lang="en-US" baseline="0" dirty="0" smtClean="0"/>
          </a:p>
          <a:p>
            <a:r>
              <a:rPr lang="en-US" baseline="0" dirty="0" smtClean="0"/>
              <a:t>Good afternoon, and welcome to this presentation of “As Good As I Get: Self Review of Online Teaching.” My name is Jillian </a:t>
            </a:r>
            <a:r>
              <a:rPr lang="en-US" baseline="0" dirty="0" err="1" smtClean="0"/>
              <a:t>Jevack</a:t>
            </a:r>
            <a:r>
              <a:rPr lang="en-US" baseline="0" dirty="0" smtClean="0"/>
              <a:t>, and I will be your presenter for this session. </a:t>
            </a:r>
          </a:p>
          <a:p>
            <a:endParaRPr lang="en-US" baseline="0" dirty="0" smtClean="0"/>
          </a:p>
          <a:p>
            <a:r>
              <a:rPr lang="en-US" baseline="0" dirty="0" smtClean="0"/>
              <a:t>My colleague, Barbara Frey, and I originally gave this presentation at last year’s QM conference and were invited to present it again at this year’s conference. Unfortunately, Barbara couldn’t be here this year, so it’s just me presenting. Also, I just joined Quality Matters this year, so last year when we gave this presentation I was actually at the University of Akron. So when I talk about some things here in the presentation, they’ll be from my perspective as Coordinator of Online Learning at UA, rather than a reflection of something I’m currently doing in my role as Instructional Designer for Quality Matters.</a:t>
            </a:r>
            <a:endParaRPr lang="en-US"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for today’s session, we wanted to give you a similar opportunity to “review the review guide” and share your feedback, along with some of the things we heard from the faculty members we interviewed at our institutions.</a:t>
            </a:r>
          </a:p>
          <a:p>
            <a:endParaRPr lang="en-US" dirty="0" smtClean="0"/>
          </a:p>
          <a:p>
            <a:r>
              <a:rPr lang="en-US" dirty="0" smtClean="0"/>
              <a:t>Go</a:t>
            </a:r>
            <a:r>
              <a:rPr lang="en-US" baseline="0" dirty="0" smtClean="0"/>
              <a:t> ahead and take about ten minutes or so to read through the Guide, and think about how you would complete it. If you’re teaching an online or blended course, do the Guide from your perspective. If you’re not teaching a course, think about the Guide from the perspective of a “typical” faculty member at your institution. Make notes with your questions and comments and we’ll discuss those after you’ve had a chance to review the Guide.</a:t>
            </a:r>
            <a:endParaRPr lang="en-US" dirty="0"/>
          </a:p>
        </p:txBody>
      </p:sp>
      <p:sp>
        <p:nvSpPr>
          <p:cNvPr id="4" name="Slide Number Placeholder 3"/>
          <p:cNvSpPr>
            <a:spLocks noGrp="1"/>
          </p:cNvSpPr>
          <p:nvPr>
            <p:ph type="sldNum" sz="quarter" idx="10"/>
          </p:nvPr>
        </p:nvSpPr>
        <p:spPr/>
        <p:txBody>
          <a:bodyPr/>
          <a:lstStyle/>
          <a:p>
            <a:fld id="{A9BE8673-500D-4860-A3FF-80A5D245C06D}" type="slidenum">
              <a:rPr lang="en-US" smtClean="0"/>
              <a:t>10</a:t>
            </a:fld>
            <a:endParaRPr lang="en-US"/>
          </a:p>
        </p:txBody>
      </p:sp>
    </p:spTree>
    <p:extLst>
      <p:ext uri="{BB962C8B-B14F-4D97-AF65-F5344CB8AC3E}">
        <p14:creationId xmlns:p14="http://schemas.microsoft.com/office/powerpoint/2010/main" val="3592171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discuss your thoughts about the Guide.</a:t>
            </a:r>
            <a:endParaRPr lang="en-US"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11</a:t>
            </a:fld>
            <a:endParaRPr lang="en-US"/>
          </a:p>
        </p:txBody>
      </p:sp>
    </p:spTree>
    <p:extLst>
      <p:ext uri="{BB962C8B-B14F-4D97-AF65-F5344CB8AC3E}">
        <p14:creationId xmlns:p14="http://schemas.microsoft.com/office/powerpoint/2010/main" val="1942496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 suggestions from the</a:t>
            </a:r>
            <a:r>
              <a:rPr lang="en-US" baseline="0" dirty="0" smtClean="0"/>
              <a:t> faculty we</a:t>
            </a:r>
            <a:r>
              <a:rPr lang="en-US" baseline="0" dirty="0"/>
              <a:t> </a:t>
            </a:r>
            <a:r>
              <a:rPr lang="en-US" baseline="0" dirty="0" smtClean="0"/>
              <a:t>interviewed at our institutions included: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Overall: Add a section in the right hand column for “Challenges,” barriers (institutional or otherwise) that might keep the instructor from being able to improve and resources that will be needed to improve, followed by ways these barriers might be overcome or ways these resources might be obtained.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a:r>
            <a:br>
              <a:rPr lang="en-US" baseline="0" dirty="0" smtClean="0"/>
            </a:br>
            <a:r>
              <a:rPr lang="en-US" baseline="0" dirty="0" smtClean="0"/>
              <a:t>Principle 1: What is a “regular basis”? Likewise, what is considered to be a “timely manner”? The definition of “timely” may vary depending on the length of the course – an accelerated 5-week course requires quicker feedback than a traditional 15 week course. Is it always necessary to hold office hours at a set time if you indicate to students that you are available “on demand” by email or through a “muddiest points” type of discussion forum?</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What are your thoughts? Is there anything missing from this Guide that you would add? If you’re participating via the webcast, please feel free to add your thoughts using the chat.</a:t>
            </a:r>
          </a:p>
        </p:txBody>
      </p:sp>
      <p:sp>
        <p:nvSpPr>
          <p:cNvPr id="4" name="Slide Number Placeholder 3"/>
          <p:cNvSpPr>
            <a:spLocks noGrp="1"/>
          </p:cNvSpPr>
          <p:nvPr>
            <p:ph type="sldNum" sz="quarter" idx="10"/>
          </p:nvPr>
        </p:nvSpPr>
        <p:spPr/>
        <p:txBody>
          <a:bodyPr/>
          <a:lstStyle/>
          <a:p>
            <a:fld id="{A9BE8673-500D-4860-A3FF-80A5D245C06D}" type="slidenum">
              <a:rPr lang="en-US" smtClean="0"/>
              <a:t>12</a:t>
            </a:fld>
            <a:endParaRPr lang="en-US"/>
          </a:p>
        </p:txBody>
      </p:sp>
    </p:spTree>
    <p:extLst>
      <p:ext uri="{BB962C8B-B14F-4D97-AF65-F5344CB8AC3E}">
        <p14:creationId xmlns:p14="http://schemas.microsoft.com/office/powerpoint/2010/main" val="3592171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let’s say you wanted to start a process for reviewing delivery at your institution. How would you do that?</a:t>
            </a:r>
            <a:endParaRPr lang="en-US"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13</a:t>
            </a:fld>
            <a:endParaRPr lang="en-US"/>
          </a:p>
        </p:txBody>
      </p:sp>
    </p:spTree>
    <p:extLst>
      <p:ext uri="{BB962C8B-B14F-4D97-AF65-F5344CB8AC3E}">
        <p14:creationId xmlns:p14="http://schemas.microsoft.com/office/powerpoint/2010/main" val="53405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 key to a successful process would be to customize the guide to fit your institution. So let’s say your institution has indeed established requirements for turn-around time – you would want to specify those in the guide. </a:t>
            </a:r>
          </a:p>
          <a:p>
            <a:endParaRPr lang="en-US" baseline="0" dirty="0" smtClean="0"/>
          </a:p>
          <a:p>
            <a:r>
              <a:rPr lang="en-US" baseline="0" dirty="0" smtClean="0"/>
              <a:t>Also get your faculty involved in deciding just what will be included in the guide, to help achieve that all-important buy-in. </a:t>
            </a:r>
            <a:endParaRPr lang="en-US" dirty="0" smtClean="0"/>
          </a:p>
          <a:p>
            <a:endParaRPr lang="en-US" dirty="0" smtClean="0"/>
          </a:p>
          <a:p>
            <a:r>
              <a:rPr lang="en-US" dirty="0" smtClean="0"/>
              <a:t>We also think it would be useful to frame the review in terms of continuous improvement and professional development,</a:t>
            </a:r>
            <a:r>
              <a:rPr lang="en-US" baseline="0" dirty="0" smtClean="0"/>
              <a:t> especially when used as a self review. So start out with a self review process that’s geared towards faculty reflecting on their teaching and thinking about ways they could improve, and linking that to professional development opportunities. And you might do this at the end of each course, so that as students evaluate the course, faculty also evaluate themselves in terms of that course. </a:t>
            </a:r>
          </a:p>
          <a:p>
            <a:endParaRPr lang="en-US" baseline="0" dirty="0" smtClean="0"/>
          </a:p>
          <a:p>
            <a:r>
              <a:rPr lang="en-US" baseline="0" dirty="0" smtClean="0"/>
              <a:t>Then maybe transition from a self review to a peer review, once faculty are used to the instrument and it’s been tweaked as necessary and gained acceptance. One possible tool you might use to facilitate such a peer review process would be MyCR, which is a new online tool available exclusively to QM subscribers. MyCR works very much like QM’s CRMS, if you’re familiar with that already, but lets you use rubrics you design. So you could input your institution’s rubric for online delivery, and conduct peer reviews using that rubric within MyCR. MyCR just recently came out; it did not exist back when Barbara and I originally did this presentation, but as I was reviewing this presentation to prepare for this year’s conference it struck me as worthwhile to mention it here so I added it in.</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What are your recommendations? If you’re participating via the webcast, please feel free to add your thoughts using the chat.</a:t>
            </a:r>
          </a:p>
        </p:txBody>
      </p:sp>
      <p:sp>
        <p:nvSpPr>
          <p:cNvPr id="4" name="Slide Number Placeholder 3"/>
          <p:cNvSpPr>
            <a:spLocks noGrp="1"/>
          </p:cNvSpPr>
          <p:nvPr>
            <p:ph type="sldNum" sz="quarter" idx="10"/>
          </p:nvPr>
        </p:nvSpPr>
        <p:spPr/>
        <p:txBody>
          <a:bodyPr/>
          <a:lstStyle/>
          <a:p>
            <a:fld id="{A9BE8673-500D-4860-A3FF-80A5D245C06D}" type="slidenum">
              <a:rPr lang="en-US" smtClean="0"/>
              <a:t>14</a:t>
            </a:fld>
            <a:endParaRPr lang="en-US"/>
          </a:p>
        </p:txBody>
      </p:sp>
    </p:spTree>
    <p:extLst>
      <p:ext uri="{BB962C8B-B14F-4D97-AF65-F5344CB8AC3E}">
        <p14:creationId xmlns:p14="http://schemas.microsoft.com/office/powerpoint/2010/main" val="3592171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before I</a:t>
            </a:r>
            <a:r>
              <a:rPr lang="en-US" baseline="0" dirty="0" smtClean="0"/>
              <a:t> open up the floor for any final questions, I wanted to mention a few related presentations I saw on the conference schedule so that if you’re particularly interested in this topic, you might look for these folks and strike up a conversation with them. </a:t>
            </a:r>
          </a:p>
          <a:p>
            <a:endParaRPr lang="en-US" baseline="0" dirty="0" smtClean="0"/>
          </a:p>
          <a:p>
            <a:r>
              <a:rPr lang="en-US" baseline="0" dirty="0" smtClean="0"/>
              <a:t>The first presentation here, Seven Principles and Eight Standards: Alignment Toward Quality Instruction, by Katherine Hitchcock and Michelle Franz, is actually going on right now in another room, so unfortunately if you’re here now you won’t be able to go see this presentation, but you might catch Katherine and Michelle in the hallway and ask them about it.</a:t>
            </a:r>
          </a:p>
          <a:p>
            <a:endParaRPr lang="en-US" baseline="0" dirty="0" smtClean="0"/>
          </a:p>
          <a:p>
            <a:r>
              <a:rPr lang="en-US" baseline="0" dirty="0" smtClean="0"/>
              <a:t>The second and third presentations listed here are poster presentations, Evaluating Instructor Delivery: A System Based on QM Principles, and QM Standards and Principles of Good Teaching. If you didn’t get a chance to see these posters a lunch, perhaps you could stop by if they are still up, or if you happen to see Stacey </a:t>
            </a:r>
            <a:r>
              <a:rPr lang="en-US" baseline="0" dirty="0" err="1" smtClean="0"/>
              <a:t>Bybee</a:t>
            </a:r>
            <a:r>
              <a:rPr lang="en-US" baseline="0" dirty="0" smtClean="0"/>
              <a:t>, Kate </a:t>
            </a:r>
            <a:r>
              <a:rPr lang="en-US" baseline="0" dirty="0" err="1" smtClean="0"/>
              <a:t>Bowersox</a:t>
            </a:r>
            <a:r>
              <a:rPr lang="en-US" baseline="0" dirty="0" smtClean="0"/>
              <a:t>, </a:t>
            </a:r>
            <a:r>
              <a:rPr lang="en-US" baseline="0" dirty="0" err="1" smtClean="0"/>
              <a:t>Tena</a:t>
            </a:r>
            <a:r>
              <a:rPr lang="en-US" baseline="0" dirty="0" smtClean="0"/>
              <a:t> Crews, or Kelly Wilkinson, you might be able to ask them to share their information with you.</a:t>
            </a:r>
          </a:p>
          <a:p>
            <a:endParaRPr lang="en-US" baseline="0" dirty="0" smtClean="0"/>
          </a:p>
          <a:p>
            <a:r>
              <a:rPr lang="en-US" baseline="0" dirty="0" smtClean="0"/>
              <a:t>If I missed any other related presentations, I apologize, but I just wanted to give a shout-out to these ones that I saw.</a:t>
            </a:r>
            <a:endParaRPr lang="en-US"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15</a:t>
            </a:fld>
            <a:endParaRPr lang="en-US"/>
          </a:p>
        </p:txBody>
      </p:sp>
    </p:spTree>
    <p:extLst>
      <p:ext uri="{BB962C8B-B14F-4D97-AF65-F5344CB8AC3E}">
        <p14:creationId xmlns:p14="http://schemas.microsoft.com/office/powerpoint/2010/main" val="1246007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questions?</a:t>
            </a:r>
            <a:endParaRPr lang="en-US"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16</a:t>
            </a:fld>
            <a:endParaRPr lang="en-US"/>
          </a:p>
        </p:txBody>
      </p:sp>
    </p:spTree>
    <p:extLst>
      <p:ext uri="{BB962C8B-B14F-4D97-AF65-F5344CB8AC3E}">
        <p14:creationId xmlns:p14="http://schemas.microsoft.com/office/powerpoint/2010/main" val="481922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coming! Please feel free to contact me if you have any further questions.</a:t>
            </a:r>
            <a:endParaRPr lang="en-US"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17</a:t>
            </a:fld>
            <a:endParaRPr lang="en-US"/>
          </a:p>
        </p:txBody>
      </p:sp>
    </p:spTree>
    <p:extLst>
      <p:ext uri="{BB962C8B-B14F-4D97-AF65-F5344CB8AC3E}">
        <p14:creationId xmlns:p14="http://schemas.microsoft.com/office/powerpoint/2010/main" val="1040228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292E37-5516-443E-A7B9-0DAAC72530A0}" type="slidenum">
              <a:rPr lang="en-US" smtClean="0"/>
              <a:pPr/>
              <a:t>18</a:t>
            </a:fld>
            <a:endParaRPr lang="en-US"/>
          </a:p>
        </p:txBody>
      </p:sp>
    </p:spTree>
    <p:extLst>
      <p:ext uri="{BB962C8B-B14F-4D97-AF65-F5344CB8AC3E}">
        <p14:creationId xmlns:p14="http://schemas.microsoft.com/office/powerpoint/2010/main" val="1697469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BE8673-500D-4860-A3FF-80A5D245C06D}" type="slidenum">
              <a:rPr lang="en-US" smtClean="0"/>
              <a:t>19</a:t>
            </a:fld>
            <a:endParaRPr lang="en-US"/>
          </a:p>
        </p:txBody>
      </p:sp>
    </p:spTree>
    <p:extLst>
      <p:ext uri="{BB962C8B-B14F-4D97-AF65-F5344CB8AC3E}">
        <p14:creationId xmlns:p14="http://schemas.microsoft.com/office/powerpoint/2010/main" val="1234027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Our objectives for this session revolve around identifying challenges and benefits, looking at the key components of a review guide of online teaching, and discussing how to develop a process that emphasizes the positive aspects of review.</a:t>
            </a:r>
            <a:endParaRPr lang="en-US"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2</a:t>
            </a:fld>
            <a:endParaRPr lang="en-US"/>
          </a:p>
        </p:txBody>
      </p:sp>
    </p:spTree>
    <p:extLst>
      <p:ext uri="{BB962C8B-B14F-4D97-AF65-F5344CB8AC3E}">
        <p14:creationId xmlns:p14="http://schemas.microsoft.com/office/powerpoint/2010/main" val="850454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292E37-5516-443E-A7B9-0DAAC72530A0}" type="slidenum">
              <a:rPr lang="en-US" smtClean="0"/>
              <a:pPr/>
              <a:t>20</a:t>
            </a:fld>
            <a:endParaRPr lang="en-US"/>
          </a:p>
        </p:txBody>
      </p:sp>
    </p:spTree>
    <p:extLst>
      <p:ext uri="{BB962C8B-B14F-4D97-AF65-F5344CB8AC3E}">
        <p14:creationId xmlns:p14="http://schemas.microsoft.com/office/powerpoint/2010/main" val="18380674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292E37-5516-443E-A7B9-0DAAC72530A0}" type="slidenum">
              <a:rPr lang="en-US" smtClean="0"/>
              <a:pPr/>
              <a:t>21</a:t>
            </a:fld>
            <a:endParaRPr lang="en-US"/>
          </a:p>
        </p:txBody>
      </p:sp>
    </p:spTree>
    <p:extLst>
      <p:ext uri="{BB962C8B-B14F-4D97-AF65-F5344CB8AC3E}">
        <p14:creationId xmlns:p14="http://schemas.microsoft.com/office/powerpoint/2010/main" val="30624520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292E37-5516-443E-A7B9-0DAAC72530A0}" type="slidenum">
              <a:rPr lang="en-US" smtClean="0"/>
              <a:pPr/>
              <a:t>22</a:t>
            </a:fld>
            <a:endParaRPr lang="en-US"/>
          </a:p>
        </p:txBody>
      </p:sp>
    </p:spTree>
    <p:extLst>
      <p:ext uri="{BB962C8B-B14F-4D97-AF65-F5344CB8AC3E}">
        <p14:creationId xmlns:p14="http://schemas.microsoft.com/office/powerpoint/2010/main" val="40873298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292E37-5516-443E-A7B9-0DAAC72530A0}" type="slidenum">
              <a:rPr lang="en-US" smtClean="0"/>
              <a:pPr/>
              <a:t>23</a:t>
            </a:fld>
            <a:endParaRPr lang="en-US"/>
          </a:p>
        </p:txBody>
      </p:sp>
    </p:spTree>
    <p:extLst>
      <p:ext uri="{BB962C8B-B14F-4D97-AF65-F5344CB8AC3E}">
        <p14:creationId xmlns:p14="http://schemas.microsoft.com/office/powerpoint/2010/main" val="3625494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agenda is designed to meet these objectives. The review of the literature will focus on challenges and benefits. After laying that groundwork,</a:t>
            </a:r>
            <a:r>
              <a:rPr lang="en-US" baseline="0" dirty="0" smtClean="0"/>
              <a:t> you’ll have the opportunity to mock review yourself using the Self Review Guide, and then we’ll discuss the Guide and talk about how to make this work at your institution.</a:t>
            </a:r>
            <a:endParaRPr lang="en-US"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Let’s start with challenges and benefits.</a:t>
            </a:r>
            <a:endParaRPr lang="en-US" b="0"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4</a:t>
            </a:fld>
            <a:endParaRPr lang="en-US"/>
          </a:p>
        </p:txBody>
      </p:sp>
    </p:spTree>
    <p:extLst>
      <p:ext uri="{BB962C8B-B14F-4D97-AF65-F5344CB8AC3E}">
        <p14:creationId xmlns:p14="http://schemas.microsoft.com/office/powerpoint/2010/main" val="3369981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we searched the literature on reviews of online teaching, it became apparent that there are at least four different types of review – self, peer, administrative, and student. In this presentation, we will focus on self review; however, all four types of review serve an important purpose, and together, provide us with a multiplicity of information that can be used to improve the quality of online teaching. </a:t>
            </a:r>
            <a:endParaRPr lang="en-US" dirty="0"/>
          </a:p>
        </p:txBody>
      </p:sp>
      <p:sp>
        <p:nvSpPr>
          <p:cNvPr id="4" name="Slide Number Placeholder 3"/>
          <p:cNvSpPr>
            <a:spLocks noGrp="1"/>
          </p:cNvSpPr>
          <p:nvPr>
            <p:ph type="sldNum" sz="quarter" idx="10"/>
          </p:nvPr>
        </p:nvSpPr>
        <p:spPr/>
        <p:txBody>
          <a:bodyPr/>
          <a:lstStyle/>
          <a:p>
            <a:fld id="{A9BE8673-500D-4860-A3FF-80A5D245C06D}" type="slidenum">
              <a:rPr lang="en-US" smtClean="0"/>
              <a:t>5</a:t>
            </a:fld>
            <a:endParaRPr lang="en-US"/>
          </a:p>
        </p:txBody>
      </p:sp>
    </p:spTree>
    <p:extLst>
      <p:ext uri="{BB962C8B-B14F-4D97-AF65-F5344CB8AC3E}">
        <p14:creationId xmlns:p14="http://schemas.microsoft.com/office/powerpoint/2010/main" val="2059940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Some of the challenges that arise with</a:t>
            </a:r>
            <a:r>
              <a:rPr lang="en-US" baseline="0" dirty="0" smtClean="0"/>
              <a:t> any type of review process: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Developing an instrument: Just as you cannot take a face-to-face class and simply “plop” it online, you cannot take</a:t>
            </a:r>
            <a:r>
              <a:rPr lang="en-US" baseline="0" dirty="0" smtClean="0"/>
              <a:t> the instrument used to evaluate face-to-face teaching and use it to evaluate online teaching. To be sure, some items might apply across the board. However, a consistent theme throughout the literature is the need to develop tools and methods that account for the unique aspects of the online environment (Academic Impressions, 2013; </a:t>
            </a:r>
            <a:r>
              <a:rPr lang="en-US" baseline="0" dirty="0" err="1" smtClean="0"/>
              <a:t>Eskey</a:t>
            </a:r>
            <a:r>
              <a:rPr lang="en-US" baseline="0" dirty="0" smtClean="0"/>
              <a:t> &amp; </a:t>
            </a:r>
            <a:r>
              <a:rPr lang="en-US" baseline="0" dirty="0" err="1" smtClean="0"/>
              <a:t>Roehrich</a:t>
            </a:r>
            <a:r>
              <a:rPr lang="en-US" baseline="0" dirty="0" smtClean="0"/>
              <a:t>, 2013; </a:t>
            </a:r>
            <a:r>
              <a:rPr lang="en-US" baseline="0" dirty="0" err="1" smtClean="0"/>
              <a:t>Mandernach</a:t>
            </a:r>
            <a:r>
              <a:rPr lang="en-US" baseline="0" dirty="0" smtClean="0"/>
              <a:t>, </a:t>
            </a:r>
            <a:r>
              <a:rPr lang="en-US" baseline="0" dirty="0" err="1" smtClean="0"/>
              <a:t>Donnelli</a:t>
            </a:r>
            <a:r>
              <a:rPr lang="en-US" baseline="0" dirty="0" smtClean="0"/>
              <a:t>, Dailey, &amp; Schulte, 2005; Tobin, 2004; </a:t>
            </a:r>
            <a:r>
              <a:rPr lang="en-US" baseline="0" dirty="0" err="1" smtClean="0"/>
              <a:t>Tu</a:t>
            </a:r>
            <a:r>
              <a:rPr lang="en-US" baseline="0" dirty="0" smtClean="0"/>
              <a:t>, 2004). Additionally, as those of you who are familiar with QM know, there is a fine line between design and delivery.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baseline="0" dirty="0" smtClean="0"/>
              <a:t>Gaining buy-in: Once the instrument has been developed, faculty buy-in must be gained. Of course, one way to gain faculty buy-in would be to include faculty in the development of the instrument. However, not all faculty who will be affected by the review can realistically be included in the development of the instrument, so it is important to communicate the process to faculty with an emphasis on the benefits of the review process. As </a:t>
            </a:r>
            <a:r>
              <a:rPr lang="en-US" baseline="0" dirty="0" err="1" smtClean="0"/>
              <a:t>Eskey</a:t>
            </a:r>
            <a:r>
              <a:rPr lang="en-US" baseline="0" dirty="0" smtClean="0"/>
              <a:t> and </a:t>
            </a:r>
            <a:r>
              <a:rPr lang="en-US" baseline="0" dirty="0" err="1" smtClean="0"/>
              <a:t>Roehrich</a:t>
            </a:r>
            <a:r>
              <a:rPr lang="en-US" baseline="0" dirty="0" smtClean="0"/>
              <a:t> (2013) found, new faculty may be more receptive to a review process because they welcome the support it provides, whereas more “seasoned” faculty may be more resistant to “evaluation.” Taking a “continuous improvement” approach, as QM does, might be one way to present the process. Additionally, ensuring that those conducting the review (if not a self or student review) are either trained (</a:t>
            </a:r>
            <a:r>
              <a:rPr lang="en-US" baseline="0" dirty="0" err="1" smtClean="0"/>
              <a:t>Tu</a:t>
            </a:r>
            <a:r>
              <a:rPr lang="en-US" baseline="0" dirty="0" smtClean="0"/>
              <a:t>, 2004) or have experience teaching online (</a:t>
            </a:r>
            <a:r>
              <a:rPr lang="en-US" baseline="0" dirty="0" err="1" smtClean="0"/>
              <a:t>Mandernach</a:t>
            </a:r>
            <a:r>
              <a:rPr lang="en-US" baseline="0" dirty="0" smtClean="0"/>
              <a:t>, </a:t>
            </a:r>
            <a:r>
              <a:rPr lang="en-US" baseline="0" dirty="0" err="1" smtClean="0"/>
              <a:t>Donnelli</a:t>
            </a:r>
            <a:r>
              <a:rPr lang="en-US" baseline="0" dirty="0" smtClean="0"/>
              <a:t>, Dailey, &amp; Schulte, 2005; Tobin, 2004) could help in achieving buy-in from those who will be reviewed.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Sustaining the process: Once the process has been developed and bought into, it must be conducted efficiently in order to be sustainable. </a:t>
            </a:r>
            <a:r>
              <a:rPr lang="en-US" baseline="0" dirty="0" err="1" smtClean="0"/>
              <a:t>Eskey</a:t>
            </a:r>
            <a:r>
              <a:rPr lang="en-US" baseline="0" dirty="0" smtClean="0"/>
              <a:t> and </a:t>
            </a:r>
            <a:r>
              <a:rPr lang="en-US" baseline="0" dirty="0" err="1" smtClean="0"/>
              <a:t>Roehrich</a:t>
            </a:r>
            <a:r>
              <a:rPr lang="en-US" baseline="0" dirty="0" smtClean="0"/>
              <a:t> (2013) describe how Park University developed the Faculty Online Observation (FOO) to streamline its original Online Instructor Evaluation System (OIES), which, with its multiple formative reviews and summative review, was very informative but also extremely resource-intensive.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What other challenges have you encountered, in your experience? If you’re participating via the webcast, please feel free to add your thoughts using the chat.</a:t>
            </a:r>
          </a:p>
        </p:txBody>
      </p:sp>
      <p:sp>
        <p:nvSpPr>
          <p:cNvPr id="4" name="Slide Number Placeholder 3"/>
          <p:cNvSpPr>
            <a:spLocks noGrp="1"/>
          </p:cNvSpPr>
          <p:nvPr>
            <p:ph type="sldNum" sz="quarter" idx="10"/>
          </p:nvPr>
        </p:nvSpPr>
        <p:spPr/>
        <p:txBody>
          <a:bodyPr/>
          <a:lstStyle/>
          <a:p>
            <a:fld id="{A9BE8673-500D-4860-A3FF-80A5D245C06D}" type="slidenum">
              <a:rPr lang="en-US" smtClean="0"/>
              <a:t>6</a:t>
            </a:fld>
            <a:endParaRPr lang="en-US"/>
          </a:p>
        </p:txBody>
      </p:sp>
    </p:spTree>
    <p:extLst>
      <p:ext uri="{BB962C8B-B14F-4D97-AF65-F5344CB8AC3E}">
        <p14:creationId xmlns:p14="http://schemas.microsoft.com/office/powerpoint/2010/main" val="224603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there are many challenges to review, there are also</a:t>
            </a:r>
            <a:r>
              <a:rPr lang="en-US" baseline="0" dirty="0" smtClean="0"/>
              <a:t> the benefits that make it worthwhile.</a:t>
            </a:r>
          </a:p>
          <a:p>
            <a:endParaRPr lang="en-US" baseline="0" dirty="0" smtClean="0"/>
          </a:p>
          <a:p>
            <a:r>
              <a:rPr lang="en-US" baseline="0" dirty="0" smtClean="0"/>
              <a:t>Quality - First and foremost, something we are all concerned about of course, is providing a quality learning experience for our students. </a:t>
            </a:r>
          </a:p>
          <a:p>
            <a:endParaRPr lang="en-US" baseline="0" dirty="0" smtClean="0"/>
          </a:p>
          <a:p>
            <a:r>
              <a:rPr lang="en-US" baseline="0" dirty="0" smtClean="0"/>
              <a:t>Professional Development - A review process helps us provide a quality experience for students by serving as a professional development opportunity for faculty to continuously improve the quality of our instruction (</a:t>
            </a:r>
            <a:r>
              <a:rPr lang="en-US" baseline="0" dirty="0" err="1" smtClean="0"/>
              <a:t>Eskey</a:t>
            </a:r>
            <a:r>
              <a:rPr lang="en-US" baseline="0" dirty="0" smtClean="0"/>
              <a:t> &amp; </a:t>
            </a:r>
            <a:r>
              <a:rPr lang="en-US" baseline="0" dirty="0" err="1" smtClean="0"/>
              <a:t>Roehrich</a:t>
            </a:r>
            <a:r>
              <a:rPr lang="en-US" baseline="0" dirty="0" smtClean="0"/>
              <a:t>, 2013).</a:t>
            </a:r>
          </a:p>
          <a:p>
            <a:endParaRPr lang="en-US" baseline="0" dirty="0" smtClean="0"/>
          </a:p>
          <a:p>
            <a:r>
              <a:rPr lang="en-US" baseline="0" dirty="0" smtClean="0"/>
              <a:t>Education - A review process can also help to educate the institutional community about online learning – what it is, what it isn’t, what best practices in the field are (</a:t>
            </a:r>
            <a:r>
              <a:rPr lang="en-US" baseline="0" dirty="0" err="1" smtClean="0"/>
              <a:t>Mandernach</a:t>
            </a:r>
            <a:r>
              <a:rPr lang="en-US" baseline="0" dirty="0" smtClean="0"/>
              <a:t>, </a:t>
            </a:r>
            <a:r>
              <a:rPr lang="en-US" baseline="0" dirty="0" err="1" smtClean="0"/>
              <a:t>Donnelli</a:t>
            </a:r>
            <a:r>
              <a:rPr lang="en-US" baseline="0" dirty="0" smtClean="0"/>
              <a:t>, Dailey, &amp; Schulte, 2005). </a:t>
            </a:r>
          </a:p>
          <a:p>
            <a:r>
              <a:rPr lang="en-US" baseline="0" dirty="0" smtClean="0"/>
              <a:t/>
            </a:r>
            <a:br>
              <a:rPr lang="en-US" baseline="0" dirty="0" smtClean="0"/>
            </a:br>
            <a:r>
              <a:rPr lang="en-US" baseline="0" dirty="0" smtClean="0"/>
              <a:t>Accreditation - And finally, a review process can demonstrate to accrediting bodies that the institution values high quality online instruction and has a process in place to measure it. </a:t>
            </a:r>
          </a:p>
          <a:p>
            <a:endParaRPr lang="en-US" baseline="0" dirty="0" smtClean="0"/>
          </a:p>
          <a:p>
            <a:r>
              <a:rPr lang="en-US" baseline="0" dirty="0" smtClean="0"/>
              <a:t>What other benefits have you seen, in your experience? If you’re participating via the webcast, please feel free to add your thoughts via the chat.</a:t>
            </a:r>
            <a:endParaRPr lang="en-US" dirty="0"/>
          </a:p>
        </p:txBody>
      </p:sp>
      <p:sp>
        <p:nvSpPr>
          <p:cNvPr id="4" name="Slide Number Placeholder 3"/>
          <p:cNvSpPr>
            <a:spLocks noGrp="1"/>
          </p:cNvSpPr>
          <p:nvPr>
            <p:ph type="sldNum" sz="quarter" idx="10"/>
          </p:nvPr>
        </p:nvSpPr>
        <p:spPr/>
        <p:txBody>
          <a:bodyPr/>
          <a:lstStyle/>
          <a:p>
            <a:fld id="{A9BE8673-500D-4860-A3FF-80A5D245C06D}" type="slidenum">
              <a:rPr lang="en-US" smtClean="0"/>
              <a:t>7</a:t>
            </a:fld>
            <a:endParaRPr lang="en-US"/>
          </a:p>
        </p:txBody>
      </p:sp>
    </p:spTree>
    <p:extLst>
      <p:ext uri="{BB962C8B-B14F-4D97-AF65-F5344CB8AC3E}">
        <p14:creationId xmlns:p14="http://schemas.microsoft.com/office/powerpoint/2010/main" val="3592171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direct our attention now to the Self Review Guide.</a:t>
            </a:r>
            <a:endParaRPr lang="en-US" dirty="0"/>
          </a:p>
        </p:txBody>
      </p:sp>
      <p:sp>
        <p:nvSpPr>
          <p:cNvPr id="4" name="Slide Number Placeholder 3"/>
          <p:cNvSpPr>
            <a:spLocks noGrp="1"/>
          </p:cNvSpPr>
          <p:nvPr>
            <p:ph type="sldNum" sz="quarter" idx="10"/>
          </p:nvPr>
        </p:nvSpPr>
        <p:spPr/>
        <p:txBody>
          <a:bodyPr/>
          <a:lstStyle/>
          <a:p>
            <a:fld id="{39292E37-5516-443E-A7B9-0DAAC72530A0}" type="slidenum">
              <a:rPr lang="en-US" smtClean="0"/>
              <a:pPr/>
              <a:t>8</a:t>
            </a:fld>
            <a:endParaRPr lang="en-US"/>
          </a:p>
        </p:txBody>
      </p:sp>
    </p:spTree>
    <p:extLst>
      <p:ext uri="{BB962C8B-B14F-4D97-AF65-F5344CB8AC3E}">
        <p14:creationId xmlns:p14="http://schemas.microsoft.com/office/powerpoint/2010/main" val="1785613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Guide is organized according to </a:t>
            </a:r>
            <a:r>
              <a:rPr lang="en-US" baseline="0" dirty="0" err="1" smtClean="0"/>
              <a:t>Chickering</a:t>
            </a:r>
            <a:r>
              <a:rPr lang="en-US" baseline="0" dirty="0" smtClean="0"/>
              <a:t> and </a:t>
            </a:r>
            <a:r>
              <a:rPr lang="en-US" baseline="0" dirty="0" err="1" smtClean="0"/>
              <a:t>Gamson’s</a:t>
            </a:r>
            <a:r>
              <a:rPr lang="en-US" baseline="0" dirty="0" smtClean="0"/>
              <a:t> “Seven Principles of Good Practice in Undergraduate Education.” You can see the Principles listed here on the slide.</a:t>
            </a:r>
          </a:p>
          <a:p>
            <a:endParaRPr lang="en-US" baseline="0" dirty="0" smtClean="0"/>
          </a:p>
          <a:p>
            <a:r>
              <a:rPr lang="en-US" baseline="0" dirty="0" smtClean="0"/>
              <a:t>I was introduced to the Guide by Barbara, who discovered it as the “Peer Review of Online Teaching” at the 2011 </a:t>
            </a:r>
            <a:r>
              <a:rPr lang="en-US" baseline="0" dirty="0" err="1" smtClean="0"/>
              <a:t>Educause</a:t>
            </a:r>
            <a:r>
              <a:rPr lang="en-US" baseline="0" dirty="0" smtClean="0"/>
              <a:t> conference. Barbara, at University of Pittsburgh, adapted the focus from a peer review to a self review, and asked if I would be interested in doing a small study with faculty at both of our institutions to refine the instrument. Now, Barbara is a fantastic lady to work with, so of course I said yes, and as a result we did this small study where we gave the Guide to faculty members who agreed to participate and asked the faculty members to provide us with feedback on the instrument. </a:t>
            </a:r>
          </a:p>
        </p:txBody>
      </p:sp>
      <p:sp>
        <p:nvSpPr>
          <p:cNvPr id="4" name="Slide Number Placeholder 3"/>
          <p:cNvSpPr>
            <a:spLocks noGrp="1"/>
          </p:cNvSpPr>
          <p:nvPr>
            <p:ph type="sldNum" sz="quarter" idx="10"/>
          </p:nvPr>
        </p:nvSpPr>
        <p:spPr/>
        <p:txBody>
          <a:bodyPr/>
          <a:lstStyle/>
          <a:p>
            <a:fld id="{A9BE8673-500D-4860-A3FF-80A5D245C06D}" type="slidenum">
              <a:rPr lang="en-US" smtClean="0"/>
              <a:t>9</a:t>
            </a:fld>
            <a:endParaRPr lang="en-US"/>
          </a:p>
        </p:txBody>
      </p:sp>
    </p:spTree>
    <p:extLst>
      <p:ext uri="{BB962C8B-B14F-4D97-AF65-F5344CB8AC3E}">
        <p14:creationId xmlns:p14="http://schemas.microsoft.com/office/powerpoint/2010/main" val="3592171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E131475-63B1-46F7-B926-237C0E102BBE}" type="datetimeFigureOut">
              <a:rPr lang="en-US" smtClean="0"/>
              <a:pPr/>
              <a:t>9/30/2014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F39612A-ED40-44D9-8493-030E7337D1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131475-63B1-46F7-B926-237C0E102BBE}" type="datetimeFigureOut">
              <a:rPr lang="en-US" smtClean="0"/>
              <a:pPr/>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39612A-ED40-44D9-8493-030E7337D1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E131475-63B1-46F7-B926-237C0E102BBE}" type="datetimeFigureOut">
              <a:rPr lang="en-US" smtClean="0"/>
              <a:pPr/>
              <a:t>9/30/2014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F39612A-ED40-44D9-8493-030E7337D1A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E131475-63B1-46F7-B926-237C0E102BBE}" type="datetimeFigureOut">
              <a:rPr lang="en-US" smtClean="0"/>
              <a:pPr/>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39612A-ED40-44D9-8493-030E7337D1A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E131475-63B1-46F7-B926-237C0E102BBE}" type="datetimeFigureOut">
              <a:rPr lang="en-US" smtClean="0"/>
              <a:pPr/>
              <a:t>9/30/2014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F39612A-ED40-44D9-8493-030E7337D1A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BE131475-63B1-46F7-B926-237C0E102BBE}" type="datetimeFigureOut">
              <a:rPr lang="en-US" smtClean="0"/>
              <a:pPr/>
              <a:t>9/30/2014</a:t>
            </a:fld>
            <a:endParaRPr lang="en-US"/>
          </a:p>
        </p:txBody>
      </p:sp>
      <p:sp>
        <p:nvSpPr>
          <p:cNvPr id="10" name="Slide Number Placeholder 9"/>
          <p:cNvSpPr>
            <a:spLocks noGrp="1"/>
          </p:cNvSpPr>
          <p:nvPr>
            <p:ph type="sldNum" sz="quarter" idx="16"/>
          </p:nvPr>
        </p:nvSpPr>
        <p:spPr/>
        <p:txBody>
          <a:bodyPr rtlCol="0"/>
          <a:lstStyle/>
          <a:p>
            <a:fld id="{4F39612A-ED40-44D9-8493-030E7337D1A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E131475-63B1-46F7-B926-237C0E102BBE}" type="datetimeFigureOut">
              <a:rPr lang="en-US" smtClean="0"/>
              <a:pPr/>
              <a:t>9/30/2014</a:t>
            </a:fld>
            <a:endParaRPr lang="en-US"/>
          </a:p>
        </p:txBody>
      </p:sp>
      <p:sp>
        <p:nvSpPr>
          <p:cNvPr id="12" name="Slide Number Placeholder 11"/>
          <p:cNvSpPr>
            <a:spLocks noGrp="1"/>
          </p:cNvSpPr>
          <p:nvPr>
            <p:ph type="sldNum" sz="quarter" idx="16"/>
          </p:nvPr>
        </p:nvSpPr>
        <p:spPr/>
        <p:txBody>
          <a:bodyPr rtlCol="0"/>
          <a:lstStyle/>
          <a:p>
            <a:fld id="{4F39612A-ED40-44D9-8493-030E7337D1A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E131475-63B1-46F7-B926-237C0E102BBE}" type="datetimeFigureOut">
              <a:rPr lang="en-US" smtClean="0"/>
              <a:pPr/>
              <a:t>9/30/2014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F39612A-ED40-44D9-8493-030E7337D1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31475-63B1-46F7-B926-237C0E102BBE}" type="datetimeFigureOut">
              <a:rPr lang="en-US" smtClean="0"/>
              <a:pPr/>
              <a:t>9/30/2014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F39612A-ED40-44D9-8493-030E7337D1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E131475-63B1-46F7-B926-237C0E102BBE}" type="datetimeFigureOut">
              <a:rPr lang="en-US" smtClean="0"/>
              <a:pPr/>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F39612A-ED40-44D9-8493-030E7337D1A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E131475-63B1-46F7-B926-237C0E102BBE}" type="datetimeFigureOut">
              <a:rPr lang="en-US" smtClean="0"/>
              <a:pPr/>
              <a:t>9/30/2014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F39612A-ED40-44D9-8493-030E7337D1A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E131475-63B1-46F7-B926-237C0E102BBE}" type="datetimeFigureOut">
              <a:rPr lang="en-US" smtClean="0"/>
              <a:pPr/>
              <a:t>9/30/2014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F39612A-ED40-44D9-8493-030E7337D1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qualitymatters.org/mycustomreview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academicimpressions.com/conference/evaluating-online-faculty"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westga.edu/~distance/ojdla/summer72/tobin72.html" TargetMode="External"/><Relationship Id="rId5" Type="http://schemas.openxmlformats.org/officeDocument/2006/relationships/hyperlink" Target="http://www.westga.edu/~distance/ojdla/fall83/mandernach83.htm" TargetMode="External"/><Relationship Id="rId4" Type="http://schemas.openxmlformats.org/officeDocument/2006/relationships/hyperlink" Target="http://www.westga.edu/~distance/ojdla/summer162/eskey_roehrich162.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academicimpressions.com/conference/evaluating-online-faculty#_"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A</a:t>
            </a:r>
            <a:r>
              <a:rPr lang="en-US" sz="4000" b="1" dirty="0"/>
              <a:t>s</a:t>
            </a:r>
            <a:r>
              <a:rPr lang="en-US" b="1" dirty="0"/>
              <a:t> G</a:t>
            </a:r>
            <a:r>
              <a:rPr lang="en-US" sz="4000" b="1" dirty="0"/>
              <a:t>ood</a:t>
            </a:r>
            <a:r>
              <a:rPr lang="en-US" b="1" dirty="0"/>
              <a:t> A</a:t>
            </a:r>
            <a:r>
              <a:rPr lang="en-US" sz="4000" b="1" dirty="0"/>
              <a:t>s</a:t>
            </a:r>
            <a:r>
              <a:rPr lang="en-US" b="1" dirty="0"/>
              <a:t> I G</a:t>
            </a:r>
            <a:r>
              <a:rPr lang="en-US" sz="4000" b="1" dirty="0"/>
              <a:t>et</a:t>
            </a:r>
            <a:r>
              <a:rPr lang="en-US" b="1" dirty="0" smtClean="0"/>
              <a:t>: </a:t>
            </a:r>
            <a:br>
              <a:rPr lang="en-US" b="1" dirty="0" smtClean="0"/>
            </a:br>
            <a:r>
              <a:rPr lang="en-US" b="1" dirty="0" smtClean="0"/>
              <a:t>S</a:t>
            </a:r>
            <a:r>
              <a:rPr lang="en-US" sz="4000" b="1" dirty="0" smtClean="0"/>
              <a:t>elf</a:t>
            </a:r>
            <a:r>
              <a:rPr lang="en-US" b="1" dirty="0" smtClean="0"/>
              <a:t> </a:t>
            </a:r>
            <a:r>
              <a:rPr lang="en-US" b="1" dirty="0"/>
              <a:t>R</a:t>
            </a:r>
            <a:r>
              <a:rPr lang="en-US" sz="4000" b="1" dirty="0"/>
              <a:t>eview</a:t>
            </a:r>
            <a:r>
              <a:rPr lang="en-US" b="1" dirty="0"/>
              <a:t> </a:t>
            </a:r>
            <a:r>
              <a:rPr lang="en-US" sz="4000" b="1" dirty="0"/>
              <a:t>of</a:t>
            </a:r>
            <a:r>
              <a:rPr lang="en-US" b="1" dirty="0"/>
              <a:t> </a:t>
            </a:r>
            <a:r>
              <a:rPr lang="en-US" b="1" dirty="0" smtClean="0"/>
              <a:t>O</a:t>
            </a:r>
            <a:r>
              <a:rPr lang="en-US" sz="4000" b="1" dirty="0" smtClean="0"/>
              <a:t>nline</a:t>
            </a:r>
            <a:r>
              <a:rPr lang="en-US" b="1" dirty="0" smtClean="0"/>
              <a:t> T</a:t>
            </a:r>
            <a:r>
              <a:rPr lang="en-US" sz="4000" b="1" dirty="0" smtClean="0"/>
              <a:t>eaching</a:t>
            </a:r>
            <a:endParaRPr lang="en-US" sz="3100" dirty="0"/>
          </a:p>
        </p:txBody>
      </p:sp>
      <p:sp>
        <p:nvSpPr>
          <p:cNvPr id="5" name="Subtitle 4"/>
          <p:cNvSpPr>
            <a:spLocks noGrp="1"/>
          </p:cNvSpPr>
          <p:nvPr>
            <p:ph type="subTitle" idx="1"/>
          </p:nvPr>
        </p:nvSpPr>
        <p:spPr/>
        <p:txBody>
          <a:bodyPr>
            <a:normAutofit fontScale="77500" lnSpcReduction="20000"/>
          </a:bodyPr>
          <a:lstStyle/>
          <a:p>
            <a:r>
              <a:rPr lang="en-US" dirty="0" smtClean="0"/>
              <a:t>Barbara Frey, University of Pittsburgh</a:t>
            </a:r>
          </a:p>
          <a:p>
            <a:r>
              <a:rPr lang="en-US" dirty="0" smtClean="0"/>
              <a:t>Jillian </a:t>
            </a:r>
            <a:r>
              <a:rPr lang="en-US" dirty="0" err="1" smtClean="0"/>
              <a:t>Jevack</a:t>
            </a:r>
            <a:r>
              <a:rPr lang="en-US" dirty="0" smtClean="0"/>
              <a:t>, Quality Matters</a:t>
            </a:r>
            <a:endParaRPr lang="en-US" dirty="0"/>
          </a:p>
        </p:txBody>
      </p:sp>
      <p:sp>
        <p:nvSpPr>
          <p:cNvPr id="1029" name="AutoShape 5" descr="https://alfresco.qmprogram.org/share/proxy/alfresco/api/node/content/workspace/SpacesStore/0dbdbf8e-4662-4879-9d21-5ff9746f280d/hires_QM_ConfBtn2013_10yr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Mock Review</a:t>
            </a:r>
            <a:endParaRPr lang="en-US" dirty="0"/>
          </a:p>
        </p:txBody>
      </p:sp>
      <p:sp>
        <p:nvSpPr>
          <p:cNvPr id="3" name="Content Placeholder 2"/>
          <p:cNvSpPr>
            <a:spLocks noGrp="1"/>
          </p:cNvSpPr>
          <p:nvPr>
            <p:ph sz="quarter" idx="1"/>
          </p:nvPr>
        </p:nvSpPr>
        <p:spPr/>
        <p:txBody>
          <a:bodyPr/>
          <a:lstStyle/>
          <a:p>
            <a:r>
              <a:rPr lang="en-US" dirty="0" smtClean="0"/>
              <a:t>If you teach an online or blended course, complete the Guide based on your course</a:t>
            </a:r>
            <a:endParaRPr lang="en-US" dirty="0"/>
          </a:p>
          <a:p>
            <a:r>
              <a:rPr lang="en-US" dirty="0" smtClean="0"/>
              <a:t>If you do not </a:t>
            </a:r>
            <a:r>
              <a:rPr lang="en-US" dirty="0"/>
              <a:t>teach an online or blended </a:t>
            </a:r>
            <a:r>
              <a:rPr lang="en-US" dirty="0" smtClean="0"/>
              <a:t>course, complete the Guide by taking on the persona of a “typical” faculty member at your institution</a:t>
            </a:r>
            <a:endParaRPr lang="en-US" dirty="0"/>
          </a:p>
          <a:p>
            <a:r>
              <a:rPr lang="en-US" dirty="0" smtClean="0"/>
              <a:t>Note your questions and comments for further discussion</a:t>
            </a:r>
            <a:endParaRPr lang="en-US" dirty="0"/>
          </a:p>
        </p:txBody>
      </p:sp>
    </p:spTree>
    <p:extLst>
      <p:ext uri="{BB962C8B-B14F-4D97-AF65-F5344CB8AC3E}">
        <p14:creationId xmlns:p14="http://schemas.microsoft.com/office/powerpoint/2010/main" val="3108626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Tree>
    <p:extLst>
      <p:ext uri="{BB962C8B-B14F-4D97-AF65-F5344CB8AC3E}">
        <p14:creationId xmlns:p14="http://schemas.microsoft.com/office/powerpoint/2010/main" val="254039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Refining the </a:t>
            </a:r>
            <a:r>
              <a:rPr lang="en-US" dirty="0"/>
              <a:t>R</a:t>
            </a:r>
            <a:r>
              <a:rPr lang="en-US" dirty="0" smtClean="0"/>
              <a:t>eview Guide</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Here’s what our faculty said:</a:t>
            </a:r>
          </a:p>
          <a:p>
            <a:r>
              <a:rPr lang="en-US" dirty="0" smtClean="0"/>
              <a:t>Overall: add sections for “Challenges” and “Resources”</a:t>
            </a:r>
          </a:p>
          <a:p>
            <a:r>
              <a:rPr lang="en-US" dirty="0" smtClean="0"/>
              <a:t>Principle 1: define “regular basis” and “timely manner”; question of office hours</a:t>
            </a:r>
            <a:endParaRPr lang="en-US" dirty="0"/>
          </a:p>
          <a:p>
            <a:pPr marL="0" indent="0">
              <a:buNone/>
            </a:pPr>
            <a:r>
              <a:rPr lang="en-US" dirty="0" smtClean="0"/>
              <a:t>What are your thoughts/suggestions?</a:t>
            </a:r>
            <a:endParaRPr lang="en-US" dirty="0"/>
          </a:p>
        </p:txBody>
      </p:sp>
    </p:spTree>
    <p:extLst>
      <p:ext uri="{BB962C8B-B14F-4D97-AF65-F5344CB8AC3E}">
        <p14:creationId xmlns:p14="http://schemas.microsoft.com/office/powerpoint/2010/main" val="1961614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Process</a:t>
            </a:r>
            <a:endParaRPr lang="en-US" dirty="0"/>
          </a:p>
        </p:txBody>
      </p:sp>
    </p:spTree>
    <p:extLst>
      <p:ext uri="{BB962C8B-B14F-4D97-AF65-F5344CB8AC3E}">
        <p14:creationId xmlns:p14="http://schemas.microsoft.com/office/powerpoint/2010/main" val="40930601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Process Recommendations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Involve faculty in customizing the guide and outlining the review process</a:t>
            </a:r>
          </a:p>
          <a:p>
            <a:r>
              <a:rPr lang="en-US" dirty="0" smtClean="0"/>
              <a:t>Emphasize continuous improvement and professional development</a:t>
            </a:r>
          </a:p>
          <a:p>
            <a:r>
              <a:rPr lang="en-US" dirty="0" smtClean="0"/>
              <a:t>Align the self review process with end of course reviews</a:t>
            </a:r>
          </a:p>
          <a:p>
            <a:r>
              <a:rPr lang="en-US" dirty="0" smtClean="0"/>
              <a:t>Consider using the guide for peer reviews after a reasonable time of testing and feedback, possibly with </a:t>
            </a:r>
            <a:r>
              <a:rPr lang="en-US" dirty="0" smtClean="0">
                <a:hlinkClick r:id="rId3"/>
              </a:rPr>
              <a:t>MyCR</a:t>
            </a:r>
            <a:endParaRPr lang="en-US" dirty="0" smtClean="0"/>
          </a:p>
          <a:p>
            <a:r>
              <a:rPr lang="en-US" dirty="0" smtClean="0"/>
              <a:t>Your recommendations?</a:t>
            </a:r>
          </a:p>
          <a:p>
            <a:endParaRPr lang="en-US" dirty="0" smtClean="0"/>
          </a:p>
          <a:p>
            <a:endParaRPr lang="en-US" dirty="0" smtClean="0"/>
          </a:p>
          <a:p>
            <a:endParaRPr lang="en-US" dirty="0"/>
          </a:p>
        </p:txBody>
      </p:sp>
    </p:spTree>
    <p:extLst>
      <p:ext uri="{BB962C8B-B14F-4D97-AF65-F5344CB8AC3E}">
        <p14:creationId xmlns:p14="http://schemas.microsoft.com/office/powerpoint/2010/main" val="1321288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Presentations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a:t>Seven Principles and Eight Standards: Alignment Toward Quality Instruction</a:t>
            </a:r>
            <a:br>
              <a:rPr lang="en-US" b="1" dirty="0"/>
            </a:br>
            <a:r>
              <a:rPr lang="en-US" dirty="0"/>
              <a:t>Katherine Hitchcock and Michelle Franz </a:t>
            </a:r>
            <a:br>
              <a:rPr lang="en-US" dirty="0"/>
            </a:br>
            <a:r>
              <a:rPr lang="en-US" dirty="0"/>
              <a:t>(Tuesday 4:20-5:10 PM)</a:t>
            </a:r>
          </a:p>
          <a:p>
            <a:r>
              <a:rPr lang="en-US" b="1" dirty="0" smtClean="0"/>
              <a:t>Evaluating Instructor Delivery: A System Based on QM Principles</a:t>
            </a:r>
            <a:br>
              <a:rPr lang="en-US" b="1" dirty="0" smtClean="0"/>
            </a:br>
            <a:r>
              <a:rPr lang="en-US" dirty="0" smtClean="0"/>
              <a:t>Stacey </a:t>
            </a:r>
            <a:r>
              <a:rPr lang="en-US" dirty="0" err="1" smtClean="0"/>
              <a:t>Bybee</a:t>
            </a:r>
            <a:r>
              <a:rPr lang="en-US" dirty="0" smtClean="0"/>
              <a:t> and Kate </a:t>
            </a:r>
            <a:r>
              <a:rPr lang="en-US" dirty="0" err="1" smtClean="0"/>
              <a:t>Bowersox</a:t>
            </a:r>
            <a:r>
              <a:rPr lang="en-US" dirty="0" smtClean="0"/>
              <a:t> </a:t>
            </a:r>
            <a:br>
              <a:rPr lang="en-US" dirty="0" smtClean="0"/>
            </a:br>
            <a:r>
              <a:rPr lang="en-US" dirty="0" smtClean="0"/>
              <a:t>(Poster)</a:t>
            </a:r>
          </a:p>
          <a:p>
            <a:r>
              <a:rPr lang="en-US" b="1" dirty="0" smtClean="0"/>
              <a:t>QM Standards and Principles of Good Teaching</a:t>
            </a:r>
            <a:r>
              <a:rPr lang="en-US" dirty="0" smtClean="0"/>
              <a:t> </a:t>
            </a:r>
            <a:br>
              <a:rPr lang="en-US" dirty="0" smtClean="0"/>
            </a:br>
            <a:r>
              <a:rPr lang="en-US" dirty="0" err="1" smtClean="0"/>
              <a:t>Tena</a:t>
            </a:r>
            <a:r>
              <a:rPr lang="en-US" dirty="0" smtClean="0"/>
              <a:t> B. Crews and Kelly Wilkinson </a:t>
            </a:r>
            <a:br>
              <a:rPr lang="en-US" dirty="0" smtClean="0"/>
            </a:br>
            <a:r>
              <a:rPr lang="en-US" dirty="0" smtClean="0"/>
              <a:t>(Poster)</a:t>
            </a:r>
          </a:p>
          <a:p>
            <a:endParaRPr lang="en-US" dirty="0"/>
          </a:p>
        </p:txBody>
      </p:sp>
    </p:spTree>
    <p:extLst>
      <p:ext uri="{BB962C8B-B14F-4D97-AF65-F5344CB8AC3E}">
        <p14:creationId xmlns:p14="http://schemas.microsoft.com/office/powerpoint/2010/main" val="4252532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811967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Jillian </a:t>
            </a:r>
            <a:r>
              <a:rPr lang="en-US" dirty="0" err="1" smtClean="0"/>
              <a:t>Jevack</a:t>
            </a:r>
            <a:endParaRPr lang="en-US" dirty="0" smtClean="0"/>
          </a:p>
          <a:p>
            <a:r>
              <a:rPr lang="en-US" dirty="0"/>
              <a:t>j</a:t>
            </a:r>
            <a:r>
              <a:rPr lang="en-US" dirty="0" smtClean="0"/>
              <a:t>illian.jevack@qualitymatters.org</a:t>
            </a:r>
            <a:endParaRPr lang="en-US" dirty="0"/>
          </a:p>
        </p:txBody>
      </p:sp>
      <p:sp>
        <p:nvSpPr>
          <p:cNvPr id="3" name="Title 2"/>
          <p:cNvSpPr>
            <a:spLocks noGrp="1"/>
          </p:cNvSpPr>
          <p:nvPr>
            <p:ph type="title"/>
          </p:nvPr>
        </p:nvSpPr>
        <p:spPr/>
        <p:txBody>
          <a:bodyPr/>
          <a:lstStyle/>
          <a:p>
            <a:r>
              <a:rPr lang="en-US" dirty="0" smtClean="0"/>
              <a:t>Contact</a:t>
            </a:r>
            <a:endParaRPr lang="en-US" dirty="0"/>
          </a:p>
        </p:txBody>
      </p:sp>
    </p:spTree>
    <p:extLst>
      <p:ext uri="{BB962C8B-B14F-4D97-AF65-F5344CB8AC3E}">
        <p14:creationId xmlns:p14="http://schemas.microsoft.com/office/powerpoint/2010/main" val="241681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a:t>Academic Impressions (2013). Evaluating online faculty. Retrieved from </a:t>
            </a:r>
            <a:r>
              <a:rPr lang="en-US" dirty="0">
                <a:hlinkClick r:id="rId3"/>
              </a:rPr>
              <a:t>http://www.academicimpressions.com/conference/evaluating-online-faculty</a:t>
            </a:r>
            <a:r>
              <a:rPr lang="en-US" dirty="0" smtClean="0">
                <a:hlinkClick r:id="rId3"/>
              </a:rPr>
              <a:t>#</a:t>
            </a:r>
            <a:r>
              <a:rPr lang="en-US" dirty="0" smtClean="0"/>
              <a:t>.  </a:t>
            </a:r>
          </a:p>
          <a:p>
            <a:r>
              <a:rPr lang="en-US" dirty="0" err="1" smtClean="0"/>
              <a:t>Eskey</a:t>
            </a:r>
            <a:r>
              <a:rPr lang="en-US" dirty="0" smtClean="0"/>
              <a:t>, M. T., &amp; </a:t>
            </a:r>
            <a:r>
              <a:rPr lang="en-US" dirty="0" err="1" smtClean="0"/>
              <a:t>Roehrich</a:t>
            </a:r>
            <a:r>
              <a:rPr lang="en-US" dirty="0" smtClean="0"/>
              <a:t>, H. (2013). A faculty observation model for online instructors: Observing faculty members in the online classroom. </a:t>
            </a:r>
            <a:r>
              <a:rPr lang="en-US" i="1" dirty="0" smtClean="0"/>
              <a:t>Online Journal of Distance Learning Administration, 16 (2)</a:t>
            </a:r>
            <a:r>
              <a:rPr lang="en-US" dirty="0" smtClean="0"/>
              <a:t>. </a:t>
            </a:r>
            <a:r>
              <a:rPr lang="en-US" dirty="0"/>
              <a:t>Retrieved from </a:t>
            </a:r>
            <a:r>
              <a:rPr lang="en-US" dirty="0">
                <a:hlinkClick r:id="rId4"/>
              </a:rPr>
              <a:t>http://www.westga.edu/~</a:t>
            </a:r>
            <a:r>
              <a:rPr lang="en-US" dirty="0" smtClean="0">
                <a:hlinkClick r:id="rId4"/>
              </a:rPr>
              <a:t>distance/ojdla/summer162/eskey_roehrich162.html</a:t>
            </a:r>
            <a:r>
              <a:rPr lang="en-US" dirty="0" smtClean="0"/>
              <a:t>.</a:t>
            </a:r>
          </a:p>
          <a:p>
            <a:r>
              <a:rPr lang="en-US" dirty="0" err="1" smtClean="0"/>
              <a:t>Mandernach</a:t>
            </a:r>
            <a:r>
              <a:rPr lang="en-US" dirty="0" smtClean="0"/>
              <a:t>, B. J., </a:t>
            </a:r>
            <a:r>
              <a:rPr lang="en-US" dirty="0" err="1" smtClean="0"/>
              <a:t>Donnelli</a:t>
            </a:r>
            <a:r>
              <a:rPr lang="en-US" dirty="0" smtClean="0"/>
              <a:t>, E., Dailey, A., &amp; Schulte, M. (2005). A faculty evaluation model for online instructors: Mentoring and evaluation in the online classroom. </a:t>
            </a:r>
            <a:r>
              <a:rPr lang="en-US" i="1" dirty="0" smtClean="0"/>
              <a:t>Online Journal of Distance Learning Administration, 8(3)</a:t>
            </a:r>
            <a:r>
              <a:rPr lang="en-US" dirty="0" smtClean="0"/>
              <a:t>. </a:t>
            </a:r>
            <a:r>
              <a:rPr lang="en-US" dirty="0"/>
              <a:t>Retrieved from </a:t>
            </a:r>
            <a:r>
              <a:rPr lang="en-US" dirty="0">
                <a:hlinkClick r:id="rId5"/>
              </a:rPr>
              <a:t>http://www.westga.edu/~</a:t>
            </a:r>
            <a:r>
              <a:rPr lang="en-US" dirty="0" smtClean="0">
                <a:hlinkClick r:id="rId5"/>
              </a:rPr>
              <a:t>distance/ojdla/fall83/mandernach83.htm</a:t>
            </a:r>
            <a:r>
              <a:rPr lang="en-US" dirty="0" smtClean="0"/>
              <a:t>.  </a:t>
            </a:r>
            <a:endParaRPr lang="en-US" dirty="0"/>
          </a:p>
          <a:p>
            <a:r>
              <a:rPr lang="en-US" dirty="0" smtClean="0"/>
              <a:t>Tobin, T. J. (2004). Best practices for administrative evaluation of online faculty. </a:t>
            </a:r>
            <a:r>
              <a:rPr lang="en-US" i="1" dirty="0" smtClean="0"/>
              <a:t>Online Journal of Distance Learning Administration, 7(2). </a:t>
            </a:r>
            <a:r>
              <a:rPr lang="en-US" dirty="0" smtClean="0"/>
              <a:t>Retrieved from </a:t>
            </a:r>
            <a:r>
              <a:rPr lang="en-US" dirty="0" smtClean="0">
                <a:hlinkClick r:id="rId6"/>
              </a:rPr>
              <a:t>http://www.westga.edu/~distance/ojdla/summer72/tobin72.html</a:t>
            </a:r>
            <a:r>
              <a:rPr lang="en-US" dirty="0" smtClean="0"/>
              <a:t>. </a:t>
            </a:r>
          </a:p>
          <a:p>
            <a:r>
              <a:rPr lang="en-US" dirty="0" err="1" smtClean="0"/>
              <a:t>Tu</a:t>
            </a:r>
            <a:r>
              <a:rPr lang="en-US" dirty="0" smtClean="0"/>
              <a:t>, C. (2004). Applications of formative and descriptive evaluations in online training. </a:t>
            </a:r>
            <a:r>
              <a:rPr lang="en-US" i="1" dirty="0" smtClean="0"/>
              <a:t>Performance Improvement, 43(5)</a:t>
            </a:r>
            <a:r>
              <a:rPr lang="en-US" dirty="0" smtClean="0"/>
              <a:t>.</a:t>
            </a:r>
          </a:p>
        </p:txBody>
      </p:sp>
    </p:spTree>
    <p:extLst>
      <p:ext uri="{BB962C8B-B14F-4D97-AF65-F5344CB8AC3E}">
        <p14:creationId xmlns:p14="http://schemas.microsoft.com/office/powerpoint/2010/main" val="1913015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Impressions (2013)</a:t>
            </a:r>
            <a:endParaRPr lang="en-US" dirty="0"/>
          </a:p>
        </p:txBody>
      </p:sp>
      <p:sp>
        <p:nvSpPr>
          <p:cNvPr id="3" name="Content Placeholder 2"/>
          <p:cNvSpPr>
            <a:spLocks noGrp="1"/>
          </p:cNvSpPr>
          <p:nvPr>
            <p:ph sz="quarter" idx="1"/>
          </p:nvPr>
        </p:nvSpPr>
        <p:spPr/>
        <p:txBody>
          <a:bodyPr/>
          <a:lstStyle/>
          <a:p>
            <a:r>
              <a:rPr lang="en-US" dirty="0" smtClean="0">
                <a:hlinkClick r:id="rId3"/>
              </a:rPr>
              <a:t>Evaluating Online Faculty Conference</a:t>
            </a:r>
            <a:endParaRPr lang="en-US" dirty="0"/>
          </a:p>
        </p:txBody>
      </p:sp>
    </p:spTree>
    <p:extLst>
      <p:ext uri="{BB962C8B-B14F-4D97-AF65-F5344CB8AC3E}">
        <p14:creationId xmlns:p14="http://schemas.microsoft.com/office/powerpoint/2010/main" val="2247063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sz="quarter" idx="1"/>
          </p:nvPr>
        </p:nvSpPr>
        <p:spPr/>
        <p:txBody>
          <a:bodyPr/>
          <a:lstStyle/>
          <a:p>
            <a:r>
              <a:rPr lang="en-US" dirty="0" smtClean="0"/>
              <a:t>Identify challenges and benefits institutions face in reviewing online teaching</a:t>
            </a:r>
          </a:p>
          <a:p>
            <a:r>
              <a:rPr lang="en-US" dirty="0" smtClean="0"/>
              <a:t>Compare and contrast key components of a review guide of online teaching</a:t>
            </a:r>
          </a:p>
          <a:p>
            <a:r>
              <a:rPr lang="en-US" dirty="0" smtClean="0"/>
              <a:t>Develop a process that promotes collegiality, respect, and professional development</a:t>
            </a:r>
            <a:endParaRPr lang="en-US" dirty="0"/>
          </a:p>
        </p:txBody>
      </p:sp>
    </p:spTree>
    <p:extLst>
      <p:ext uri="{BB962C8B-B14F-4D97-AF65-F5344CB8AC3E}">
        <p14:creationId xmlns:p14="http://schemas.microsoft.com/office/powerpoint/2010/main" val="251288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Eskey</a:t>
            </a:r>
            <a:r>
              <a:rPr lang="en-US" dirty="0" smtClean="0"/>
              <a:t> and </a:t>
            </a:r>
            <a:r>
              <a:rPr lang="en-US" dirty="0" err="1" smtClean="0"/>
              <a:t>Roehrich</a:t>
            </a:r>
            <a:r>
              <a:rPr lang="en-US" dirty="0" smtClean="0"/>
              <a:t> (2013)</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Described how the Faculty Online Observation (FOO) method is used to review online adjunct faculty teaching at Park University</a:t>
            </a:r>
          </a:p>
          <a:p>
            <a:r>
              <a:rPr lang="en-US" dirty="0" smtClean="0"/>
              <a:t>Challenges</a:t>
            </a:r>
          </a:p>
          <a:p>
            <a:pPr lvl="1"/>
            <a:r>
              <a:rPr lang="en-US" dirty="0" smtClean="0"/>
              <a:t>“the need to develop appropriate evaluation methods that are relevant, specifically, to the online environment”</a:t>
            </a:r>
          </a:p>
          <a:p>
            <a:pPr lvl="1"/>
            <a:r>
              <a:rPr lang="en-US" dirty="0" smtClean="0"/>
              <a:t>New instructors tended to be more receptive to the process, whereas more experienced faculty showed more resistance</a:t>
            </a:r>
          </a:p>
          <a:p>
            <a:pPr lvl="1"/>
            <a:r>
              <a:rPr lang="en-US" dirty="0" smtClean="0"/>
              <a:t>Original process (OIES) was resource-intensive; FOO streamlined</a:t>
            </a:r>
          </a:p>
          <a:p>
            <a:r>
              <a:rPr lang="en-US" dirty="0" smtClean="0"/>
              <a:t>Benefits</a:t>
            </a:r>
          </a:p>
          <a:p>
            <a:pPr lvl="1"/>
            <a:r>
              <a:rPr lang="en-US" dirty="0" smtClean="0"/>
              <a:t>Ensure students are being provided with a quality learning experience</a:t>
            </a:r>
          </a:p>
          <a:p>
            <a:pPr lvl="1"/>
            <a:r>
              <a:rPr lang="en-US" dirty="0" smtClean="0"/>
              <a:t>Supporting faculty in their professional development as online instructors</a:t>
            </a:r>
            <a:endParaRPr lang="en-US" dirty="0"/>
          </a:p>
        </p:txBody>
      </p:sp>
    </p:spTree>
    <p:extLst>
      <p:ext uri="{BB962C8B-B14F-4D97-AF65-F5344CB8AC3E}">
        <p14:creationId xmlns:p14="http://schemas.microsoft.com/office/powerpoint/2010/main" val="29655867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Mandernach</a:t>
            </a:r>
            <a:r>
              <a:rPr lang="en-US" dirty="0" smtClean="0"/>
              <a:t>, </a:t>
            </a:r>
            <a:r>
              <a:rPr lang="en-US" dirty="0" err="1" smtClean="0"/>
              <a:t>Donnelli</a:t>
            </a:r>
            <a:r>
              <a:rPr lang="en-US" dirty="0" smtClean="0"/>
              <a:t>, Dailey, &amp; Schulte (2005)</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Described how the Online Instructor Evaluation System (OIES) at Park University served the purposes of mentoring and evaluation, providing both formative and summative reviews</a:t>
            </a:r>
          </a:p>
          <a:p>
            <a:r>
              <a:rPr lang="en-US" dirty="0" smtClean="0"/>
              <a:t>Challenges</a:t>
            </a:r>
          </a:p>
          <a:p>
            <a:pPr lvl="1"/>
            <a:r>
              <a:rPr lang="en-US" dirty="0" smtClean="0"/>
              <a:t>Need for models “geared specifically to the unique demands, expectations and requirements of modern online learning”</a:t>
            </a:r>
          </a:p>
          <a:p>
            <a:pPr lvl="1"/>
            <a:r>
              <a:rPr lang="en-US" dirty="0" smtClean="0"/>
              <a:t>Departmental leaders who may be performing evaluations may need to be educated on the differences between traditional and online classroom evaluations, especially if they have not had experience teaching online</a:t>
            </a:r>
          </a:p>
          <a:p>
            <a:pPr lvl="1"/>
            <a:r>
              <a:rPr lang="en-US" dirty="0" smtClean="0"/>
              <a:t>Able to separate design from delivery because standardized curriculum is used</a:t>
            </a:r>
          </a:p>
          <a:p>
            <a:r>
              <a:rPr lang="en-US" dirty="0" smtClean="0"/>
              <a:t>Benefits</a:t>
            </a:r>
          </a:p>
          <a:p>
            <a:pPr lvl="1"/>
            <a:r>
              <a:rPr lang="en-US" dirty="0" smtClean="0"/>
              <a:t>Educate the university community about best practices of online learning</a:t>
            </a:r>
            <a:endParaRPr lang="en-US" dirty="0"/>
          </a:p>
        </p:txBody>
      </p:sp>
    </p:spTree>
    <p:extLst>
      <p:ext uri="{BB962C8B-B14F-4D97-AF65-F5344CB8AC3E}">
        <p14:creationId xmlns:p14="http://schemas.microsoft.com/office/powerpoint/2010/main" val="3346725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Tobin (2004)</a:t>
            </a:r>
            <a:endParaRPr lang="en-US" dirty="0"/>
          </a:p>
        </p:txBody>
      </p:sp>
      <p:sp>
        <p:nvSpPr>
          <p:cNvPr id="4" name="Content Placeholder 3"/>
          <p:cNvSpPr>
            <a:spLocks noGrp="1"/>
          </p:cNvSpPr>
          <p:nvPr>
            <p:ph sz="quarter" idx="1"/>
          </p:nvPr>
        </p:nvSpPr>
        <p:spPr/>
        <p:txBody>
          <a:bodyPr>
            <a:normAutofit fontScale="85000" lnSpcReduction="20000"/>
          </a:bodyPr>
          <a:lstStyle/>
          <a:p>
            <a:r>
              <a:rPr lang="en-US" dirty="0" smtClean="0"/>
              <a:t>Sought to identify behaviors that indicate competence in online teaching</a:t>
            </a:r>
          </a:p>
          <a:p>
            <a:r>
              <a:rPr lang="en-US" dirty="0" smtClean="0"/>
              <a:t>Compared and contrasted the experience of a traditional classroom observation/evaluation with an online classroom observation/evaluation</a:t>
            </a:r>
          </a:p>
          <a:p>
            <a:r>
              <a:rPr lang="en-US" dirty="0" smtClean="0"/>
              <a:t>Challenges</a:t>
            </a:r>
          </a:p>
          <a:p>
            <a:pPr lvl="1"/>
            <a:r>
              <a:rPr lang="en-US" dirty="0" smtClean="0"/>
              <a:t>How often to “visit” the online classroom?</a:t>
            </a:r>
          </a:p>
          <a:p>
            <a:pPr lvl="1"/>
            <a:r>
              <a:rPr lang="en-US" dirty="0" smtClean="0"/>
              <a:t>Some questions on traditional classroom evaluation tool may not apply to the online classroom</a:t>
            </a:r>
          </a:p>
          <a:p>
            <a:pPr lvl="1"/>
            <a:r>
              <a:rPr lang="en-US" dirty="0" smtClean="0"/>
              <a:t>What might be considered “good” in the traditional classroom may be considered “bad” in the online classroom</a:t>
            </a:r>
          </a:p>
          <a:p>
            <a:r>
              <a:rPr lang="en-US" dirty="0" smtClean="0"/>
              <a:t>Benefits</a:t>
            </a:r>
          </a:p>
          <a:p>
            <a:pPr lvl="1"/>
            <a:r>
              <a:rPr lang="en-US" dirty="0" smtClean="0"/>
              <a:t>Demonstrate quality to accrediting agencies</a:t>
            </a:r>
          </a:p>
        </p:txBody>
      </p:sp>
    </p:spTree>
    <p:extLst>
      <p:ext uri="{BB962C8B-B14F-4D97-AF65-F5344CB8AC3E}">
        <p14:creationId xmlns:p14="http://schemas.microsoft.com/office/powerpoint/2010/main" val="1734041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a:t>
            </a:r>
            <a:r>
              <a:rPr lang="en-US" dirty="0" smtClean="0"/>
              <a:t> (2004)</a:t>
            </a:r>
            <a:endParaRPr lang="en-US" dirty="0"/>
          </a:p>
        </p:txBody>
      </p:sp>
      <p:sp>
        <p:nvSpPr>
          <p:cNvPr id="3" name="Content Placeholder 2"/>
          <p:cNvSpPr>
            <a:spLocks noGrp="1"/>
          </p:cNvSpPr>
          <p:nvPr>
            <p:ph sz="quarter" idx="1"/>
          </p:nvPr>
        </p:nvSpPr>
        <p:spPr/>
        <p:txBody>
          <a:bodyPr>
            <a:normAutofit/>
          </a:bodyPr>
          <a:lstStyle/>
          <a:p>
            <a:r>
              <a:rPr lang="en-US" dirty="0" smtClean="0"/>
              <a:t>Described how peer and student evaluation can be integrated</a:t>
            </a:r>
          </a:p>
          <a:p>
            <a:r>
              <a:rPr lang="en-US" dirty="0" smtClean="0"/>
              <a:t>Challenges</a:t>
            </a:r>
          </a:p>
          <a:p>
            <a:pPr lvl="1"/>
            <a:r>
              <a:rPr lang="en-US" dirty="0" smtClean="0"/>
              <a:t>Many institutions try to apply face-to-face criteria to online</a:t>
            </a:r>
          </a:p>
          <a:p>
            <a:pPr lvl="1"/>
            <a:r>
              <a:rPr lang="en-US" dirty="0" smtClean="0"/>
              <a:t>Need for peer evaluators to be trained</a:t>
            </a:r>
          </a:p>
          <a:p>
            <a:r>
              <a:rPr lang="en-US" dirty="0" smtClean="0"/>
              <a:t>Benefits</a:t>
            </a:r>
          </a:p>
          <a:p>
            <a:pPr lvl="1"/>
            <a:r>
              <a:rPr lang="en-US" dirty="0" smtClean="0"/>
              <a:t>More valuable to faculty than separate peer and student evaluations</a:t>
            </a:r>
          </a:p>
          <a:p>
            <a:pPr lvl="1"/>
            <a:endParaRPr lang="en-US" dirty="0"/>
          </a:p>
        </p:txBody>
      </p:sp>
    </p:spTree>
    <p:extLst>
      <p:ext uri="{BB962C8B-B14F-4D97-AF65-F5344CB8AC3E}">
        <p14:creationId xmlns:p14="http://schemas.microsoft.com/office/powerpoint/2010/main" val="644305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sz="quarter" idx="1"/>
          </p:nvPr>
        </p:nvSpPr>
        <p:spPr/>
        <p:txBody>
          <a:bodyPr/>
          <a:lstStyle/>
          <a:p>
            <a:r>
              <a:rPr lang="en-US" dirty="0" smtClean="0"/>
              <a:t>Review literature on evaluation of online teaching</a:t>
            </a:r>
          </a:p>
          <a:p>
            <a:r>
              <a:rPr lang="en-US" dirty="0" smtClean="0"/>
              <a:t>Complete an individual mock review using the </a:t>
            </a:r>
            <a:r>
              <a:rPr lang="en-US" i="1" dirty="0" smtClean="0"/>
              <a:t>Self Review of Online Teaching Guide</a:t>
            </a:r>
          </a:p>
          <a:p>
            <a:r>
              <a:rPr lang="en-US" dirty="0" smtClean="0"/>
              <a:t>Discuss strengths and areas for improvement in the </a:t>
            </a:r>
            <a:r>
              <a:rPr lang="en-US" i="1" dirty="0" smtClean="0"/>
              <a:t>Self Review of </a:t>
            </a:r>
            <a:r>
              <a:rPr lang="en-US" i="1" dirty="0"/>
              <a:t>Online Teaching </a:t>
            </a:r>
            <a:r>
              <a:rPr lang="en-US" i="1" dirty="0" smtClean="0"/>
              <a:t>Guide</a:t>
            </a:r>
          </a:p>
          <a:p>
            <a:r>
              <a:rPr lang="en-US" dirty="0" smtClean="0"/>
              <a:t>Share recommendations for initiating an effective review of teaching process</a:t>
            </a:r>
          </a:p>
          <a:p>
            <a:endParaRPr lang="en-US" dirty="0" smtClean="0"/>
          </a:p>
          <a:p>
            <a:endParaRPr lang="en-US" dirty="0"/>
          </a:p>
        </p:txBody>
      </p:sp>
    </p:spTree>
    <p:extLst>
      <p:ext uri="{BB962C8B-B14F-4D97-AF65-F5344CB8AC3E}">
        <p14:creationId xmlns:p14="http://schemas.microsoft.com/office/powerpoint/2010/main" val="3940234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and Benefits</a:t>
            </a:r>
            <a:endParaRPr lang="en-US" dirty="0"/>
          </a:p>
        </p:txBody>
      </p:sp>
    </p:spTree>
    <p:extLst>
      <p:ext uri="{BB962C8B-B14F-4D97-AF65-F5344CB8AC3E}">
        <p14:creationId xmlns:p14="http://schemas.microsoft.com/office/powerpoint/2010/main" val="1325214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Types of Review</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2457449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0894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sz="quarter" idx="1"/>
          </p:nvPr>
        </p:nvSpPr>
        <p:spPr/>
        <p:txBody>
          <a:bodyPr/>
          <a:lstStyle/>
          <a:p>
            <a:r>
              <a:rPr lang="en-US" dirty="0" smtClean="0"/>
              <a:t>Developing an instrument that applies to the online environment and addresses delivery and not design</a:t>
            </a:r>
          </a:p>
          <a:p>
            <a:r>
              <a:rPr lang="en-US" dirty="0" smtClean="0"/>
              <a:t>Gaining faculty buy-in to the process</a:t>
            </a:r>
          </a:p>
          <a:p>
            <a:r>
              <a:rPr lang="en-US" dirty="0" smtClean="0"/>
              <a:t>Conducting the process efficiently</a:t>
            </a:r>
          </a:p>
          <a:p>
            <a:r>
              <a:rPr lang="en-US" dirty="0" smtClean="0"/>
              <a:t>Your challenges?</a:t>
            </a:r>
            <a:endParaRPr lang="en-US" dirty="0"/>
          </a:p>
        </p:txBody>
      </p:sp>
    </p:spTree>
    <p:extLst>
      <p:ext uri="{BB962C8B-B14F-4D97-AF65-F5344CB8AC3E}">
        <p14:creationId xmlns:p14="http://schemas.microsoft.com/office/powerpoint/2010/main" val="2519711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sz="quarter" idx="1"/>
          </p:nvPr>
        </p:nvSpPr>
        <p:spPr/>
        <p:txBody>
          <a:bodyPr/>
          <a:lstStyle/>
          <a:p>
            <a:r>
              <a:rPr lang="en-US" dirty="0" smtClean="0"/>
              <a:t>Quality learning experiences for students</a:t>
            </a:r>
          </a:p>
          <a:p>
            <a:r>
              <a:rPr lang="en-US" dirty="0" smtClean="0"/>
              <a:t>Support for faculty professional development</a:t>
            </a:r>
          </a:p>
          <a:p>
            <a:r>
              <a:rPr lang="en-US" dirty="0" smtClean="0"/>
              <a:t>Educate the institutional community about online learning</a:t>
            </a:r>
          </a:p>
          <a:p>
            <a:r>
              <a:rPr lang="en-US" dirty="0" smtClean="0"/>
              <a:t>Demonstrate quality to accrediting agencies</a:t>
            </a:r>
          </a:p>
          <a:p>
            <a:r>
              <a:rPr lang="en-US" dirty="0" smtClean="0"/>
              <a:t>Your benefits?</a:t>
            </a:r>
          </a:p>
          <a:p>
            <a:endParaRPr lang="en-US" dirty="0"/>
          </a:p>
        </p:txBody>
      </p:sp>
    </p:spTree>
    <p:extLst>
      <p:ext uri="{BB962C8B-B14F-4D97-AF65-F5344CB8AC3E}">
        <p14:creationId xmlns:p14="http://schemas.microsoft.com/office/powerpoint/2010/main" val="28088828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Review Guide</a:t>
            </a:r>
            <a:endParaRPr lang="en-US" dirty="0"/>
          </a:p>
        </p:txBody>
      </p:sp>
    </p:spTree>
    <p:extLst>
      <p:ext uri="{BB962C8B-B14F-4D97-AF65-F5344CB8AC3E}">
        <p14:creationId xmlns:p14="http://schemas.microsoft.com/office/powerpoint/2010/main" val="2307787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Components of Review Guide</a:t>
            </a:r>
            <a:endParaRPr lang="en-US" dirty="0"/>
          </a:p>
        </p:txBody>
      </p:sp>
      <p:sp>
        <p:nvSpPr>
          <p:cNvPr id="3" name="Content Placeholder 2"/>
          <p:cNvSpPr>
            <a:spLocks noGrp="1"/>
          </p:cNvSpPr>
          <p:nvPr>
            <p:ph sz="quarter" idx="1"/>
          </p:nvPr>
        </p:nvSpPr>
        <p:spPr>
          <a:xfrm>
            <a:off x="612648" y="1600200"/>
            <a:ext cx="8153400" cy="5029200"/>
          </a:xfrm>
        </p:spPr>
        <p:txBody>
          <a:bodyPr>
            <a:normAutofit/>
          </a:bodyPr>
          <a:lstStyle/>
          <a:p>
            <a:pPr marL="514350" indent="-514350">
              <a:buFont typeface="+mj-lt"/>
              <a:buAutoNum type="arabicPeriod"/>
            </a:pPr>
            <a:r>
              <a:rPr lang="en-US" dirty="0" smtClean="0"/>
              <a:t>Encourages contact with students and faculty</a:t>
            </a:r>
          </a:p>
          <a:p>
            <a:pPr marL="514350" indent="-514350">
              <a:buFont typeface="+mj-lt"/>
              <a:buAutoNum type="arabicPeriod"/>
            </a:pPr>
            <a:r>
              <a:rPr lang="en-US" dirty="0" smtClean="0"/>
              <a:t>Develops reciprocity and cooperation</a:t>
            </a:r>
          </a:p>
          <a:p>
            <a:pPr marL="514350" indent="-514350">
              <a:buFont typeface="+mj-lt"/>
              <a:buAutoNum type="arabicPeriod"/>
            </a:pPr>
            <a:r>
              <a:rPr lang="en-US" dirty="0" smtClean="0"/>
              <a:t>Encourages active learning</a:t>
            </a:r>
          </a:p>
          <a:p>
            <a:pPr marL="514350" indent="-514350">
              <a:buFont typeface="+mj-lt"/>
              <a:buAutoNum type="arabicPeriod"/>
            </a:pPr>
            <a:r>
              <a:rPr lang="en-US" dirty="0" smtClean="0"/>
              <a:t>Gives prompt feedback</a:t>
            </a:r>
          </a:p>
          <a:p>
            <a:pPr marL="514350" indent="-514350">
              <a:buFont typeface="+mj-lt"/>
              <a:buAutoNum type="arabicPeriod"/>
            </a:pPr>
            <a:r>
              <a:rPr lang="en-US" dirty="0" smtClean="0"/>
              <a:t>Emphasizes time on task</a:t>
            </a:r>
          </a:p>
          <a:p>
            <a:pPr marL="514350" indent="-514350">
              <a:buFont typeface="+mj-lt"/>
              <a:buAutoNum type="arabicPeriod"/>
            </a:pPr>
            <a:r>
              <a:rPr lang="en-US" dirty="0" smtClean="0"/>
              <a:t>Communicates high expectations</a:t>
            </a:r>
          </a:p>
          <a:p>
            <a:pPr marL="514350" indent="-514350">
              <a:buFont typeface="+mj-lt"/>
              <a:buAutoNum type="arabicPeriod"/>
            </a:pPr>
            <a:r>
              <a:rPr lang="en-US" dirty="0" smtClean="0"/>
              <a:t>Respects diverse talents and ways of learning</a:t>
            </a:r>
          </a:p>
        </p:txBody>
      </p:sp>
    </p:spTree>
    <p:extLst>
      <p:ext uri="{BB962C8B-B14F-4D97-AF65-F5344CB8AC3E}">
        <p14:creationId xmlns:p14="http://schemas.microsoft.com/office/powerpoint/2010/main" val="273877856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8f4730249c9212437adf74c4782d9a210adb0e8"/>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s Good As I Get-Self  Review Online Teaching">
  <a:themeElements>
    <a:clrScheme name="Custom 7">
      <a:dk1>
        <a:sysClr val="windowText" lastClr="000000"/>
      </a:dk1>
      <a:lt1>
        <a:sysClr val="window" lastClr="FFFFFF"/>
      </a:lt1>
      <a:dk2>
        <a:srgbClr val="002295"/>
      </a:dk2>
      <a:lt2>
        <a:srgbClr val="F7F1E5"/>
      </a:lt2>
      <a:accent1>
        <a:srgbClr val="A80C35"/>
      </a:accent1>
      <a:accent2>
        <a:srgbClr val="FCD856"/>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TotalTime>
  <Words>2791</Words>
  <Application>Microsoft Office PowerPoint</Application>
  <PresentationFormat>On-screen Show (4:3)</PresentationFormat>
  <Paragraphs>189</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As Good As I Get-Self  Review Online Teaching</vt:lpstr>
      <vt:lpstr>As Good As I Get:  Self Review of Online Teaching</vt:lpstr>
      <vt:lpstr>Learning Objectives</vt:lpstr>
      <vt:lpstr>Agenda</vt:lpstr>
      <vt:lpstr>Challenges and Benefits</vt:lpstr>
      <vt:lpstr>Different Types of Review</vt:lpstr>
      <vt:lpstr>Challenges</vt:lpstr>
      <vt:lpstr>Benefits</vt:lpstr>
      <vt:lpstr>Self Review Guide</vt:lpstr>
      <vt:lpstr>7 Components of Review Guide</vt:lpstr>
      <vt:lpstr>Mock Review</vt:lpstr>
      <vt:lpstr>Discussion</vt:lpstr>
      <vt:lpstr>Refining the Review Guide</vt:lpstr>
      <vt:lpstr>Developing a Process</vt:lpstr>
      <vt:lpstr>Process Recommendations</vt:lpstr>
      <vt:lpstr>Related Presentations</vt:lpstr>
      <vt:lpstr>Questions?</vt:lpstr>
      <vt:lpstr>Contact</vt:lpstr>
      <vt:lpstr>References</vt:lpstr>
      <vt:lpstr>Academic Impressions (2013)</vt:lpstr>
      <vt:lpstr>Eskey and Roehrich (2013)</vt:lpstr>
      <vt:lpstr>Mandernach, Donnelli, Dailey, &amp; Schulte (2005)</vt:lpstr>
      <vt:lpstr>Tobin (2004)</vt:lpstr>
      <vt:lpstr>Tu (2004)</vt:lpstr>
    </vt:vector>
  </TitlesOfParts>
  <Company>The University of Akron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Good As I Get:   Self Review of Online Teaching  Barbara Frey, University of Pittsburgh  Jillian Jevack, University of Akron</dc:title>
  <dc:creator>Jevack,Jillian Marie</dc:creator>
  <cp:lastModifiedBy>Jillian Jevack</cp:lastModifiedBy>
  <cp:revision>34</cp:revision>
  <cp:lastPrinted>2013-09-09T19:40:59Z</cp:lastPrinted>
  <dcterms:created xsi:type="dcterms:W3CDTF">2013-09-11T12:12:37Z</dcterms:created>
  <dcterms:modified xsi:type="dcterms:W3CDTF">2014-09-30T21:30:07Z</dcterms:modified>
</cp:coreProperties>
</file>