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303" r:id="rId3"/>
    <p:sldId id="294" r:id="rId4"/>
    <p:sldId id="298" r:id="rId5"/>
    <p:sldId id="328" r:id="rId6"/>
    <p:sldId id="301" r:id="rId7"/>
    <p:sldId id="329" r:id="rId8"/>
    <p:sldId id="331" r:id="rId9"/>
    <p:sldId id="302" r:id="rId10"/>
    <p:sldId id="287" r:id="rId11"/>
    <p:sldId id="288" r:id="rId12"/>
    <p:sldId id="292" r:id="rId13"/>
    <p:sldId id="289" r:id="rId14"/>
    <p:sldId id="290" r:id="rId15"/>
    <p:sldId id="291" r:id="rId16"/>
    <p:sldId id="300" r:id="rId17"/>
    <p:sldId id="330" r:id="rId18"/>
    <p:sldId id="304" r:id="rId19"/>
    <p:sldId id="299" r:id="rId20"/>
    <p:sldId id="270" r:id="rId21"/>
    <p:sldId id="321" r:id="rId22"/>
    <p:sldId id="268" r:id="rId23"/>
    <p:sldId id="307" r:id="rId24"/>
    <p:sldId id="267" r:id="rId25"/>
    <p:sldId id="271" r:id="rId26"/>
    <p:sldId id="305" r:id="rId27"/>
    <p:sldId id="272" r:id="rId28"/>
    <p:sldId id="319" r:id="rId29"/>
    <p:sldId id="277" r:id="rId30"/>
    <p:sldId id="276" r:id="rId31"/>
    <p:sldId id="320" r:id="rId32"/>
    <p:sldId id="324" r:id="rId33"/>
    <p:sldId id="311" r:id="rId34"/>
    <p:sldId id="322" r:id="rId35"/>
    <p:sldId id="278" r:id="rId36"/>
    <p:sldId id="284" r:id="rId37"/>
    <p:sldId id="327" r:id="rId38"/>
    <p:sldId id="285" r:id="rId39"/>
    <p:sldId id="317" r:id="rId40"/>
    <p:sldId id="283" r:id="rId41"/>
    <p:sldId id="318" r:id="rId42"/>
    <p:sldId id="312" r:id="rId43"/>
    <p:sldId id="279" r:id="rId44"/>
    <p:sldId id="313" r:id="rId45"/>
    <p:sldId id="280" r:id="rId46"/>
    <p:sldId id="314" r:id="rId47"/>
    <p:sldId id="281" r:id="rId48"/>
    <p:sldId id="326" r:id="rId49"/>
    <p:sldId id="325" r:id="rId50"/>
    <p:sldId id="315" r:id="rId51"/>
    <p:sldId id="282" r:id="rId52"/>
    <p:sldId id="31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DEA"/>
    <a:srgbClr val="98B5F0"/>
    <a:srgbClr val="EEBCC2"/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68662" autoAdjust="0"/>
  </p:normalViewPr>
  <p:slideViewPr>
    <p:cSldViewPr snapToGrid="0">
      <p:cViewPr varScale="1">
        <p:scale>
          <a:sx n="74" d="100"/>
          <a:sy n="74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90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D1810-D0AE-4942-B3F2-456C17B9C7A0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690E2149-D834-44DD-B05B-2B64A65998F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General LMS/Ed Tech</a:t>
          </a:r>
          <a:endParaRPr lang="en-US" dirty="0"/>
        </a:p>
      </dgm:t>
    </dgm:pt>
    <dgm:pt modelId="{DC4F894B-C20B-4062-9454-C641BBBE3413}" type="parTrans" cxnId="{40791068-5B9E-4799-B8CF-4F9BA7746577}">
      <dgm:prSet/>
      <dgm:spPr/>
      <dgm:t>
        <a:bodyPr/>
        <a:lstStyle/>
        <a:p>
          <a:endParaRPr lang="en-US"/>
        </a:p>
      </dgm:t>
    </dgm:pt>
    <dgm:pt modelId="{70ED4287-1672-4F60-B853-105CCAD88482}" type="sibTrans" cxnId="{40791068-5B9E-4799-B8CF-4F9BA7746577}">
      <dgm:prSet/>
      <dgm:spPr/>
      <dgm:t>
        <a:bodyPr/>
        <a:lstStyle/>
        <a:p>
          <a:endParaRPr lang="en-US"/>
        </a:p>
      </dgm:t>
    </dgm:pt>
    <dgm:pt modelId="{E6B9AEFA-91B6-43EE-81D9-6FAD4ED9C4B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Course Design/Redesign</a:t>
          </a:r>
          <a:endParaRPr lang="en-US" dirty="0"/>
        </a:p>
      </dgm:t>
    </dgm:pt>
    <dgm:pt modelId="{7CD722FA-6166-47A2-9085-3848E36D7408}" type="parTrans" cxnId="{5E5A3A1F-CCD4-4422-93F4-164580B7E742}">
      <dgm:prSet/>
      <dgm:spPr/>
      <dgm:t>
        <a:bodyPr/>
        <a:lstStyle/>
        <a:p>
          <a:endParaRPr lang="en-US"/>
        </a:p>
      </dgm:t>
    </dgm:pt>
    <dgm:pt modelId="{B66C2FE7-27A1-400E-A2EF-5E1B711EE99A}" type="sibTrans" cxnId="{5E5A3A1F-CCD4-4422-93F4-164580B7E742}">
      <dgm:prSet/>
      <dgm:spPr/>
      <dgm:t>
        <a:bodyPr/>
        <a:lstStyle/>
        <a:p>
          <a:endParaRPr lang="en-US"/>
        </a:p>
      </dgm:t>
    </dgm:pt>
    <dgm:pt modelId="{9F5BE0B8-50A2-4E61-8472-07B870451D85}">
      <dgm:prSet phldrT="[Text]"/>
      <dgm:spPr/>
      <dgm:t>
        <a:bodyPr/>
        <a:lstStyle/>
        <a:p>
          <a:r>
            <a:rPr lang="en-US" dirty="0" smtClean="0"/>
            <a:t>Online Course Consultation</a:t>
          </a:r>
          <a:endParaRPr lang="en-US" dirty="0"/>
        </a:p>
      </dgm:t>
    </dgm:pt>
    <dgm:pt modelId="{92232DB2-3A08-4B5B-B257-30169917641F}" type="parTrans" cxnId="{F3E7F644-4999-4CCA-8569-BE8DD122EBA4}">
      <dgm:prSet/>
      <dgm:spPr/>
      <dgm:t>
        <a:bodyPr/>
        <a:lstStyle/>
        <a:p>
          <a:endParaRPr lang="en-US"/>
        </a:p>
      </dgm:t>
    </dgm:pt>
    <dgm:pt modelId="{E3B42380-BFD5-4A39-9E78-2787E71E8827}" type="sibTrans" cxnId="{F3E7F644-4999-4CCA-8569-BE8DD122EBA4}">
      <dgm:prSet/>
      <dgm:spPr/>
      <dgm:t>
        <a:bodyPr/>
        <a:lstStyle/>
        <a:p>
          <a:endParaRPr lang="en-US"/>
        </a:p>
      </dgm:t>
    </dgm:pt>
    <dgm:pt modelId="{5FE32A8A-6802-4F94-97BE-23046A61D343}" type="pres">
      <dgm:prSet presAssocID="{731D1810-D0AE-4942-B3F2-456C17B9C7A0}" presName="Name0" presStyleCnt="0">
        <dgm:presLayoutVars>
          <dgm:dir/>
          <dgm:animLvl val="lvl"/>
          <dgm:resizeHandles val="exact"/>
        </dgm:presLayoutVars>
      </dgm:prSet>
      <dgm:spPr/>
    </dgm:pt>
    <dgm:pt modelId="{2BEDE0A5-0517-41F7-817C-FA4B233E093B}" type="pres">
      <dgm:prSet presAssocID="{690E2149-D834-44DD-B05B-2B64A65998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09167-5245-4C7D-BCF6-6259DB39E3C1}" type="pres">
      <dgm:prSet presAssocID="{70ED4287-1672-4F60-B853-105CCAD88482}" presName="parTxOnlySpace" presStyleCnt="0"/>
      <dgm:spPr/>
    </dgm:pt>
    <dgm:pt modelId="{9E5D0311-46DD-4BD5-A40A-D7A619FDA77F}" type="pres">
      <dgm:prSet presAssocID="{E6B9AEFA-91B6-43EE-81D9-6FAD4ED9C4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B5600-A72E-4199-95BA-F9A4595BFBE8}" type="pres">
      <dgm:prSet presAssocID="{B66C2FE7-27A1-400E-A2EF-5E1B711EE99A}" presName="parTxOnlySpace" presStyleCnt="0"/>
      <dgm:spPr/>
    </dgm:pt>
    <dgm:pt modelId="{8C4E3154-EB77-4B61-8754-558D8AD51318}" type="pres">
      <dgm:prSet presAssocID="{9F5BE0B8-50A2-4E61-8472-07B870451D8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7F644-4999-4CCA-8569-BE8DD122EBA4}" srcId="{731D1810-D0AE-4942-B3F2-456C17B9C7A0}" destId="{9F5BE0B8-50A2-4E61-8472-07B870451D85}" srcOrd="2" destOrd="0" parTransId="{92232DB2-3A08-4B5B-B257-30169917641F}" sibTransId="{E3B42380-BFD5-4A39-9E78-2787E71E8827}"/>
    <dgm:cxn modelId="{890A00C8-B975-4B0F-A056-CCF57CDEA34B}" type="presOf" srcId="{731D1810-D0AE-4942-B3F2-456C17B9C7A0}" destId="{5FE32A8A-6802-4F94-97BE-23046A61D343}" srcOrd="0" destOrd="0" presId="urn:microsoft.com/office/officeart/2005/8/layout/chevron1"/>
    <dgm:cxn modelId="{F1E994C8-8BD2-4519-9508-78A34CD308A9}" type="presOf" srcId="{690E2149-D834-44DD-B05B-2B64A65998F2}" destId="{2BEDE0A5-0517-41F7-817C-FA4B233E093B}" srcOrd="0" destOrd="0" presId="urn:microsoft.com/office/officeart/2005/8/layout/chevron1"/>
    <dgm:cxn modelId="{37948FE3-B2F4-48ED-BFF8-D427915A2F67}" type="presOf" srcId="{9F5BE0B8-50A2-4E61-8472-07B870451D85}" destId="{8C4E3154-EB77-4B61-8754-558D8AD51318}" srcOrd="0" destOrd="0" presId="urn:microsoft.com/office/officeart/2005/8/layout/chevron1"/>
    <dgm:cxn modelId="{1F2882F1-B547-4261-862E-DE699AF43007}" type="presOf" srcId="{E6B9AEFA-91B6-43EE-81D9-6FAD4ED9C4B9}" destId="{9E5D0311-46DD-4BD5-A40A-D7A619FDA77F}" srcOrd="0" destOrd="0" presId="urn:microsoft.com/office/officeart/2005/8/layout/chevron1"/>
    <dgm:cxn modelId="{40791068-5B9E-4799-B8CF-4F9BA7746577}" srcId="{731D1810-D0AE-4942-B3F2-456C17B9C7A0}" destId="{690E2149-D834-44DD-B05B-2B64A65998F2}" srcOrd="0" destOrd="0" parTransId="{DC4F894B-C20B-4062-9454-C641BBBE3413}" sibTransId="{70ED4287-1672-4F60-B853-105CCAD88482}"/>
    <dgm:cxn modelId="{5E5A3A1F-CCD4-4422-93F4-164580B7E742}" srcId="{731D1810-D0AE-4942-B3F2-456C17B9C7A0}" destId="{E6B9AEFA-91B6-43EE-81D9-6FAD4ED9C4B9}" srcOrd="1" destOrd="0" parTransId="{7CD722FA-6166-47A2-9085-3848E36D7408}" sibTransId="{B66C2FE7-27A1-400E-A2EF-5E1B711EE99A}"/>
    <dgm:cxn modelId="{95B31D34-521C-47A4-A64D-9D32CDE7597C}" type="presParOf" srcId="{5FE32A8A-6802-4F94-97BE-23046A61D343}" destId="{2BEDE0A5-0517-41F7-817C-FA4B233E093B}" srcOrd="0" destOrd="0" presId="urn:microsoft.com/office/officeart/2005/8/layout/chevron1"/>
    <dgm:cxn modelId="{A522CF68-0988-4D89-8B14-4BEB4867D7BC}" type="presParOf" srcId="{5FE32A8A-6802-4F94-97BE-23046A61D343}" destId="{1D309167-5245-4C7D-BCF6-6259DB39E3C1}" srcOrd="1" destOrd="0" presId="urn:microsoft.com/office/officeart/2005/8/layout/chevron1"/>
    <dgm:cxn modelId="{F6357372-F46D-45F3-BDDC-795E6B9E16CD}" type="presParOf" srcId="{5FE32A8A-6802-4F94-97BE-23046A61D343}" destId="{9E5D0311-46DD-4BD5-A40A-D7A619FDA77F}" srcOrd="2" destOrd="0" presId="urn:microsoft.com/office/officeart/2005/8/layout/chevron1"/>
    <dgm:cxn modelId="{0E8A95AA-3AED-4CB0-B997-B16A5C59D557}" type="presParOf" srcId="{5FE32A8A-6802-4F94-97BE-23046A61D343}" destId="{61DB5600-A72E-4199-95BA-F9A4595BFBE8}" srcOrd="3" destOrd="0" presId="urn:microsoft.com/office/officeart/2005/8/layout/chevron1"/>
    <dgm:cxn modelId="{1E6327A9-CEB0-4D29-8C0E-46F90AC15763}" type="presParOf" srcId="{5FE32A8A-6802-4F94-97BE-23046A61D343}" destId="{8C4E3154-EB77-4B61-8754-558D8AD5131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1D1810-D0AE-4942-B3F2-456C17B9C7A0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690E2149-D834-44DD-B05B-2B64A65998F2}">
      <dgm:prSet phldrT="[Text]"/>
      <dgm:spPr/>
      <dgm:t>
        <a:bodyPr/>
        <a:lstStyle/>
        <a:p>
          <a:r>
            <a:rPr lang="en-US" dirty="0" smtClean="0"/>
            <a:t>General LMS/Ed Tech</a:t>
          </a:r>
          <a:endParaRPr lang="en-US" dirty="0"/>
        </a:p>
      </dgm:t>
    </dgm:pt>
    <dgm:pt modelId="{DC4F894B-C20B-4062-9454-C641BBBE3413}" type="parTrans" cxnId="{40791068-5B9E-4799-B8CF-4F9BA7746577}">
      <dgm:prSet/>
      <dgm:spPr/>
      <dgm:t>
        <a:bodyPr/>
        <a:lstStyle/>
        <a:p>
          <a:endParaRPr lang="en-US"/>
        </a:p>
      </dgm:t>
    </dgm:pt>
    <dgm:pt modelId="{70ED4287-1672-4F60-B853-105CCAD88482}" type="sibTrans" cxnId="{40791068-5B9E-4799-B8CF-4F9BA7746577}">
      <dgm:prSet/>
      <dgm:spPr/>
      <dgm:t>
        <a:bodyPr/>
        <a:lstStyle/>
        <a:p>
          <a:endParaRPr lang="en-US"/>
        </a:p>
      </dgm:t>
    </dgm:pt>
    <dgm:pt modelId="{E6B9AEFA-91B6-43EE-81D9-6FAD4ED9C4B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Course Design/Redesign</a:t>
          </a:r>
          <a:endParaRPr lang="en-US" dirty="0"/>
        </a:p>
      </dgm:t>
    </dgm:pt>
    <dgm:pt modelId="{7CD722FA-6166-47A2-9085-3848E36D7408}" type="parTrans" cxnId="{5E5A3A1F-CCD4-4422-93F4-164580B7E742}">
      <dgm:prSet/>
      <dgm:spPr/>
      <dgm:t>
        <a:bodyPr/>
        <a:lstStyle/>
        <a:p>
          <a:endParaRPr lang="en-US"/>
        </a:p>
      </dgm:t>
    </dgm:pt>
    <dgm:pt modelId="{B66C2FE7-27A1-400E-A2EF-5E1B711EE99A}" type="sibTrans" cxnId="{5E5A3A1F-CCD4-4422-93F4-164580B7E742}">
      <dgm:prSet/>
      <dgm:spPr/>
      <dgm:t>
        <a:bodyPr/>
        <a:lstStyle/>
        <a:p>
          <a:endParaRPr lang="en-US"/>
        </a:p>
      </dgm:t>
    </dgm:pt>
    <dgm:pt modelId="{9F5BE0B8-50A2-4E61-8472-07B870451D85}">
      <dgm:prSet phldrT="[Text]"/>
      <dgm:spPr/>
      <dgm:t>
        <a:bodyPr/>
        <a:lstStyle/>
        <a:p>
          <a:r>
            <a:rPr lang="en-US" dirty="0" smtClean="0"/>
            <a:t>Online Course Consultation</a:t>
          </a:r>
          <a:endParaRPr lang="en-US" dirty="0"/>
        </a:p>
      </dgm:t>
    </dgm:pt>
    <dgm:pt modelId="{92232DB2-3A08-4B5B-B257-30169917641F}" type="parTrans" cxnId="{F3E7F644-4999-4CCA-8569-BE8DD122EBA4}">
      <dgm:prSet/>
      <dgm:spPr/>
      <dgm:t>
        <a:bodyPr/>
        <a:lstStyle/>
        <a:p>
          <a:endParaRPr lang="en-US"/>
        </a:p>
      </dgm:t>
    </dgm:pt>
    <dgm:pt modelId="{E3B42380-BFD5-4A39-9E78-2787E71E8827}" type="sibTrans" cxnId="{F3E7F644-4999-4CCA-8569-BE8DD122EBA4}">
      <dgm:prSet/>
      <dgm:spPr/>
      <dgm:t>
        <a:bodyPr/>
        <a:lstStyle/>
        <a:p>
          <a:endParaRPr lang="en-US"/>
        </a:p>
      </dgm:t>
    </dgm:pt>
    <dgm:pt modelId="{5FE32A8A-6802-4F94-97BE-23046A61D343}" type="pres">
      <dgm:prSet presAssocID="{731D1810-D0AE-4942-B3F2-456C17B9C7A0}" presName="Name0" presStyleCnt="0">
        <dgm:presLayoutVars>
          <dgm:dir/>
          <dgm:animLvl val="lvl"/>
          <dgm:resizeHandles val="exact"/>
        </dgm:presLayoutVars>
      </dgm:prSet>
      <dgm:spPr/>
    </dgm:pt>
    <dgm:pt modelId="{2BEDE0A5-0517-41F7-817C-FA4B233E093B}" type="pres">
      <dgm:prSet presAssocID="{690E2149-D834-44DD-B05B-2B64A65998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09167-5245-4C7D-BCF6-6259DB39E3C1}" type="pres">
      <dgm:prSet presAssocID="{70ED4287-1672-4F60-B853-105CCAD88482}" presName="parTxOnlySpace" presStyleCnt="0"/>
      <dgm:spPr/>
    </dgm:pt>
    <dgm:pt modelId="{9E5D0311-46DD-4BD5-A40A-D7A619FDA77F}" type="pres">
      <dgm:prSet presAssocID="{E6B9AEFA-91B6-43EE-81D9-6FAD4ED9C4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B5600-A72E-4199-95BA-F9A4595BFBE8}" type="pres">
      <dgm:prSet presAssocID="{B66C2FE7-27A1-400E-A2EF-5E1B711EE99A}" presName="parTxOnlySpace" presStyleCnt="0"/>
      <dgm:spPr/>
    </dgm:pt>
    <dgm:pt modelId="{8C4E3154-EB77-4B61-8754-558D8AD51318}" type="pres">
      <dgm:prSet presAssocID="{9F5BE0B8-50A2-4E61-8472-07B870451D8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91068-5B9E-4799-B8CF-4F9BA7746577}" srcId="{731D1810-D0AE-4942-B3F2-456C17B9C7A0}" destId="{690E2149-D834-44DD-B05B-2B64A65998F2}" srcOrd="0" destOrd="0" parTransId="{DC4F894B-C20B-4062-9454-C641BBBE3413}" sibTransId="{70ED4287-1672-4F60-B853-105CCAD88482}"/>
    <dgm:cxn modelId="{5E5A3A1F-CCD4-4422-93F4-164580B7E742}" srcId="{731D1810-D0AE-4942-B3F2-456C17B9C7A0}" destId="{E6B9AEFA-91B6-43EE-81D9-6FAD4ED9C4B9}" srcOrd="1" destOrd="0" parTransId="{7CD722FA-6166-47A2-9085-3848E36D7408}" sibTransId="{B66C2FE7-27A1-400E-A2EF-5E1B711EE99A}"/>
    <dgm:cxn modelId="{F3E7F644-4999-4CCA-8569-BE8DD122EBA4}" srcId="{731D1810-D0AE-4942-B3F2-456C17B9C7A0}" destId="{9F5BE0B8-50A2-4E61-8472-07B870451D85}" srcOrd="2" destOrd="0" parTransId="{92232DB2-3A08-4B5B-B257-30169917641F}" sibTransId="{E3B42380-BFD5-4A39-9E78-2787E71E8827}"/>
    <dgm:cxn modelId="{4907072C-5084-4DC5-9B9E-7BEC7647A101}" type="presOf" srcId="{731D1810-D0AE-4942-B3F2-456C17B9C7A0}" destId="{5FE32A8A-6802-4F94-97BE-23046A61D343}" srcOrd="0" destOrd="0" presId="urn:microsoft.com/office/officeart/2005/8/layout/chevron1"/>
    <dgm:cxn modelId="{5D1C4EE8-6712-4514-AABD-C3D7AE103998}" type="presOf" srcId="{690E2149-D834-44DD-B05B-2B64A65998F2}" destId="{2BEDE0A5-0517-41F7-817C-FA4B233E093B}" srcOrd="0" destOrd="0" presId="urn:microsoft.com/office/officeart/2005/8/layout/chevron1"/>
    <dgm:cxn modelId="{A6D5B912-D02D-4478-B6C0-592B712F2661}" type="presOf" srcId="{E6B9AEFA-91B6-43EE-81D9-6FAD4ED9C4B9}" destId="{9E5D0311-46DD-4BD5-A40A-D7A619FDA77F}" srcOrd="0" destOrd="0" presId="urn:microsoft.com/office/officeart/2005/8/layout/chevron1"/>
    <dgm:cxn modelId="{71EA051E-7D89-4A7F-AA5E-4D61AAC4C6C1}" type="presOf" srcId="{9F5BE0B8-50A2-4E61-8472-07B870451D85}" destId="{8C4E3154-EB77-4B61-8754-558D8AD51318}" srcOrd="0" destOrd="0" presId="urn:microsoft.com/office/officeart/2005/8/layout/chevron1"/>
    <dgm:cxn modelId="{A62A689F-66C7-46A9-A65E-E9FA81BA38D1}" type="presParOf" srcId="{5FE32A8A-6802-4F94-97BE-23046A61D343}" destId="{2BEDE0A5-0517-41F7-817C-FA4B233E093B}" srcOrd="0" destOrd="0" presId="urn:microsoft.com/office/officeart/2005/8/layout/chevron1"/>
    <dgm:cxn modelId="{CAD63CB0-EBBE-411D-9588-A271EAF08178}" type="presParOf" srcId="{5FE32A8A-6802-4F94-97BE-23046A61D343}" destId="{1D309167-5245-4C7D-BCF6-6259DB39E3C1}" srcOrd="1" destOrd="0" presId="urn:microsoft.com/office/officeart/2005/8/layout/chevron1"/>
    <dgm:cxn modelId="{D8CD7E94-D4B7-4885-80AC-B02C2FB3A911}" type="presParOf" srcId="{5FE32A8A-6802-4F94-97BE-23046A61D343}" destId="{9E5D0311-46DD-4BD5-A40A-D7A619FDA77F}" srcOrd="2" destOrd="0" presId="urn:microsoft.com/office/officeart/2005/8/layout/chevron1"/>
    <dgm:cxn modelId="{F7FB8741-5706-4488-A738-179D9ACCB9AC}" type="presParOf" srcId="{5FE32A8A-6802-4F94-97BE-23046A61D343}" destId="{61DB5600-A72E-4199-95BA-F9A4595BFBE8}" srcOrd="3" destOrd="0" presId="urn:microsoft.com/office/officeart/2005/8/layout/chevron1"/>
    <dgm:cxn modelId="{EFEC1A9E-113B-4F56-9142-9FE1BEDF2823}" type="presParOf" srcId="{5FE32A8A-6802-4F94-97BE-23046A61D343}" destId="{8C4E3154-EB77-4B61-8754-558D8AD5131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1D1810-D0AE-4942-B3F2-456C17B9C7A0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690E2149-D834-44DD-B05B-2B64A65998F2}">
      <dgm:prSet phldrT="[Text]"/>
      <dgm:spPr/>
      <dgm:t>
        <a:bodyPr/>
        <a:lstStyle/>
        <a:p>
          <a:r>
            <a:rPr lang="en-US" dirty="0" smtClean="0"/>
            <a:t>General LMS/Ed Tech</a:t>
          </a:r>
          <a:endParaRPr lang="en-US" dirty="0"/>
        </a:p>
      </dgm:t>
    </dgm:pt>
    <dgm:pt modelId="{DC4F894B-C20B-4062-9454-C641BBBE3413}" type="parTrans" cxnId="{40791068-5B9E-4799-B8CF-4F9BA7746577}">
      <dgm:prSet/>
      <dgm:spPr/>
      <dgm:t>
        <a:bodyPr/>
        <a:lstStyle/>
        <a:p>
          <a:endParaRPr lang="en-US"/>
        </a:p>
      </dgm:t>
    </dgm:pt>
    <dgm:pt modelId="{70ED4287-1672-4F60-B853-105CCAD88482}" type="sibTrans" cxnId="{40791068-5B9E-4799-B8CF-4F9BA7746577}">
      <dgm:prSet/>
      <dgm:spPr/>
      <dgm:t>
        <a:bodyPr/>
        <a:lstStyle/>
        <a:p>
          <a:endParaRPr lang="en-US"/>
        </a:p>
      </dgm:t>
    </dgm:pt>
    <dgm:pt modelId="{E6B9AEFA-91B6-43EE-81D9-6FAD4ED9C4B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Course Design/Redesign</a:t>
          </a:r>
          <a:endParaRPr lang="en-US" dirty="0"/>
        </a:p>
      </dgm:t>
    </dgm:pt>
    <dgm:pt modelId="{7CD722FA-6166-47A2-9085-3848E36D7408}" type="parTrans" cxnId="{5E5A3A1F-CCD4-4422-93F4-164580B7E742}">
      <dgm:prSet/>
      <dgm:spPr/>
      <dgm:t>
        <a:bodyPr/>
        <a:lstStyle/>
        <a:p>
          <a:endParaRPr lang="en-US"/>
        </a:p>
      </dgm:t>
    </dgm:pt>
    <dgm:pt modelId="{B66C2FE7-27A1-400E-A2EF-5E1B711EE99A}" type="sibTrans" cxnId="{5E5A3A1F-CCD4-4422-93F4-164580B7E742}">
      <dgm:prSet/>
      <dgm:spPr/>
      <dgm:t>
        <a:bodyPr/>
        <a:lstStyle/>
        <a:p>
          <a:endParaRPr lang="en-US"/>
        </a:p>
      </dgm:t>
    </dgm:pt>
    <dgm:pt modelId="{9F5BE0B8-50A2-4E61-8472-07B870451D8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Online Course Consultation</a:t>
          </a:r>
          <a:endParaRPr lang="en-US" dirty="0"/>
        </a:p>
      </dgm:t>
    </dgm:pt>
    <dgm:pt modelId="{92232DB2-3A08-4B5B-B257-30169917641F}" type="parTrans" cxnId="{F3E7F644-4999-4CCA-8569-BE8DD122EBA4}">
      <dgm:prSet/>
      <dgm:spPr/>
      <dgm:t>
        <a:bodyPr/>
        <a:lstStyle/>
        <a:p>
          <a:endParaRPr lang="en-US"/>
        </a:p>
      </dgm:t>
    </dgm:pt>
    <dgm:pt modelId="{E3B42380-BFD5-4A39-9E78-2787E71E8827}" type="sibTrans" cxnId="{F3E7F644-4999-4CCA-8569-BE8DD122EBA4}">
      <dgm:prSet/>
      <dgm:spPr/>
      <dgm:t>
        <a:bodyPr/>
        <a:lstStyle/>
        <a:p>
          <a:endParaRPr lang="en-US"/>
        </a:p>
      </dgm:t>
    </dgm:pt>
    <dgm:pt modelId="{5FE32A8A-6802-4F94-97BE-23046A61D343}" type="pres">
      <dgm:prSet presAssocID="{731D1810-D0AE-4942-B3F2-456C17B9C7A0}" presName="Name0" presStyleCnt="0">
        <dgm:presLayoutVars>
          <dgm:dir/>
          <dgm:animLvl val="lvl"/>
          <dgm:resizeHandles val="exact"/>
        </dgm:presLayoutVars>
      </dgm:prSet>
      <dgm:spPr/>
    </dgm:pt>
    <dgm:pt modelId="{2BEDE0A5-0517-41F7-817C-FA4B233E093B}" type="pres">
      <dgm:prSet presAssocID="{690E2149-D834-44DD-B05B-2B64A65998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09167-5245-4C7D-BCF6-6259DB39E3C1}" type="pres">
      <dgm:prSet presAssocID="{70ED4287-1672-4F60-B853-105CCAD88482}" presName="parTxOnlySpace" presStyleCnt="0"/>
      <dgm:spPr/>
    </dgm:pt>
    <dgm:pt modelId="{9E5D0311-46DD-4BD5-A40A-D7A619FDA77F}" type="pres">
      <dgm:prSet presAssocID="{E6B9AEFA-91B6-43EE-81D9-6FAD4ED9C4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B5600-A72E-4199-95BA-F9A4595BFBE8}" type="pres">
      <dgm:prSet presAssocID="{B66C2FE7-27A1-400E-A2EF-5E1B711EE99A}" presName="parTxOnlySpace" presStyleCnt="0"/>
      <dgm:spPr/>
    </dgm:pt>
    <dgm:pt modelId="{8C4E3154-EB77-4B61-8754-558D8AD51318}" type="pres">
      <dgm:prSet presAssocID="{9F5BE0B8-50A2-4E61-8472-07B870451D8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7F644-4999-4CCA-8569-BE8DD122EBA4}" srcId="{731D1810-D0AE-4942-B3F2-456C17B9C7A0}" destId="{9F5BE0B8-50A2-4E61-8472-07B870451D85}" srcOrd="2" destOrd="0" parTransId="{92232DB2-3A08-4B5B-B257-30169917641F}" sibTransId="{E3B42380-BFD5-4A39-9E78-2787E71E8827}"/>
    <dgm:cxn modelId="{FCDB538C-C3E0-444E-99D2-F34F051C38DD}" type="presOf" srcId="{731D1810-D0AE-4942-B3F2-456C17B9C7A0}" destId="{5FE32A8A-6802-4F94-97BE-23046A61D343}" srcOrd="0" destOrd="0" presId="urn:microsoft.com/office/officeart/2005/8/layout/chevron1"/>
    <dgm:cxn modelId="{C49B803C-5EB6-4853-96A5-F248130DA063}" type="presOf" srcId="{E6B9AEFA-91B6-43EE-81D9-6FAD4ED9C4B9}" destId="{9E5D0311-46DD-4BD5-A40A-D7A619FDA77F}" srcOrd="0" destOrd="0" presId="urn:microsoft.com/office/officeart/2005/8/layout/chevron1"/>
    <dgm:cxn modelId="{1308E2D2-0F80-4070-B4C0-25B3F1BBDCE6}" type="presOf" srcId="{690E2149-D834-44DD-B05B-2B64A65998F2}" destId="{2BEDE0A5-0517-41F7-817C-FA4B233E093B}" srcOrd="0" destOrd="0" presId="urn:microsoft.com/office/officeart/2005/8/layout/chevron1"/>
    <dgm:cxn modelId="{C784056C-318E-4ABA-9CFD-FA84BAB5AD0A}" type="presOf" srcId="{9F5BE0B8-50A2-4E61-8472-07B870451D85}" destId="{8C4E3154-EB77-4B61-8754-558D8AD51318}" srcOrd="0" destOrd="0" presId="urn:microsoft.com/office/officeart/2005/8/layout/chevron1"/>
    <dgm:cxn modelId="{40791068-5B9E-4799-B8CF-4F9BA7746577}" srcId="{731D1810-D0AE-4942-B3F2-456C17B9C7A0}" destId="{690E2149-D834-44DD-B05B-2B64A65998F2}" srcOrd="0" destOrd="0" parTransId="{DC4F894B-C20B-4062-9454-C641BBBE3413}" sibTransId="{70ED4287-1672-4F60-B853-105CCAD88482}"/>
    <dgm:cxn modelId="{5E5A3A1F-CCD4-4422-93F4-164580B7E742}" srcId="{731D1810-D0AE-4942-B3F2-456C17B9C7A0}" destId="{E6B9AEFA-91B6-43EE-81D9-6FAD4ED9C4B9}" srcOrd="1" destOrd="0" parTransId="{7CD722FA-6166-47A2-9085-3848E36D7408}" sibTransId="{B66C2FE7-27A1-400E-A2EF-5E1B711EE99A}"/>
    <dgm:cxn modelId="{3BAA461B-5818-4434-96CE-B17AC5DA42C9}" type="presParOf" srcId="{5FE32A8A-6802-4F94-97BE-23046A61D343}" destId="{2BEDE0A5-0517-41F7-817C-FA4B233E093B}" srcOrd="0" destOrd="0" presId="urn:microsoft.com/office/officeart/2005/8/layout/chevron1"/>
    <dgm:cxn modelId="{1F0AC27A-CEBB-478F-88BC-421DAEC57358}" type="presParOf" srcId="{5FE32A8A-6802-4F94-97BE-23046A61D343}" destId="{1D309167-5245-4C7D-BCF6-6259DB39E3C1}" srcOrd="1" destOrd="0" presId="urn:microsoft.com/office/officeart/2005/8/layout/chevron1"/>
    <dgm:cxn modelId="{E32A0D73-E141-4606-9D22-AD30BE01A4CE}" type="presParOf" srcId="{5FE32A8A-6802-4F94-97BE-23046A61D343}" destId="{9E5D0311-46DD-4BD5-A40A-D7A619FDA77F}" srcOrd="2" destOrd="0" presId="urn:microsoft.com/office/officeart/2005/8/layout/chevron1"/>
    <dgm:cxn modelId="{F00453FC-9063-486A-9A64-26185B9C8A01}" type="presParOf" srcId="{5FE32A8A-6802-4F94-97BE-23046A61D343}" destId="{61DB5600-A72E-4199-95BA-F9A4595BFBE8}" srcOrd="3" destOrd="0" presId="urn:microsoft.com/office/officeart/2005/8/layout/chevron1"/>
    <dgm:cxn modelId="{6176CE93-1500-495D-A949-84621D3289F3}" type="presParOf" srcId="{5FE32A8A-6802-4F94-97BE-23046A61D343}" destId="{8C4E3154-EB77-4B61-8754-558D8AD5131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DE0A5-0517-41F7-817C-FA4B233E093B}">
      <dsp:nvSpPr>
        <dsp:cNvPr id="0" name=""/>
        <dsp:cNvSpPr/>
      </dsp:nvSpPr>
      <dsp:spPr>
        <a:xfrm>
          <a:off x="3012" y="0"/>
          <a:ext cx="3670287" cy="501807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General LMS/Ed Tech</a:t>
          </a:r>
          <a:endParaRPr lang="en-US" sz="2000" kern="1200" dirty="0"/>
        </a:p>
      </dsp:txBody>
      <dsp:txXfrm>
        <a:off x="253916" y="0"/>
        <a:ext cx="3168480" cy="501807"/>
      </dsp:txXfrm>
    </dsp:sp>
    <dsp:sp modelId="{9E5D0311-46DD-4BD5-A40A-D7A619FDA77F}">
      <dsp:nvSpPr>
        <dsp:cNvPr id="0" name=""/>
        <dsp:cNvSpPr/>
      </dsp:nvSpPr>
      <dsp:spPr>
        <a:xfrm>
          <a:off x="3306271" y="0"/>
          <a:ext cx="3670287" cy="501807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Course Design/Redesign</a:t>
          </a:r>
          <a:endParaRPr lang="en-US" sz="2000" kern="1200" dirty="0"/>
        </a:p>
      </dsp:txBody>
      <dsp:txXfrm>
        <a:off x="3557175" y="0"/>
        <a:ext cx="3168480" cy="501807"/>
      </dsp:txXfrm>
    </dsp:sp>
    <dsp:sp modelId="{8C4E3154-EB77-4B61-8754-558D8AD51318}">
      <dsp:nvSpPr>
        <dsp:cNvPr id="0" name=""/>
        <dsp:cNvSpPr/>
      </dsp:nvSpPr>
      <dsp:spPr>
        <a:xfrm>
          <a:off x="6609529" y="0"/>
          <a:ext cx="3670287" cy="5018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Online Course Consultation</a:t>
          </a:r>
          <a:endParaRPr lang="en-US" sz="2000" kern="1200" dirty="0"/>
        </a:p>
      </dsp:txBody>
      <dsp:txXfrm>
        <a:off x="6860433" y="0"/>
        <a:ext cx="3168480" cy="501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DE0A5-0517-41F7-817C-FA4B233E093B}">
      <dsp:nvSpPr>
        <dsp:cNvPr id="0" name=""/>
        <dsp:cNvSpPr/>
      </dsp:nvSpPr>
      <dsp:spPr>
        <a:xfrm>
          <a:off x="3012" y="0"/>
          <a:ext cx="3670287" cy="5018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General LMS/Ed Tech</a:t>
          </a:r>
          <a:endParaRPr lang="en-US" sz="2000" kern="1200" dirty="0"/>
        </a:p>
      </dsp:txBody>
      <dsp:txXfrm>
        <a:off x="253916" y="0"/>
        <a:ext cx="3168480" cy="501807"/>
      </dsp:txXfrm>
    </dsp:sp>
    <dsp:sp modelId="{9E5D0311-46DD-4BD5-A40A-D7A619FDA77F}">
      <dsp:nvSpPr>
        <dsp:cNvPr id="0" name=""/>
        <dsp:cNvSpPr/>
      </dsp:nvSpPr>
      <dsp:spPr>
        <a:xfrm>
          <a:off x="3306271" y="0"/>
          <a:ext cx="3670287" cy="501807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Course Design/Redesign</a:t>
          </a:r>
          <a:endParaRPr lang="en-US" sz="2000" kern="1200" dirty="0"/>
        </a:p>
      </dsp:txBody>
      <dsp:txXfrm>
        <a:off x="3557175" y="0"/>
        <a:ext cx="3168480" cy="501807"/>
      </dsp:txXfrm>
    </dsp:sp>
    <dsp:sp modelId="{8C4E3154-EB77-4B61-8754-558D8AD51318}">
      <dsp:nvSpPr>
        <dsp:cNvPr id="0" name=""/>
        <dsp:cNvSpPr/>
      </dsp:nvSpPr>
      <dsp:spPr>
        <a:xfrm>
          <a:off x="6609529" y="0"/>
          <a:ext cx="3670287" cy="5018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Online Course Consultation</a:t>
          </a:r>
          <a:endParaRPr lang="en-US" sz="2000" kern="1200" dirty="0"/>
        </a:p>
      </dsp:txBody>
      <dsp:txXfrm>
        <a:off x="6860433" y="0"/>
        <a:ext cx="3168480" cy="501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DE0A5-0517-41F7-817C-FA4B233E093B}">
      <dsp:nvSpPr>
        <dsp:cNvPr id="0" name=""/>
        <dsp:cNvSpPr/>
      </dsp:nvSpPr>
      <dsp:spPr>
        <a:xfrm>
          <a:off x="3012" y="0"/>
          <a:ext cx="3670287" cy="5018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General LMS/Ed Tech</a:t>
          </a:r>
          <a:endParaRPr lang="en-US" sz="2000" kern="1200" dirty="0"/>
        </a:p>
      </dsp:txBody>
      <dsp:txXfrm>
        <a:off x="253916" y="0"/>
        <a:ext cx="3168480" cy="501807"/>
      </dsp:txXfrm>
    </dsp:sp>
    <dsp:sp modelId="{9E5D0311-46DD-4BD5-A40A-D7A619FDA77F}">
      <dsp:nvSpPr>
        <dsp:cNvPr id="0" name=""/>
        <dsp:cNvSpPr/>
      </dsp:nvSpPr>
      <dsp:spPr>
        <a:xfrm>
          <a:off x="3306271" y="0"/>
          <a:ext cx="3670287" cy="501807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Course Design/Redesign</a:t>
          </a:r>
          <a:endParaRPr lang="en-US" sz="2000" kern="1200" dirty="0"/>
        </a:p>
      </dsp:txBody>
      <dsp:txXfrm>
        <a:off x="3557175" y="0"/>
        <a:ext cx="3168480" cy="501807"/>
      </dsp:txXfrm>
    </dsp:sp>
    <dsp:sp modelId="{8C4E3154-EB77-4B61-8754-558D8AD51318}">
      <dsp:nvSpPr>
        <dsp:cNvPr id="0" name=""/>
        <dsp:cNvSpPr/>
      </dsp:nvSpPr>
      <dsp:spPr>
        <a:xfrm>
          <a:off x="6609529" y="0"/>
          <a:ext cx="3670287" cy="501807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Online Course Consultation</a:t>
          </a:r>
          <a:endParaRPr lang="en-US" sz="2000" kern="1200" dirty="0"/>
        </a:p>
      </dsp:txBody>
      <dsp:txXfrm>
        <a:off x="6860433" y="0"/>
        <a:ext cx="3168480" cy="501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12BB3-2C12-43B9-940D-DB5F295B8D59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B676-1324-4AEA-8F13-2CBDBB03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22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Overview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26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Overview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7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usually come looking for assistance with one thing. </a:t>
            </a:r>
          </a:p>
          <a:p>
            <a:endParaRPr lang="en-US" dirty="0" smtClean="0"/>
          </a:p>
          <a:p>
            <a:r>
              <a:rPr lang="en-US" dirty="0" smtClean="0"/>
              <a:t>Gradebook, collecting assignments electronically,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Turnitin</a:t>
            </a:r>
            <a:r>
              <a:rPr lang="en-US" baseline="0" dirty="0" smtClean="0"/>
              <a:t>, one facet of online learning like discussion boards, lecture capture.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first these folks don’t seem like eager adopters of QA.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9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This is where it gets sneaky.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We don’t want to be too pushy with</a:t>
            </a:r>
            <a:r>
              <a:rPr lang="en-US" sz="2000" baseline="0" dirty="0" smtClean="0"/>
              <a:t> this group. We can’t insist they use QA.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Talking to them about QM at this point wouldn’t make sense to them. Just too much.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4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0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this has</a:t>
            </a:r>
            <a:r>
              <a:rPr lang="en-US" baseline="0" dirty="0" smtClean="0"/>
              <a:t> two primary benefits.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when they do decide to teach online, they’ve already been exposed to QA.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it also has a positive impact on traditional f2f courses, since faculty seeking our assistance with the LMS are looking for LMS support of their traditional courses.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7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smtClean="0"/>
              <a:t>Folks</a:t>
            </a:r>
            <a:r>
              <a:rPr lang="en-US" b="0" baseline="0" dirty="0" smtClean="0"/>
              <a:t> seeking LMS support typically take advantage of these workshops. 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This is the main entry point into the QA pipeline. 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All workshops demonstrate/model various QM Standards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8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Incentive for</a:t>
            </a:r>
            <a:r>
              <a:rPr lang="en-US" baseline="0" dirty="0" smtClean="0"/>
              <a:t> those new and self-selected the Badges brag sheet or RTP file (Retention Tenor Professor)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Market our workshops weekly on site calendar</a:t>
            </a:r>
            <a:r>
              <a:rPr lang="en-US" baseline="0" dirty="0" smtClean="0"/>
              <a:t> where they can register</a:t>
            </a:r>
            <a:r>
              <a:rPr lang="en-US" dirty="0" smtClean="0"/>
              <a:t> 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14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 point, we’re not even talking about QM</a:t>
            </a:r>
            <a:r>
              <a:rPr lang="en-US" baseline="0" dirty="0" smtClean="0"/>
              <a:t>, and they’ve already been exposed to two standards.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7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13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 smtClean="0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Getting Started</a:t>
            </a:r>
            <a:r>
              <a:rPr lang="en-US" baseline="0" dirty="0" smtClean="0"/>
              <a:t> with Moodle – In Ten Steps, very concrete, easy to walk away with something to implement.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Best</a:t>
            </a:r>
            <a:r>
              <a:rPr lang="en-US" baseline="0" dirty="0" smtClean="0"/>
              <a:t> practices on getting course materials in Moodle..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first workshop – helps to market the others– they get hooked.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38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Talking Points - Online Activities workshop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practices on creating active learning/engaging online assignments or activities within Moodle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Templates are shared &amp; QM standards are met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 and Measurement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The course provides learners with multiple opportunities to track their learning progress.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 Activities and Learner Interaction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5.2 Learning activities provide opportunities for interaction that support active learning.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 Technology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6.2 Course tools promote learner engagement and active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3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Talking Points - Online Activities workshop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practices on creating active learning/engaging online assignments or activities within Moodle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Templates are shared &amp; QM standards are met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 and Measurement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The course provides learners with multiple opportunities to track their learning progress.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 Activities and Learner Interaction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5.2 Learning activities provide opportunities for interaction that support active learning.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 Technology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6.2 Course tools promote learner engagement and active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27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Templates are shared: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designing assignment description that indicate to the students the learning objectives and requirements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template is shared and is well received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 Activities and Learner Interaction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5.1 The learning activities promote the achievement of the stated learning objectives or competencies.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5.4 The requirements for learner interaction are clearly stated.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Again, super concrete, lots of takeaways, things to implement right away.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know this is working since they ask somewhat panicked if they’ll lose access to the shell.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0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 Our Message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74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 Modeling</a:t>
            </a:r>
            <a:endParaRPr lang="en-US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Our short workshops have shells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They</a:t>
            </a:r>
            <a:r>
              <a:rPr lang="en-US" b="0" baseline="0" dirty="0" smtClean="0"/>
              <a:t> are enrolled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Have access to all our templates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Model how to use our templates in their courses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Our workshop courses are Filled with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They come into this workshop and want to know how to mimic this course structure and format.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75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Education Technology Tools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Adobe Connect: Best Practices – supplement office hours, chat or connect for group projects, quick review before an exam, use to connect with experts in the field off campus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We have all the helpful guides for faculty and students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27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 Our Message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54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 Our Message</a:t>
            </a:r>
            <a:endParaRPr lang="en-US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Simplify</a:t>
            </a:r>
            <a:r>
              <a:rPr lang="en-US" b="0" baseline="0" dirty="0" smtClean="0"/>
              <a:t> content/lectures and record using </a:t>
            </a:r>
            <a:r>
              <a:rPr lang="en-US" b="0" baseline="0" dirty="0" err="1" smtClean="0"/>
              <a:t>Camtasia</a:t>
            </a:r>
            <a:endParaRPr lang="en-US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Publishing and captioning using </a:t>
            </a:r>
            <a:r>
              <a:rPr lang="en-US" b="0" baseline="0" dirty="0" err="1" smtClean="0"/>
              <a:t>YoutubeGuides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76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 Our Message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9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34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 E-Learning Design Principles</a:t>
            </a:r>
            <a:endParaRPr lang="en-US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We model benefits of flipping a lecture with this workshop. They watch online video and must prepare 5-7 slides prior to workshop day. They must come prepared to record during workshop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18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Education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Illustrate best practices in embedding OE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 Copyright &amp; Accessibility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FYI….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Instructional Materials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4.1 The instructional materials contribute to the achievement of the stated course and module/unit learning objectives or competencies.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4.2 Both the purpose of instructional materials and how the materials are to be used for learning activities are clearly explained.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4.3 All instructional materials used in the course are appropriately cited.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4.4 The instructional materials are current.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4.5 A variety of instructional materials is used in the course.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4.6 The distinction between required and optional materials is clearly explained.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 Technology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6.2 Course tools promote learner engagement and active learning.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6.3 Technologies required in the course are readily obtainable.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6.4 The course technologies are current.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6.5 Links are provided to privacy policies for all external tools required in the course.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83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LMS</a:t>
            </a:r>
            <a:r>
              <a:rPr lang="en-US" b="1" baseline="0" dirty="0" smtClean="0"/>
              <a:t> support folks and Self-Select take advantage of more intense multi-day training that features more prominently QA.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We’ve established buy in at this point, so we can stress it more. 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These are Multiday PD opportunities that require more commitment</a:t>
            </a:r>
            <a:r>
              <a:rPr lang="en-US" baseline="0" dirty="0" smtClean="0"/>
              <a:t> and time. Usually run for 4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these sessions candidates are more motivated, therefore it allows us to convey QM in more depth. Promote more of the QM workshops, Self review of their courses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Promote the QOLT self review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ID as their consultants will Debrief with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QM Workshops grants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5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00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Now they’re ready to get to work on their online course.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These are all of the support pieces, some are</a:t>
            </a:r>
            <a:r>
              <a:rPr lang="en-US" b="1" baseline="0" dirty="0" smtClean="0"/>
              <a:t> intended for 1 on 1 consultation, others more for independent work on course development.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2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702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Online Course</a:t>
            </a:r>
            <a:r>
              <a:rPr lang="en-US" b="0" baseline="0" dirty="0" smtClean="0"/>
              <a:t> Design Shell used for those self-selected (RFP, OI, QOLT self-review, QM Grant Workshops)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These faculty are placed in this course shell and are assisted by ID to design their online courses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This shell contains all our templates, Worksheets, and tutorials that are excerpts from our Workshops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It is designed to take them through the step by step process of designing a Quality Assured Online Course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1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Purpose</a:t>
            </a:r>
            <a:r>
              <a:rPr lang="en-US" b="0" baseline="0" dirty="0" smtClean="0"/>
              <a:t> to go through the 8 QM rubric standards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86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640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 smtClean="0"/>
              <a:t>Talking Points:</a:t>
            </a:r>
            <a:endParaRPr lang="en-US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Template</a:t>
            </a:r>
            <a:r>
              <a:rPr lang="en-US" b="0" baseline="0" dirty="0" smtClean="0"/>
              <a:t> designed using QM Standards and meets the University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Meets Accessibility standards as well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41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89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 smtClean="0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Those</a:t>
            </a:r>
            <a:r>
              <a:rPr lang="en-US" baseline="0" dirty="0" smtClean="0"/>
              <a:t> who prefer their version recommend checklist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One checklist includes descriptions and reference to QM Standards for those who are ready to get course ready for QM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913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45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 Online Design</a:t>
            </a:r>
            <a:endParaRPr lang="en-US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Worksheets designed to work with faculty in building their online</a:t>
            </a:r>
            <a:r>
              <a:rPr lang="en-US" b="0" baseline="0" dirty="0" smtClean="0"/>
              <a:t> course. ID as a consultant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Course Level Objectives</a:t>
            </a:r>
            <a:r>
              <a:rPr lang="en-US" b="0" baseline="0" dirty="0" smtClean="0"/>
              <a:t> alignment to Lesson Level Objectives, consults with ID and makes sure they are measurable.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65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992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 Online Design</a:t>
            </a:r>
            <a:endParaRPr lang="en-US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Once course level objectives are approved by ID then the second work sheet is a weekly Lesson Level Objective guideline. It helps faculty create a blueprint of their course and ensure that all assignments/activities are interactive and aligns with the course level.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220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188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Talking Points: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Course Template</a:t>
            </a:r>
            <a:r>
              <a:rPr lang="en-US" baseline="0" dirty="0" smtClean="0"/>
              <a:t> that contains templates to use that meet QM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import to those faculty who would like to benefit of this type of formatting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267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Contains</a:t>
            </a:r>
            <a:r>
              <a:rPr lang="en-US" baseline="0" dirty="0" smtClean="0"/>
              <a:t> boiler plate wording for instruction/direction structure to students for overview, assignment, forum, quiz and wrap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9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4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Overview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Overview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2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Overview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6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Overview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B676-1324-4AEA-8F13-2CBDBB03FA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2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F416CD-67A3-4CF0-A210-F6AF31AC147F}" type="datetimeFigureOut">
              <a:rPr lang="en-US" smtClean="0">
                <a:solidFill>
                  <a:srgbClr val="E3DED1"/>
                </a:solidFill>
              </a:rPr>
              <a:pPr/>
              <a:t>4/9/2015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6652B35-718D-4E28-AFEB-B694A3B357E8}" type="slidenum">
              <a:rPr lang="en-US" smtClean="0"/>
              <a:pPr algn="r"/>
              <a:t>‹#›</a:t>
            </a:fld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9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323232"/>
                </a:solidFill>
              </a:rPr>
              <a:pPr/>
              <a:t>4/9/2015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9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323232"/>
                </a:solidFill>
              </a:rPr>
              <a:pPr/>
              <a:t>4/9/2015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652B35-718D-4E28-AFEB-B694A3B357E8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0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323232"/>
                </a:solidFill>
              </a:rPr>
              <a:pPr/>
              <a:t>4/9/2015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16" y="5780081"/>
            <a:ext cx="1749913" cy="7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0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652B35-718D-4E28-AFEB-B694A3B357E8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4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323232"/>
                </a:solidFill>
              </a:rPr>
              <a:pPr/>
              <a:t>4/9/2015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5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323232"/>
                </a:solidFill>
              </a:rPr>
              <a:pPr/>
              <a:t>4/9/2015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6652B35-718D-4E28-AFEB-B694A3B357E8}" type="slidenum">
              <a:rPr lang="en-US" smtClean="0">
                <a:solidFill>
                  <a:srgbClr val="323232"/>
                </a:solidFill>
              </a:rPr>
              <a:pPr algn="r"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8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323232"/>
                </a:solidFill>
              </a:rPr>
              <a:pPr/>
              <a:t>4/9/2015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323232"/>
                </a:solidFill>
              </a:rPr>
              <a:pPr/>
              <a:t>4/9/2015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7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323232"/>
                </a:solidFill>
              </a:rPr>
              <a:pPr/>
              <a:t>4/9/2015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63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E3DED1"/>
                </a:solidFill>
              </a:rPr>
              <a:pPr/>
              <a:t>4/9/2015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3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3F416CD-67A3-4CF0-A210-F6AF31AC147F}" type="datetimeFigureOut">
              <a:rPr lang="en-US" smtClean="0">
                <a:solidFill>
                  <a:srgbClr val="323232"/>
                </a:solidFill>
              </a:rPr>
              <a:pPr/>
              <a:t>4/9/2015</a:t>
            </a:fld>
            <a:endParaRPr lang="en-US" sz="800" dirty="0">
              <a:solidFill>
                <a:srgbClr val="9F29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endParaRPr lang="en-US" sz="800" dirty="0">
              <a:solidFill>
                <a:srgbClr val="9F29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96652B35-718D-4E28-AFEB-B694A3B357E8}" type="slidenum">
              <a:rPr lang="en-US" smtClean="0">
                <a:solidFill>
                  <a:srgbClr val="323232"/>
                </a:solidFill>
              </a:rPr>
              <a:pPr algn="r"/>
              <a:t>‹#›</a:t>
            </a:fld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1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8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4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0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2959"/>
            <a:ext cx="8128000" cy="3420561"/>
          </a:xfrm>
        </p:spPr>
        <p:txBody>
          <a:bodyPr>
            <a:noAutofit/>
          </a:bodyPr>
          <a:lstStyle/>
          <a:p>
            <a:pPr algn="l"/>
            <a:r>
              <a:rPr lang="en-US" sz="4000" b="1" cap="none" dirty="0" smtClean="0"/>
              <a:t>Our Sneaky QM Implementation</a:t>
            </a:r>
            <a:br>
              <a:rPr lang="en-US" sz="4000" b="1" cap="none" dirty="0" smtClean="0"/>
            </a:br>
            <a:r>
              <a:rPr lang="en-US" sz="4000" b="1" cap="none" dirty="0" smtClean="0"/>
              <a:t>Moving Past Posting Their Syllabus Online</a:t>
            </a:r>
            <a:br>
              <a:rPr lang="en-US" sz="4000" b="1" cap="none" dirty="0" smtClean="0"/>
            </a:br>
            <a:r>
              <a:rPr lang="en-US" sz="4000" b="1" cap="none" dirty="0" smtClean="0"/>
              <a:t/>
            </a:r>
            <a:br>
              <a:rPr lang="en-US" sz="4000" b="1" cap="none" dirty="0" smtClean="0"/>
            </a:br>
            <a:r>
              <a:rPr lang="en-US" sz="2000" b="1" cap="none" dirty="0" smtClean="0"/>
              <a:t>Maria Fernandez &amp; Jeff Suarez-Grant, Instructional Designers</a:t>
            </a:r>
            <a:br>
              <a:rPr lang="en-US" sz="2000" b="1" cap="none" dirty="0" smtClean="0"/>
            </a:br>
            <a:r>
              <a:rPr lang="en-US" sz="2000" b="1" cap="none" dirty="0" smtClean="0"/>
              <a:t>California State University Los Angeles</a:t>
            </a:r>
            <a:r>
              <a:rPr lang="en-US" sz="4000" b="1" cap="none" dirty="0"/>
              <a:t/>
            </a:r>
            <a:br>
              <a:rPr lang="en-US" sz="4000" b="1" cap="none" dirty="0"/>
            </a:br>
            <a:endParaRPr lang="en-US" sz="4000" b="1" cap="none" dirty="0"/>
          </a:p>
        </p:txBody>
      </p:sp>
    </p:spTree>
    <p:extLst>
      <p:ext uri="{BB962C8B-B14F-4D97-AF65-F5344CB8AC3E}">
        <p14:creationId xmlns:p14="http://schemas.microsoft.com/office/powerpoint/2010/main" val="39950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70711" y="746962"/>
            <a:ext cx="8404734" cy="5418666"/>
            <a:chOff x="2270711" y="746962"/>
            <a:chExt cx="8404734" cy="5418666"/>
          </a:xfrm>
        </p:grpSpPr>
        <p:sp>
          <p:nvSpPr>
            <p:cNvPr id="4" name="Oval 3"/>
            <p:cNvSpPr/>
            <p:nvPr/>
          </p:nvSpPr>
          <p:spPr>
            <a:xfrm>
              <a:off x="2270711" y="2101628"/>
              <a:ext cx="4064000" cy="406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083511" y="2914428"/>
              <a:ext cx="2438400" cy="2438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896311" y="3727228"/>
              <a:ext cx="812800" cy="8128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6888956" y="746962"/>
              <a:ext cx="3786489" cy="1185333"/>
            </a:xfrm>
            <a:custGeom>
              <a:avLst/>
              <a:gdLst>
                <a:gd name="connsiteX0" fmla="*/ 0 w 3786489"/>
                <a:gd name="connsiteY0" fmla="*/ 0 h 1185333"/>
                <a:gd name="connsiteX1" fmla="*/ 3786489 w 3786489"/>
                <a:gd name="connsiteY1" fmla="*/ 0 h 1185333"/>
                <a:gd name="connsiteX2" fmla="*/ 3786489 w 3786489"/>
                <a:gd name="connsiteY2" fmla="*/ 1185333 h 1185333"/>
                <a:gd name="connsiteX3" fmla="*/ 0 w 3786489"/>
                <a:gd name="connsiteY3" fmla="*/ 1185333 h 1185333"/>
                <a:gd name="connsiteX4" fmla="*/ 0 w 3786489"/>
                <a:gd name="connsiteY4" fmla="*/ 0 h 1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6489" h="1185333">
                  <a:moveTo>
                    <a:pt x="0" y="0"/>
                  </a:moveTo>
                  <a:lnTo>
                    <a:pt x="3786489" y="0"/>
                  </a:lnTo>
                  <a:lnTo>
                    <a:pt x="3786489" y="1185333"/>
                  </a:lnTo>
                  <a:lnTo>
                    <a:pt x="0" y="1185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43180" rIns="43180" bIns="4318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Self-Selected</a:t>
              </a:r>
              <a:endParaRPr lang="en-US" sz="3400" kern="1200" dirty="0"/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6504044" y="1339628"/>
              <a:ext cx="50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traight Connector 8"/>
            <p:cNvSpPr/>
            <p:nvPr/>
          </p:nvSpPr>
          <p:spPr>
            <a:xfrm rot="5400000">
              <a:off x="4005700" y="1637316"/>
              <a:ext cx="2793322" cy="219930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990942" y="1932295"/>
              <a:ext cx="3220618" cy="1185333"/>
            </a:xfrm>
            <a:custGeom>
              <a:avLst/>
              <a:gdLst>
                <a:gd name="connsiteX0" fmla="*/ 0 w 3220618"/>
                <a:gd name="connsiteY0" fmla="*/ 0 h 1185333"/>
                <a:gd name="connsiteX1" fmla="*/ 3220618 w 3220618"/>
                <a:gd name="connsiteY1" fmla="*/ 0 h 1185333"/>
                <a:gd name="connsiteX2" fmla="*/ 3220618 w 3220618"/>
                <a:gd name="connsiteY2" fmla="*/ 1185333 h 1185333"/>
                <a:gd name="connsiteX3" fmla="*/ 0 w 3220618"/>
                <a:gd name="connsiteY3" fmla="*/ 1185333 h 1185333"/>
                <a:gd name="connsiteX4" fmla="*/ 0 w 3220618"/>
                <a:gd name="connsiteY4" fmla="*/ 0 h 1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0618" h="1185333">
                  <a:moveTo>
                    <a:pt x="0" y="0"/>
                  </a:moveTo>
                  <a:lnTo>
                    <a:pt x="3220618" y="0"/>
                  </a:lnTo>
                  <a:lnTo>
                    <a:pt x="3220618" y="1185333"/>
                  </a:lnTo>
                  <a:lnTo>
                    <a:pt x="0" y="1185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43180" rIns="43180" bIns="4318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LMS Support</a:t>
              </a:r>
              <a:endParaRPr lang="en-US" sz="3400" kern="1200" dirty="0"/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6504044" y="2524962"/>
              <a:ext cx="50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traight Connector 11"/>
            <p:cNvSpPr/>
            <p:nvPr/>
          </p:nvSpPr>
          <p:spPr>
            <a:xfrm rot="5400000">
              <a:off x="4605276" y="2804158"/>
              <a:ext cx="2176678" cy="16167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2044" y="3117628"/>
              <a:ext cx="2032000" cy="1185333"/>
            </a:xfrm>
            <a:custGeom>
              <a:avLst/>
              <a:gdLst>
                <a:gd name="connsiteX0" fmla="*/ 0 w 2032000"/>
                <a:gd name="connsiteY0" fmla="*/ 0 h 1185333"/>
                <a:gd name="connsiteX1" fmla="*/ 2032000 w 2032000"/>
                <a:gd name="connsiteY1" fmla="*/ 0 h 1185333"/>
                <a:gd name="connsiteX2" fmla="*/ 2032000 w 2032000"/>
                <a:gd name="connsiteY2" fmla="*/ 1185333 h 1185333"/>
                <a:gd name="connsiteX3" fmla="*/ 0 w 2032000"/>
                <a:gd name="connsiteY3" fmla="*/ 1185333 h 1185333"/>
                <a:gd name="connsiteX4" fmla="*/ 0 w 2032000"/>
                <a:gd name="connsiteY4" fmla="*/ 0 h 1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185333">
                  <a:moveTo>
                    <a:pt x="0" y="0"/>
                  </a:moveTo>
                  <a:lnTo>
                    <a:pt x="2032000" y="0"/>
                  </a:lnTo>
                  <a:lnTo>
                    <a:pt x="2032000" y="1185333"/>
                  </a:lnTo>
                  <a:lnTo>
                    <a:pt x="0" y="1185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43180" rIns="43180" bIns="4318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Unknown</a:t>
              </a:r>
              <a:endParaRPr lang="en-US" sz="3400" kern="1200" dirty="0"/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6504044" y="3710295"/>
              <a:ext cx="50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traight Connector 14"/>
            <p:cNvSpPr/>
            <p:nvPr/>
          </p:nvSpPr>
          <p:spPr>
            <a:xfrm rot="5400000">
              <a:off x="5205596" y="3970052"/>
              <a:ext cx="1555157" cy="10342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1061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96311" y="746962"/>
            <a:ext cx="6779134" cy="3793066"/>
            <a:chOff x="3896311" y="746962"/>
            <a:chExt cx="6779134" cy="3793066"/>
          </a:xfrm>
        </p:grpSpPr>
        <p:sp>
          <p:nvSpPr>
            <p:cNvPr id="6" name="Oval 5"/>
            <p:cNvSpPr/>
            <p:nvPr/>
          </p:nvSpPr>
          <p:spPr>
            <a:xfrm>
              <a:off x="3896311" y="3727228"/>
              <a:ext cx="812800" cy="8128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6888956" y="746962"/>
              <a:ext cx="3786489" cy="1185333"/>
            </a:xfrm>
            <a:custGeom>
              <a:avLst/>
              <a:gdLst>
                <a:gd name="connsiteX0" fmla="*/ 0 w 3786489"/>
                <a:gd name="connsiteY0" fmla="*/ 0 h 1185333"/>
                <a:gd name="connsiteX1" fmla="*/ 3786489 w 3786489"/>
                <a:gd name="connsiteY1" fmla="*/ 0 h 1185333"/>
                <a:gd name="connsiteX2" fmla="*/ 3786489 w 3786489"/>
                <a:gd name="connsiteY2" fmla="*/ 1185333 h 1185333"/>
                <a:gd name="connsiteX3" fmla="*/ 0 w 3786489"/>
                <a:gd name="connsiteY3" fmla="*/ 1185333 h 1185333"/>
                <a:gd name="connsiteX4" fmla="*/ 0 w 3786489"/>
                <a:gd name="connsiteY4" fmla="*/ 0 h 1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6489" h="1185333">
                  <a:moveTo>
                    <a:pt x="0" y="0"/>
                  </a:moveTo>
                  <a:lnTo>
                    <a:pt x="3786489" y="0"/>
                  </a:lnTo>
                  <a:lnTo>
                    <a:pt x="3786489" y="1185333"/>
                  </a:lnTo>
                  <a:lnTo>
                    <a:pt x="0" y="1185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43180" rIns="43180" bIns="4318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Self-Selected</a:t>
              </a:r>
              <a:endParaRPr lang="en-US" sz="3400" kern="1200" dirty="0"/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6504044" y="1339628"/>
              <a:ext cx="50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traight Connector 8"/>
            <p:cNvSpPr/>
            <p:nvPr/>
          </p:nvSpPr>
          <p:spPr>
            <a:xfrm rot="5400000">
              <a:off x="4005700" y="1637316"/>
              <a:ext cx="2793322" cy="219930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1719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70711" y="746962"/>
            <a:ext cx="8404734" cy="5418666"/>
            <a:chOff x="2270711" y="746962"/>
            <a:chExt cx="8404734" cy="5418666"/>
          </a:xfrm>
        </p:grpSpPr>
        <p:sp>
          <p:nvSpPr>
            <p:cNvPr id="4" name="Oval 3"/>
            <p:cNvSpPr/>
            <p:nvPr/>
          </p:nvSpPr>
          <p:spPr>
            <a:xfrm>
              <a:off x="2270711" y="2101628"/>
              <a:ext cx="4064000" cy="406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083511" y="2914428"/>
              <a:ext cx="2438400" cy="2438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896311" y="3727228"/>
              <a:ext cx="812800" cy="8128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6888956" y="746962"/>
              <a:ext cx="3786489" cy="1185333"/>
            </a:xfrm>
            <a:custGeom>
              <a:avLst/>
              <a:gdLst>
                <a:gd name="connsiteX0" fmla="*/ 0 w 3786489"/>
                <a:gd name="connsiteY0" fmla="*/ 0 h 1185333"/>
                <a:gd name="connsiteX1" fmla="*/ 3786489 w 3786489"/>
                <a:gd name="connsiteY1" fmla="*/ 0 h 1185333"/>
                <a:gd name="connsiteX2" fmla="*/ 3786489 w 3786489"/>
                <a:gd name="connsiteY2" fmla="*/ 1185333 h 1185333"/>
                <a:gd name="connsiteX3" fmla="*/ 0 w 3786489"/>
                <a:gd name="connsiteY3" fmla="*/ 1185333 h 1185333"/>
                <a:gd name="connsiteX4" fmla="*/ 0 w 3786489"/>
                <a:gd name="connsiteY4" fmla="*/ 0 h 1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6489" h="1185333">
                  <a:moveTo>
                    <a:pt x="0" y="0"/>
                  </a:moveTo>
                  <a:lnTo>
                    <a:pt x="3786489" y="0"/>
                  </a:lnTo>
                  <a:lnTo>
                    <a:pt x="3786489" y="1185333"/>
                  </a:lnTo>
                  <a:lnTo>
                    <a:pt x="0" y="1185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43180" rIns="43180" bIns="4318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Self-Selected</a:t>
              </a:r>
              <a:endParaRPr lang="en-US" sz="3400" kern="1200" dirty="0"/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6504044" y="1339628"/>
              <a:ext cx="50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traight Connector 8"/>
            <p:cNvSpPr/>
            <p:nvPr/>
          </p:nvSpPr>
          <p:spPr>
            <a:xfrm rot="5400000">
              <a:off x="4005700" y="1637316"/>
              <a:ext cx="2793322" cy="219930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990942" y="1932295"/>
              <a:ext cx="3220618" cy="1185333"/>
            </a:xfrm>
            <a:custGeom>
              <a:avLst/>
              <a:gdLst>
                <a:gd name="connsiteX0" fmla="*/ 0 w 3220618"/>
                <a:gd name="connsiteY0" fmla="*/ 0 h 1185333"/>
                <a:gd name="connsiteX1" fmla="*/ 3220618 w 3220618"/>
                <a:gd name="connsiteY1" fmla="*/ 0 h 1185333"/>
                <a:gd name="connsiteX2" fmla="*/ 3220618 w 3220618"/>
                <a:gd name="connsiteY2" fmla="*/ 1185333 h 1185333"/>
                <a:gd name="connsiteX3" fmla="*/ 0 w 3220618"/>
                <a:gd name="connsiteY3" fmla="*/ 1185333 h 1185333"/>
                <a:gd name="connsiteX4" fmla="*/ 0 w 3220618"/>
                <a:gd name="connsiteY4" fmla="*/ 0 h 1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0618" h="1185333">
                  <a:moveTo>
                    <a:pt x="0" y="0"/>
                  </a:moveTo>
                  <a:lnTo>
                    <a:pt x="3220618" y="0"/>
                  </a:lnTo>
                  <a:lnTo>
                    <a:pt x="3220618" y="1185333"/>
                  </a:lnTo>
                  <a:lnTo>
                    <a:pt x="0" y="1185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43180" rIns="43180" bIns="4318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LMS Support</a:t>
              </a:r>
              <a:endParaRPr lang="en-US" sz="3400" kern="1200" dirty="0"/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6504044" y="2524962"/>
              <a:ext cx="50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traight Connector 11"/>
            <p:cNvSpPr/>
            <p:nvPr/>
          </p:nvSpPr>
          <p:spPr>
            <a:xfrm rot="5400000">
              <a:off x="4605276" y="2804158"/>
              <a:ext cx="2176678" cy="16167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2044" y="3117628"/>
              <a:ext cx="2032000" cy="1185333"/>
            </a:xfrm>
            <a:custGeom>
              <a:avLst/>
              <a:gdLst>
                <a:gd name="connsiteX0" fmla="*/ 0 w 2032000"/>
                <a:gd name="connsiteY0" fmla="*/ 0 h 1185333"/>
                <a:gd name="connsiteX1" fmla="*/ 2032000 w 2032000"/>
                <a:gd name="connsiteY1" fmla="*/ 0 h 1185333"/>
                <a:gd name="connsiteX2" fmla="*/ 2032000 w 2032000"/>
                <a:gd name="connsiteY2" fmla="*/ 1185333 h 1185333"/>
                <a:gd name="connsiteX3" fmla="*/ 0 w 2032000"/>
                <a:gd name="connsiteY3" fmla="*/ 1185333 h 1185333"/>
                <a:gd name="connsiteX4" fmla="*/ 0 w 2032000"/>
                <a:gd name="connsiteY4" fmla="*/ 0 h 1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185333">
                  <a:moveTo>
                    <a:pt x="0" y="0"/>
                  </a:moveTo>
                  <a:lnTo>
                    <a:pt x="2032000" y="0"/>
                  </a:lnTo>
                  <a:lnTo>
                    <a:pt x="2032000" y="1185333"/>
                  </a:lnTo>
                  <a:lnTo>
                    <a:pt x="0" y="1185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43180" rIns="43180" bIns="4318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Unknown</a:t>
              </a:r>
              <a:endParaRPr lang="en-US" sz="3400" kern="1200" dirty="0"/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6504044" y="3710295"/>
              <a:ext cx="50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traight Connector 14"/>
            <p:cNvSpPr/>
            <p:nvPr/>
          </p:nvSpPr>
          <p:spPr>
            <a:xfrm rot="5400000">
              <a:off x="5205596" y="3970052"/>
              <a:ext cx="1555157" cy="10342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14429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70711" y="2101628"/>
            <a:ext cx="6773333" cy="4064000"/>
            <a:chOff x="2270711" y="2101628"/>
            <a:chExt cx="6773333" cy="4064000"/>
          </a:xfrm>
        </p:grpSpPr>
        <p:sp>
          <p:nvSpPr>
            <p:cNvPr id="4" name="Oval 3"/>
            <p:cNvSpPr/>
            <p:nvPr/>
          </p:nvSpPr>
          <p:spPr>
            <a:xfrm>
              <a:off x="2270711" y="2101628"/>
              <a:ext cx="4064000" cy="406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2044" y="3117628"/>
              <a:ext cx="2032000" cy="1185333"/>
            </a:xfrm>
            <a:custGeom>
              <a:avLst/>
              <a:gdLst>
                <a:gd name="connsiteX0" fmla="*/ 0 w 2032000"/>
                <a:gd name="connsiteY0" fmla="*/ 0 h 1185333"/>
                <a:gd name="connsiteX1" fmla="*/ 2032000 w 2032000"/>
                <a:gd name="connsiteY1" fmla="*/ 0 h 1185333"/>
                <a:gd name="connsiteX2" fmla="*/ 2032000 w 2032000"/>
                <a:gd name="connsiteY2" fmla="*/ 1185333 h 1185333"/>
                <a:gd name="connsiteX3" fmla="*/ 0 w 2032000"/>
                <a:gd name="connsiteY3" fmla="*/ 1185333 h 1185333"/>
                <a:gd name="connsiteX4" fmla="*/ 0 w 2032000"/>
                <a:gd name="connsiteY4" fmla="*/ 0 h 1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185333">
                  <a:moveTo>
                    <a:pt x="0" y="0"/>
                  </a:moveTo>
                  <a:lnTo>
                    <a:pt x="2032000" y="0"/>
                  </a:lnTo>
                  <a:lnTo>
                    <a:pt x="2032000" y="1185333"/>
                  </a:lnTo>
                  <a:lnTo>
                    <a:pt x="0" y="1185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43180" rIns="43180" bIns="4318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Unknown</a:t>
              </a:r>
              <a:endParaRPr lang="en-US" sz="3400" kern="1200" dirty="0"/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6504044" y="3710295"/>
              <a:ext cx="50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traight Connector 14"/>
            <p:cNvSpPr/>
            <p:nvPr/>
          </p:nvSpPr>
          <p:spPr>
            <a:xfrm rot="5400000">
              <a:off x="5205596" y="3970052"/>
              <a:ext cx="1555157" cy="10342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842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70711" y="746962"/>
            <a:ext cx="8404734" cy="5418666"/>
            <a:chOff x="2270711" y="746962"/>
            <a:chExt cx="8404734" cy="5418666"/>
          </a:xfrm>
        </p:grpSpPr>
        <p:sp>
          <p:nvSpPr>
            <p:cNvPr id="4" name="Oval 3"/>
            <p:cNvSpPr/>
            <p:nvPr/>
          </p:nvSpPr>
          <p:spPr>
            <a:xfrm>
              <a:off x="2270711" y="2101628"/>
              <a:ext cx="4064000" cy="406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083511" y="2914428"/>
              <a:ext cx="2438400" cy="2438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896311" y="3727228"/>
              <a:ext cx="812800" cy="8128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6888956" y="746962"/>
              <a:ext cx="3786489" cy="1185333"/>
            </a:xfrm>
            <a:custGeom>
              <a:avLst/>
              <a:gdLst>
                <a:gd name="connsiteX0" fmla="*/ 0 w 3786489"/>
                <a:gd name="connsiteY0" fmla="*/ 0 h 1185333"/>
                <a:gd name="connsiteX1" fmla="*/ 3786489 w 3786489"/>
                <a:gd name="connsiteY1" fmla="*/ 0 h 1185333"/>
                <a:gd name="connsiteX2" fmla="*/ 3786489 w 3786489"/>
                <a:gd name="connsiteY2" fmla="*/ 1185333 h 1185333"/>
                <a:gd name="connsiteX3" fmla="*/ 0 w 3786489"/>
                <a:gd name="connsiteY3" fmla="*/ 1185333 h 1185333"/>
                <a:gd name="connsiteX4" fmla="*/ 0 w 3786489"/>
                <a:gd name="connsiteY4" fmla="*/ 0 h 1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6489" h="1185333">
                  <a:moveTo>
                    <a:pt x="0" y="0"/>
                  </a:moveTo>
                  <a:lnTo>
                    <a:pt x="3786489" y="0"/>
                  </a:lnTo>
                  <a:lnTo>
                    <a:pt x="3786489" y="1185333"/>
                  </a:lnTo>
                  <a:lnTo>
                    <a:pt x="0" y="1185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43180" rIns="43180" bIns="4318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Self-Selected</a:t>
              </a:r>
              <a:endParaRPr lang="en-US" sz="3400" kern="1200" dirty="0"/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6504044" y="1339628"/>
              <a:ext cx="50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traight Connector 8"/>
            <p:cNvSpPr/>
            <p:nvPr/>
          </p:nvSpPr>
          <p:spPr>
            <a:xfrm rot="5400000">
              <a:off x="4005700" y="1637316"/>
              <a:ext cx="2793322" cy="219930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990942" y="1932295"/>
              <a:ext cx="3220618" cy="1185333"/>
            </a:xfrm>
            <a:custGeom>
              <a:avLst/>
              <a:gdLst>
                <a:gd name="connsiteX0" fmla="*/ 0 w 3220618"/>
                <a:gd name="connsiteY0" fmla="*/ 0 h 1185333"/>
                <a:gd name="connsiteX1" fmla="*/ 3220618 w 3220618"/>
                <a:gd name="connsiteY1" fmla="*/ 0 h 1185333"/>
                <a:gd name="connsiteX2" fmla="*/ 3220618 w 3220618"/>
                <a:gd name="connsiteY2" fmla="*/ 1185333 h 1185333"/>
                <a:gd name="connsiteX3" fmla="*/ 0 w 3220618"/>
                <a:gd name="connsiteY3" fmla="*/ 1185333 h 1185333"/>
                <a:gd name="connsiteX4" fmla="*/ 0 w 3220618"/>
                <a:gd name="connsiteY4" fmla="*/ 0 h 1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0618" h="1185333">
                  <a:moveTo>
                    <a:pt x="0" y="0"/>
                  </a:moveTo>
                  <a:lnTo>
                    <a:pt x="3220618" y="0"/>
                  </a:lnTo>
                  <a:lnTo>
                    <a:pt x="3220618" y="1185333"/>
                  </a:lnTo>
                  <a:lnTo>
                    <a:pt x="0" y="1185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43180" rIns="43180" bIns="4318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LMS Support</a:t>
              </a:r>
              <a:endParaRPr lang="en-US" sz="3400" kern="1200" dirty="0"/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6504044" y="2524962"/>
              <a:ext cx="50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traight Connector 11"/>
            <p:cNvSpPr/>
            <p:nvPr/>
          </p:nvSpPr>
          <p:spPr>
            <a:xfrm rot="5400000">
              <a:off x="4605276" y="2804158"/>
              <a:ext cx="2176678" cy="16167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2044" y="3117628"/>
              <a:ext cx="2032000" cy="1185333"/>
            </a:xfrm>
            <a:custGeom>
              <a:avLst/>
              <a:gdLst>
                <a:gd name="connsiteX0" fmla="*/ 0 w 2032000"/>
                <a:gd name="connsiteY0" fmla="*/ 0 h 1185333"/>
                <a:gd name="connsiteX1" fmla="*/ 2032000 w 2032000"/>
                <a:gd name="connsiteY1" fmla="*/ 0 h 1185333"/>
                <a:gd name="connsiteX2" fmla="*/ 2032000 w 2032000"/>
                <a:gd name="connsiteY2" fmla="*/ 1185333 h 1185333"/>
                <a:gd name="connsiteX3" fmla="*/ 0 w 2032000"/>
                <a:gd name="connsiteY3" fmla="*/ 1185333 h 1185333"/>
                <a:gd name="connsiteX4" fmla="*/ 0 w 2032000"/>
                <a:gd name="connsiteY4" fmla="*/ 0 h 1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185333">
                  <a:moveTo>
                    <a:pt x="0" y="0"/>
                  </a:moveTo>
                  <a:lnTo>
                    <a:pt x="2032000" y="0"/>
                  </a:lnTo>
                  <a:lnTo>
                    <a:pt x="2032000" y="1185333"/>
                  </a:lnTo>
                  <a:lnTo>
                    <a:pt x="0" y="1185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43180" rIns="43180" bIns="4318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Unknown</a:t>
              </a:r>
              <a:endParaRPr lang="en-US" sz="3400" kern="1200" dirty="0"/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6504044" y="3710295"/>
              <a:ext cx="50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traight Connector 14"/>
            <p:cNvSpPr/>
            <p:nvPr/>
          </p:nvSpPr>
          <p:spPr>
            <a:xfrm rot="5400000">
              <a:off x="5205596" y="3970052"/>
              <a:ext cx="1555157" cy="10342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9697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83511" y="1932295"/>
            <a:ext cx="7128049" cy="3420533"/>
            <a:chOff x="3083511" y="1932295"/>
            <a:chExt cx="7128049" cy="3420533"/>
          </a:xfrm>
        </p:grpSpPr>
        <p:sp>
          <p:nvSpPr>
            <p:cNvPr id="5" name="Oval 4"/>
            <p:cNvSpPr/>
            <p:nvPr/>
          </p:nvSpPr>
          <p:spPr>
            <a:xfrm>
              <a:off x="3083511" y="2914428"/>
              <a:ext cx="2438400" cy="2438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990942" y="1932295"/>
              <a:ext cx="3220618" cy="1185333"/>
            </a:xfrm>
            <a:custGeom>
              <a:avLst/>
              <a:gdLst>
                <a:gd name="connsiteX0" fmla="*/ 0 w 3220618"/>
                <a:gd name="connsiteY0" fmla="*/ 0 h 1185333"/>
                <a:gd name="connsiteX1" fmla="*/ 3220618 w 3220618"/>
                <a:gd name="connsiteY1" fmla="*/ 0 h 1185333"/>
                <a:gd name="connsiteX2" fmla="*/ 3220618 w 3220618"/>
                <a:gd name="connsiteY2" fmla="*/ 1185333 h 1185333"/>
                <a:gd name="connsiteX3" fmla="*/ 0 w 3220618"/>
                <a:gd name="connsiteY3" fmla="*/ 1185333 h 1185333"/>
                <a:gd name="connsiteX4" fmla="*/ 0 w 3220618"/>
                <a:gd name="connsiteY4" fmla="*/ 0 h 1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0618" h="1185333">
                  <a:moveTo>
                    <a:pt x="0" y="0"/>
                  </a:moveTo>
                  <a:lnTo>
                    <a:pt x="3220618" y="0"/>
                  </a:lnTo>
                  <a:lnTo>
                    <a:pt x="3220618" y="1185333"/>
                  </a:lnTo>
                  <a:lnTo>
                    <a:pt x="0" y="11853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43180" rIns="43180" bIns="4318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LMS Support</a:t>
              </a:r>
              <a:endParaRPr lang="en-US" sz="3400" kern="1200" dirty="0"/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6504044" y="2524962"/>
              <a:ext cx="50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traight Connector 11"/>
            <p:cNvSpPr/>
            <p:nvPr/>
          </p:nvSpPr>
          <p:spPr>
            <a:xfrm rot="5400000">
              <a:off x="4605276" y="2804158"/>
              <a:ext cx="2176678" cy="16167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7129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43" y="1997839"/>
            <a:ext cx="1103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Our most </a:t>
            </a:r>
            <a:r>
              <a:rPr lang="en-US" sz="6000" dirty="0" smtClean="0">
                <a:solidFill>
                  <a:srgbClr val="00B0F0"/>
                </a:solidFill>
              </a:rPr>
              <a:t>frequent customers</a:t>
            </a:r>
            <a:r>
              <a:rPr lang="en-US" sz="6000" dirty="0" smtClean="0"/>
              <a:t>.</a:t>
            </a:r>
          </a:p>
          <a:p>
            <a:pPr algn="ctr"/>
            <a:r>
              <a:rPr lang="en-US" sz="6000" dirty="0"/>
              <a:t>W</a:t>
            </a:r>
            <a:r>
              <a:rPr lang="en-US" sz="6000" dirty="0" smtClean="0"/>
              <a:t>ant assistance but not with online course design.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976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43" y="2952576"/>
            <a:ext cx="11038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This is a </a:t>
            </a:r>
            <a:r>
              <a:rPr lang="en-US" sz="6000" dirty="0" smtClean="0">
                <a:solidFill>
                  <a:srgbClr val="00B0F0"/>
                </a:solidFill>
              </a:rPr>
              <a:t>promising</a:t>
            </a:r>
            <a:r>
              <a:rPr lang="en-US" sz="6000" dirty="0" smtClean="0"/>
              <a:t> group for QA.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078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43" y="1997839"/>
            <a:ext cx="1103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Train faculty to employ QA best practices even </a:t>
            </a:r>
            <a:r>
              <a:rPr lang="en-US" sz="6000" dirty="0" smtClean="0">
                <a:solidFill>
                  <a:srgbClr val="00B0F0"/>
                </a:solidFill>
              </a:rPr>
              <a:t>before</a:t>
            </a:r>
            <a:r>
              <a:rPr lang="en-US" sz="6000" dirty="0" smtClean="0"/>
              <a:t> they’ve thought to teach online.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884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43" y="1997839"/>
            <a:ext cx="1103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Infuse</a:t>
            </a:r>
            <a:r>
              <a:rPr lang="en-US" sz="6000" dirty="0" smtClean="0"/>
              <a:t> QA best practices in </a:t>
            </a:r>
          </a:p>
          <a:p>
            <a:pPr algn="ctr"/>
            <a:r>
              <a:rPr lang="en-US" sz="6000" dirty="0" smtClean="0"/>
              <a:t>any and all </a:t>
            </a:r>
            <a:r>
              <a:rPr lang="en-US" sz="6000" dirty="0" smtClean="0">
                <a:solidFill>
                  <a:srgbClr val="00B0F0"/>
                </a:solidFill>
              </a:rPr>
              <a:t>support</a:t>
            </a:r>
            <a:r>
              <a:rPr lang="en-US" sz="6000" dirty="0" smtClean="0"/>
              <a:t>, training, and development provided to faculty.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649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23,000 to 24,000 Students</a:t>
            </a:r>
          </a:p>
          <a:p>
            <a:r>
              <a:rPr lang="en-US" dirty="0" smtClean="0"/>
              <a:t>500 Faculty Members</a:t>
            </a:r>
          </a:p>
          <a:p>
            <a:r>
              <a:rPr lang="en-US" dirty="0" smtClean="0"/>
              <a:t>Urban Campus, </a:t>
            </a:r>
            <a:br>
              <a:rPr lang="en-US" dirty="0" smtClean="0"/>
            </a:br>
            <a:r>
              <a:rPr lang="en-US" dirty="0" smtClean="0"/>
              <a:t>East Los Angeles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state university los Angeles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2159349"/>
            <a:ext cx="5384800" cy="35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9722" y="1135798"/>
            <a:ext cx="11378268" cy="3992311"/>
            <a:chOff x="459722" y="1135798"/>
            <a:chExt cx="11378268" cy="3992311"/>
          </a:xfrm>
        </p:grpSpPr>
        <p:sp>
          <p:nvSpPr>
            <p:cNvPr id="4" name="Donut 3"/>
            <p:cNvSpPr/>
            <p:nvPr/>
          </p:nvSpPr>
          <p:spPr>
            <a:xfrm>
              <a:off x="459722" y="2552902"/>
              <a:ext cx="1738342" cy="1738342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reeform 4"/>
            <p:cNvSpPr/>
            <p:nvPr/>
          </p:nvSpPr>
          <p:spPr>
            <a:xfrm rot="19800000">
              <a:off x="860209" y="1135798"/>
              <a:ext cx="2160952" cy="1041412"/>
            </a:xfrm>
            <a:custGeom>
              <a:avLst/>
              <a:gdLst>
                <a:gd name="connsiteX0" fmla="*/ 0 w 2160952"/>
                <a:gd name="connsiteY0" fmla="*/ 0 h 1041412"/>
                <a:gd name="connsiteX1" fmla="*/ 2160952 w 2160952"/>
                <a:gd name="connsiteY1" fmla="*/ 0 h 1041412"/>
                <a:gd name="connsiteX2" fmla="*/ 2160952 w 2160952"/>
                <a:gd name="connsiteY2" fmla="*/ 1041412 h 1041412"/>
                <a:gd name="connsiteX3" fmla="*/ 0 w 2160952"/>
                <a:gd name="connsiteY3" fmla="*/ 1041412 h 1041412"/>
                <a:gd name="connsiteX4" fmla="*/ 0 w 2160952"/>
                <a:gd name="connsiteY4" fmla="*/ 0 h 10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952" h="1041412">
                  <a:moveTo>
                    <a:pt x="0" y="0"/>
                  </a:moveTo>
                  <a:lnTo>
                    <a:pt x="2160952" y="0"/>
                  </a:lnTo>
                  <a:lnTo>
                    <a:pt x="2160952" y="1041412"/>
                  </a:lnTo>
                  <a:lnTo>
                    <a:pt x="0" y="10414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359" tIns="-1" rIns="0" bIns="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/>
                <a:t>Short Workshops</a:t>
              </a:r>
              <a:endParaRPr lang="en-US" sz="3400" b="1" kern="1200" dirty="0"/>
            </a:p>
          </p:txBody>
        </p:sp>
        <p:sp>
          <p:nvSpPr>
            <p:cNvPr id="6" name="Oval 5">
              <a:hlinkClick r:id="" action="ppaction://noaction" highlightClick="1"/>
            </p:cNvPr>
            <p:cNvSpPr/>
            <p:nvPr/>
          </p:nvSpPr>
          <p:spPr>
            <a:xfrm>
              <a:off x="2657786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 rot="19800000">
              <a:off x="1783793" y="4226790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73660" bIns="-1" numCol="1" spcCol="1270" anchor="ctr" anchorCtr="0">
              <a:noAutofit/>
            </a:bodyPr>
            <a:lstStyle/>
            <a:p>
              <a:pPr lvl="0" algn="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Getting Started</a:t>
              </a:r>
              <a:endParaRPr lang="en-US" sz="2900" kern="1200" dirty="0"/>
            </a:p>
          </p:txBody>
        </p:sp>
        <p:sp>
          <p:nvSpPr>
            <p:cNvPr id="9" name="Rectangle 8"/>
            <p:cNvSpPr/>
            <p:nvPr/>
          </p:nvSpPr>
          <p:spPr>
            <a:xfrm rot="17700000">
              <a:off x="3116131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10"/>
            <p:cNvSpPr/>
            <p:nvPr/>
          </p:nvSpPr>
          <p:spPr>
            <a:xfrm>
              <a:off x="4019817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 rot="19800000">
              <a:off x="3826122" y="1798904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73660" bIns="-1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Online Activities</a:t>
              </a:r>
              <a:endParaRPr lang="en-US" sz="2900" kern="1200" dirty="0"/>
            </a:p>
          </p:txBody>
        </p:sp>
        <p:sp>
          <p:nvSpPr>
            <p:cNvPr id="13" name="Rectangle 12"/>
            <p:cNvSpPr/>
            <p:nvPr/>
          </p:nvSpPr>
          <p:spPr>
            <a:xfrm rot="17700000">
              <a:off x="4149240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381848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 rot="19800000">
              <a:off x="4540949" y="3955376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73660" bIns="-1" numCol="1" spcCol="1270" anchor="ctr" anchorCtr="0">
              <a:noAutofit/>
            </a:bodyPr>
            <a:lstStyle/>
            <a:p>
              <a:pPr lvl="0" algn="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Gradebook</a:t>
              </a:r>
              <a:endParaRPr lang="en-US" sz="2900" kern="1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743879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 rot="19800000">
              <a:off x="6842884" y="1864375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73660" bIns="-1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err="1" smtClean="0"/>
                <a:t>Turnitin</a:t>
              </a:r>
              <a:endParaRPr lang="en-US" sz="2900" kern="1200" dirty="0"/>
            </a:p>
          </p:txBody>
        </p:sp>
        <p:sp>
          <p:nvSpPr>
            <p:cNvPr id="19" name="Rectangle 18"/>
            <p:cNvSpPr/>
            <p:nvPr/>
          </p:nvSpPr>
          <p:spPr>
            <a:xfrm rot="17700000">
              <a:off x="6215459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105910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 rot="19800000">
              <a:off x="7108724" y="4093566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73660" bIns="-1" numCol="1" spcCol="1270" anchor="ctr" anchorCtr="0">
              <a:noAutofit/>
            </a:bodyPr>
            <a:lstStyle/>
            <a:p>
              <a:pPr lvl="0" algn="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LIVE!</a:t>
              </a:r>
              <a:endParaRPr lang="en-US" sz="2900" kern="1200" dirty="0"/>
            </a:p>
          </p:txBody>
        </p:sp>
        <p:sp>
          <p:nvSpPr>
            <p:cNvPr id="22" name="Rectangle 21"/>
            <p:cNvSpPr/>
            <p:nvPr/>
          </p:nvSpPr>
          <p:spPr>
            <a:xfrm rot="17700000">
              <a:off x="7248568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Oval 22"/>
            <p:cNvSpPr/>
            <p:nvPr/>
          </p:nvSpPr>
          <p:spPr>
            <a:xfrm>
              <a:off x="9467941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 rot="19800000">
              <a:off x="9400593" y="1665312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73660" bIns="-1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Flip a Lecture</a:t>
              </a:r>
              <a:endParaRPr lang="en-US" sz="2900" kern="1200" dirty="0"/>
            </a:p>
          </p:txBody>
        </p:sp>
        <p:sp>
          <p:nvSpPr>
            <p:cNvPr id="25" name="Rectangle 24"/>
            <p:cNvSpPr/>
            <p:nvPr/>
          </p:nvSpPr>
          <p:spPr>
            <a:xfrm rot="17700000">
              <a:off x="8281677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val 25"/>
            <p:cNvSpPr/>
            <p:nvPr/>
          </p:nvSpPr>
          <p:spPr>
            <a:xfrm>
              <a:off x="10829972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 rot="19800000">
              <a:off x="9968665" y="4226791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73660" bIns="-1" numCol="1" spcCol="1270" anchor="ctr" anchorCtr="0">
              <a:noAutofit/>
            </a:bodyPr>
            <a:lstStyle/>
            <a:p>
              <a:pPr lvl="0" algn="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Leveraging Multimedia</a:t>
              </a:r>
              <a:endParaRPr lang="en-US" sz="2900" kern="1200" dirty="0"/>
            </a:p>
          </p:txBody>
        </p:sp>
        <p:sp>
          <p:nvSpPr>
            <p:cNvPr id="28" name="Rectangle 27"/>
            <p:cNvSpPr/>
            <p:nvPr/>
          </p:nvSpPr>
          <p:spPr>
            <a:xfrm rot="17700000">
              <a:off x="9314786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62432762"/>
              </p:ext>
            </p:extLst>
          </p:nvPr>
        </p:nvGraphicFramePr>
        <p:xfrm>
          <a:off x="954585" y="5943600"/>
          <a:ext cx="10282830" cy="50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32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821" y="2594180"/>
            <a:ext cx="11038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What’s the incentive?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199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95" y="410473"/>
            <a:ext cx="7824994" cy="6049962"/>
          </a:xfrm>
        </p:spPr>
      </p:pic>
    </p:spTree>
    <p:extLst>
      <p:ext uri="{BB962C8B-B14F-4D97-AF65-F5344CB8AC3E}">
        <p14:creationId xmlns:p14="http://schemas.microsoft.com/office/powerpoint/2010/main" val="5417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430" y="1712256"/>
            <a:ext cx="110381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Getting Started with Moodle infuses QM Standards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</a:rPr>
              <a:t>Course </a:t>
            </a:r>
            <a:r>
              <a:rPr lang="en-US" sz="4000" dirty="0" smtClean="0">
                <a:solidFill>
                  <a:srgbClr val="00B0F0"/>
                </a:solidFill>
              </a:rPr>
              <a:t>Overview &amp; Introduction 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Course Activities &amp; Learner Interactions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3387" r="3231" b="3952"/>
          <a:stretch/>
        </p:blipFill>
        <p:spPr>
          <a:xfrm>
            <a:off x="3309730" y="290304"/>
            <a:ext cx="4949687" cy="6301117"/>
          </a:xfrm>
        </p:spPr>
      </p:pic>
    </p:spTree>
    <p:extLst>
      <p:ext uri="{BB962C8B-B14F-4D97-AF65-F5344CB8AC3E}">
        <p14:creationId xmlns:p14="http://schemas.microsoft.com/office/powerpoint/2010/main" val="26956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Meets QM STD:</a:t>
            </a:r>
          </a:p>
          <a:p>
            <a:r>
              <a:rPr lang="en-US" dirty="0" smtClean="0"/>
              <a:t>Glossary – 5.2 (</a:t>
            </a:r>
            <a:r>
              <a:rPr lang="en-US" b="1" dirty="0" smtClean="0">
                <a:solidFill>
                  <a:schemeClr val="tx1"/>
                </a:solidFill>
              </a:rPr>
              <a:t>Course Activities and Learner Interaction)</a:t>
            </a:r>
            <a:endParaRPr lang="en-US" dirty="0" smtClean="0"/>
          </a:p>
          <a:p>
            <a:r>
              <a:rPr lang="en-US" dirty="0" smtClean="0"/>
              <a:t>Wiki – 6.2 (</a:t>
            </a:r>
            <a:r>
              <a:rPr lang="en-US" b="1" dirty="0">
                <a:solidFill>
                  <a:schemeClr val="tx1"/>
                </a:solidFill>
              </a:rPr>
              <a:t>Course </a:t>
            </a:r>
            <a:r>
              <a:rPr lang="en-US" b="1" dirty="0" smtClean="0">
                <a:solidFill>
                  <a:schemeClr val="tx1"/>
                </a:solidFill>
              </a:rPr>
              <a:t>Technology)</a:t>
            </a:r>
            <a:endParaRPr lang="en-US" dirty="0" smtClean="0"/>
          </a:p>
          <a:p>
            <a:r>
              <a:rPr lang="en-US" dirty="0" smtClean="0"/>
              <a:t>Assignment – </a:t>
            </a:r>
            <a:r>
              <a:rPr lang="en-US" dirty="0"/>
              <a:t>5.2 (</a:t>
            </a:r>
            <a:r>
              <a:rPr lang="en-US" b="1" dirty="0">
                <a:solidFill>
                  <a:schemeClr val="tx1"/>
                </a:solidFill>
              </a:rPr>
              <a:t>Course Activities and Learner Interaction)</a:t>
            </a:r>
            <a:endParaRPr lang="en-US" dirty="0" smtClean="0"/>
          </a:p>
          <a:p>
            <a:r>
              <a:rPr lang="en-US" dirty="0" smtClean="0"/>
              <a:t>Rubrics – 3.5 (</a:t>
            </a:r>
            <a:r>
              <a:rPr lang="en-US" b="1" dirty="0">
                <a:solidFill>
                  <a:schemeClr val="tx1"/>
                </a:solidFill>
              </a:rPr>
              <a:t>Assessment and </a:t>
            </a:r>
            <a:r>
              <a:rPr lang="en-US" b="1" dirty="0" smtClean="0">
                <a:solidFill>
                  <a:schemeClr val="tx1"/>
                </a:solidFill>
              </a:rPr>
              <a:t>Measurement)</a:t>
            </a:r>
            <a:endParaRPr lang="en-US" dirty="0" smtClean="0"/>
          </a:p>
          <a:p>
            <a:r>
              <a:rPr lang="en-US" dirty="0" smtClean="0"/>
              <a:t>Choice – 6.2 (</a:t>
            </a:r>
            <a:r>
              <a:rPr lang="en-US" b="1" dirty="0">
                <a:solidFill>
                  <a:schemeClr val="tx1"/>
                </a:solidFill>
              </a:rPr>
              <a:t>Course </a:t>
            </a:r>
            <a:r>
              <a:rPr lang="en-US" b="1" dirty="0" smtClean="0">
                <a:solidFill>
                  <a:schemeClr val="tx1"/>
                </a:solidFill>
              </a:rPr>
              <a:t>Technology)</a:t>
            </a:r>
            <a:endParaRPr lang="en-US" dirty="0" smtClean="0"/>
          </a:p>
          <a:p>
            <a:r>
              <a:rPr lang="en-US" dirty="0" smtClean="0"/>
              <a:t>Feedback – </a:t>
            </a:r>
            <a:r>
              <a:rPr lang="en-US" dirty="0"/>
              <a:t>3.5 (</a:t>
            </a:r>
            <a:r>
              <a:rPr lang="en-US" b="1" dirty="0">
                <a:solidFill>
                  <a:schemeClr val="tx1"/>
                </a:solidFill>
              </a:rPr>
              <a:t>Assessment and Measurement)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Activities - Moodle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918178"/>
            <a:ext cx="11420061" cy="5124812"/>
          </a:xfrm>
        </p:spPr>
      </p:pic>
    </p:spTree>
    <p:extLst>
      <p:ext uri="{BB962C8B-B14F-4D97-AF65-F5344CB8AC3E}">
        <p14:creationId xmlns:p14="http://schemas.microsoft.com/office/powerpoint/2010/main" val="6726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13" y="617261"/>
            <a:ext cx="7859909" cy="5684148"/>
          </a:xfrm>
        </p:spPr>
      </p:pic>
    </p:spTree>
    <p:extLst>
      <p:ext uri="{BB962C8B-B14F-4D97-AF65-F5344CB8AC3E}">
        <p14:creationId xmlns:p14="http://schemas.microsoft.com/office/powerpoint/2010/main" val="24459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125" y="2067413"/>
            <a:ext cx="1103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Live! With your Students Online. Best Practices using Adobe Connect</a:t>
            </a:r>
          </a:p>
        </p:txBody>
      </p:sp>
    </p:spTree>
    <p:extLst>
      <p:ext uri="{BB962C8B-B14F-4D97-AF65-F5344CB8AC3E}">
        <p14:creationId xmlns:p14="http://schemas.microsoft.com/office/powerpoint/2010/main" val="2480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38" y="354082"/>
            <a:ext cx="9491001" cy="6116292"/>
          </a:xfrm>
        </p:spPr>
      </p:pic>
    </p:spTree>
    <p:extLst>
      <p:ext uri="{BB962C8B-B14F-4D97-AF65-F5344CB8AC3E}">
        <p14:creationId xmlns:p14="http://schemas.microsoft.com/office/powerpoint/2010/main" val="987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16750" y="1937649"/>
            <a:ext cx="6566263" cy="307499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dirty="0" smtClean="0"/>
              <a:t>Director and Assoc. Director</a:t>
            </a:r>
          </a:p>
          <a:p>
            <a:pPr marL="45720" indent="0">
              <a:buNone/>
            </a:pPr>
            <a:r>
              <a:rPr lang="en-US" sz="3600" dirty="0" smtClean="0"/>
              <a:t>LMS Specialist</a:t>
            </a:r>
          </a:p>
          <a:p>
            <a:pPr marL="45720" indent="0">
              <a:buNone/>
            </a:pPr>
            <a:r>
              <a:rPr lang="en-US" sz="3600" dirty="0" smtClean="0"/>
              <a:t>Two Student Assistants</a:t>
            </a:r>
          </a:p>
          <a:p>
            <a:pPr marL="45720" indent="0">
              <a:buNone/>
            </a:pPr>
            <a:r>
              <a:rPr lang="en-US" sz="3600" dirty="0" smtClean="0"/>
              <a:t>Two Instructional Designers</a:t>
            </a:r>
          </a:p>
          <a:p>
            <a:pPr marL="45720" indent="0">
              <a:buNone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Development center	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8" y="1719263"/>
            <a:ext cx="4350939" cy="4406900"/>
          </a:xfrm>
        </p:spPr>
      </p:pic>
    </p:spTree>
    <p:extLst>
      <p:ext uri="{BB962C8B-B14F-4D97-AF65-F5344CB8AC3E}">
        <p14:creationId xmlns:p14="http://schemas.microsoft.com/office/powerpoint/2010/main" val="11116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/>
          <a:stretch/>
        </p:blipFill>
        <p:spPr>
          <a:xfrm>
            <a:off x="1502121" y="278296"/>
            <a:ext cx="9131912" cy="63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6" y="1659909"/>
            <a:ext cx="1103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Meets QM Standards </a:t>
            </a:r>
            <a:r>
              <a:rPr lang="en-US" sz="6000" dirty="0" smtClean="0">
                <a:solidFill>
                  <a:srgbClr val="00B0F0"/>
                </a:solidFill>
              </a:rPr>
              <a:t>Course Technology </a:t>
            </a:r>
            <a:r>
              <a:rPr lang="en-US" sz="6000" dirty="0" smtClean="0"/>
              <a:t>as well as </a:t>
            </a:r>
            <a:r>
              <a:rPr lang="en-US" sz="6000" dirty="0" smtClean="0">
                <a:solidFill>
                  <a:srgbClr val="00B0F0"/>
                </a:solidFill>
              </a:rPr>
              <a:t>Course Activities &amp; Learner Interaction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6" y="1659909"/>
            <a:ext cx="11038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Flip a Lecture &amp; </a:t>
            </a:r>
          </a:p>
          <a:p>
            <a:pPr algn="ctr"/>
            <a:r>
              <a:rPr lang="en-US" sz="6000" dirty="0" smtClean="0"/>
              <a:t>Leveraging Multimedia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6" y="1192775"/>
            <a:ext cx="1103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Emphasizes QM Standards</a:t>
            </a:r>
            <a:endParaRPr lang="en-US" sz="6000" dirty="0"/>
          </a:p>
          <a:p>
            <a:pPr algn="ctr"/>
            <a:r>
              <a:rPr lang="en-US" sz="6000" dirty="0">
                <a:solidFill>
                  <a:srgbClr val="00B0F0"/>
                </a:solidFill>
              </a:rPr>
              <a:t>Instructional </a:t>
            </a:r>
            <a:r>
              <a:rPr lang="en-US" sz="6000" dirty="0" smtClean="0">
                <a:solidFill>
                  <a:srgbClr val="00B0F0"/>
                </a:solidFill>
              </a:rPr>
              <a:t>Materials </a:t>
            </a:r>
            <a:r>
              <a:rPr lang="en-US" sz="6000" dirty="0" smtClean="0"/>
              <a:t>&amp;</a:t>
            </a:r>
            <a:endParaRPr lang="en-US" sz="6000" dirty="0"/>
          </a:p>
          <a:p>
            <a:pPr algn="ctr"/>
            <a:r>
              <a:rPr lang="en-US" sz="6000" dirty="0">
                <a:solidFill>
                  <a:srgbClr val="00B0F0"/>
                </a:solidFill>
              </a:rPr>
              <a:t>Course </a:t>
            </a:r>
            <a:r>
              <a:rPr lang="en-US" sz="6000" dirty="0" smtClean="0">
                <a:solidFill>
                  <a:srgbClr val="00B0F0"/>
                </a:solidFill>
              </a:rPr>
              <a:t>Technology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5" y="664540"/>
            <a:ext cx="11443264" cy="5448025"/>
          </a:xfrm>
        </p:spPr>
      </p:pic>
    </p:spTree>
    <p:extLst>
      <p:ext uri="{BB962C8B-B14F-4D97-AF65-F5344CB8AC3E}">
        <p14:creationId xmlns:p14="http://schemas.microsoft.com/office/powerpoint/2010/main" val="28446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611"/>
          <a:stretch/>
        </p:blipFill>
        <p:spPr>
          <a:xfrm>
            <a:off x="3607904" y="228599"/>
            <a:ext cx="4721087" cy="6380340"/>
          </a:xfrm>
        </p:spPr>
      </p:pic>
    </p:spTree>
    <p:extLst>
      <p:ext uri="{BB962C8B-B14F-4D97-AF65-F5344CB8AC3E}">
        <p14:creationId xmlns:p14="http://schemas.microsoft.com/office/powerpoint/2010/main" val="427588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8868" y="1102335"/>
            <a:ext cx="9843625" cy="4301139"/>
            <a:chOff x="1428868" y="1102335"/>
            <a:chExt cx="9843625" cy="4301139"/>
          </a:xfrm>
        </p:grpSpPr>
        <p:sp>
          <p:nvSpPr>
            <p:cNvPr id="3" name="Donut 2"/>
            <p:cNvSpPr/>
            <p:nvPr/>
          </p:nvSpPr>
          <p:spPr>
            <a:xfrm>
              <a:off x="1428868" y="2552902"/>
              <a:ext cx="1738342" cy="1738342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Freeform 3"/>
            <p:cNvSpPr/>
            <p:nvPr/>
          </p:nvSpPr>
          <p:spPr>
            <a:xfrm rot="19800000">
              <a:off x="1663850" y="1102335"/>
              <a:ext cx="2294801" cy="1041412"/>
            </a:xfrm>
            <a:custGeom>
              <a:avLst/>
              <a:gdLst>
                <a:gd name="connsiteX0" fmla="*/ 0 w 2160952"/>
                <a:gd name="connsiteY0" fmla="*/ 0 h 1041412"/>
                <a:gd name="connsiteX1" fmla="*/ 2160952 w 2160952"/>
                <a:gd name="connsiteY1" fmla="*/ 0 h 1041412"/>
                <a:gd name="connsiteX2" fmla="*/ 2160952 w 2160952"/>
                <a:gd name="connsiteY2" fmla="*/ 1041412 h 1041412"/>
                <a:gd name="connsiteX3" fmla="*/ 0 w 2160952"/>
                <a:gd name="connsiteY3" fmla="*/ 1041412 h 1041412"/>
                <a:gd name="connsiteX4" fmla="*/ 0 w 2160952"/>
                <a:gd name="connsiteY4" fmla="*/ 0 h 10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952" h="1041412">
                  <a:moveTo>
                    <a:pt x="0" y="0"/>
                  </a:moveTo>
                  <a:lnTo>
                    <a:pt x="2160952" y="0"/>
                  </a:lnTo>
                  <a:lnTo>
                    <a:pt x="2160952" y="1041412"/>
                  </a:lnTo>
                  <a:lnTo>
                    <a:pt x="0" y="10414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0" tIns="-1" rIns="0" bIns="-1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/>
                <a:t>Multi-Day Training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3982579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 rot="19800000">
              <a:off x="2397770" y="3993744"/>
              <a:ext cx="2308555" cy="1409730"/>
            </a:xfrm>
            <a:custGeom>
              <a:avLst/>
              <a:gdLst>
                <a:gd name="connsiteX0" fmla="*/ 0 w 1632249"/>
                <a:gd name="connsiteY0" fmla="*/ 0 h 1409730"/>
                <a:gd name="connsiteX1" fmla="*/ 1632249 w 1632249"/>
                <a:gd name="connsiteY1" fmla="*/ 0 h 1409730"/>
                <a:gd name="connsiteX2" fmla="*/ 1632249 w 1632249"/>
                <a:gd name="connsiteY2" fmla="*/ 1409730 h 1409730"/>
                <a:gd name="connsiteX3" fmla="*/ 0 w 1632249"/>
                <a:gd name="connsiteY3" fmla="*/ 1409730 h 1409730"/>
                <a:gd name="connsiteX4" fmla="*/ 0 w 1632249"/>
                <a:gd name="connsiteY4" fmla="*/ 0 h 140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249" h="1409730">
                  <a:moveTo>
                    <a:pt x="0" y="0"/>
                  </a:moveTo>
                  <a:lnTo>
                    <a:pt x="1632249" y="0"/>
                  </a:lnTo>
                  <a:lnTo>
                    <a:pt x="1632249" y="1409730"/>
                  </a:lnTo>
                  <a:lnTo>
                    <a:pt x="0" y="14097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58420" bIns="-1" numCol="1" spcCol="1270" anchor="ctr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Online, Flipped, Blended Institute</a:t>
              </a:r>
              <a:endParaRPr lang="en-US" sz="2300" kern="1200" dirty="0"/>
            </a:p>
          </p:txBody>
        </p:sp>
        <p:sp>
          <p:nvSpPr>
            <p:cNvPr id="9" name="Rectangle 8"/>
            <p:cNvSpPr/>
            <p:nvPr/>
          </p:nvSpPr>
          <p:spPr>
            <a:xfrm rot="17700000">
              <a:off x="4752893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/>
            <p:cNvSpPr/>
            <p:nvPr/>
          </p:nvSpPr>
          <p:spPr>
            <a:xfrm>
              <a:off x="5700258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 rot="19800000">
              <a:off x="5837640" y="1694924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58420" bIns="-1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QA Self Review</a:t>
              </a:r>
              <a:endParaRPr lang="en-US" sz="2300" kern="1200" dirty="0"/>
            </a:p>
          </p:txBody>
        </p:sp>
        <p:sp>
          <p:nvSpPr>
            <p:cNvPr id="12" name="Rectangle 11"/>
            <p:cNvSpPr/>
            <p:nvPr/>
          </p:nvSpPr>
          <p:spPr>
            <a:xfrm rot="17700000">
              <a:off x="5786002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12"/>
            <p:cNvSpPr/>
            <p:nvPr/>
          </p:nvSpPr>
          <p:spPr>
            <a:xfrm>
              <a:off x="7417937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 rot="19800000">
              <a:off x="6294258" y="4226791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58420" bIns="-1" numCol="1" spcCol="1270" anchor="ctr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Review Debrief</a:t>
              </a:r>
              <a:endParaRPr lang="en-US" sz="2300" kern="1200" dirty="0"/>
            </a:p>
          </p:txBody>
        </p:sp>
        <p:sp>
          <p:nvSpPr>
            <p:cNvPr id="15" name="Rectangle 14"/>
            <p:cNvSpPr/>
            <p:nvPr/>
          </p:nvSpPr>
          <p:spPr>
            <a:xfrm rot="17700000">
              <a:off x="6819111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15"/>
            <p:cNvSpPr/>
            <p:nvPr/>
          </p:nvSpPr>
          <p:spPr>
            <a:xfrm>
              <a:off x="9135615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 rot="19800000">
              <a:off x="9128953" y="1565131"/>
              <a:ext cx="2143540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58420" bIns="-1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Quality Matters Workshops</a:t>
              </a:r>
              <a:endParaRPr lang="en-US" sz="2300" kern="1200" dirty="0"/>
            </a:p>
          </p:txBody>
        </p:sp>
        <p:sp>
          <p:nvSpPr>
            <p:cNvPr id="18" name="Rectangle 17"/>
            <p:cNvSpPr/>
            <p:nvPr/>
          </p:nvSpPr>
          <p:spPr>
            <a:xfrm rot="17700000">
              <a:off x="7852221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19222831"/>
              </p:ext>
            </p:extLst>
          </p:nvPr>
        </p:nvGraphicFramePr>
        <p:xfrm>
          <a:off x="954585" y="5943600"/>
          <a:ext cx="10282830" cy="50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90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577" y="1997839"/>
            <a:ext cx="1103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More </a:t>
            </a:r>
            <a:r>
              <a:rPr lang="en-US" sz="6000" dirty="0"/>
              <a:t>intense multi-day training that features more prominently </a:t>
            </a:r>
            <a:r>
              <a:rPr lang="en-US" sz="6000" dirty="0" smtClean="0"/>
              <a:t>QA after buy-in is established.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786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8823" y="1139628"/>
            <a:ext cx="10185099" cy="4069163"/>
            <a:chOff x="1018823" y="1139628"/>
            <a:chExt cx="10185099" cy="4069163"/>
          </a:xfrm>
        </p:grpSpPr>
        <p:sp>
          <p:nvSpPr>
            <p:cNvPr id="3" name="Donut 2"/>
            <p:cNvSpPr/>
            <p:nvPr/>
          </p:nvSpPr>
          <p:spPr>
            <a:xfrm>
              <a:off x="1018823" y="2552902"/>
              <a:ext cx="1738342" cy="1738342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reeform 4"/>
            <p:cNvSpPr/>
            <p:nvPr/>
          </p:nvSpPr>
          <p:spPr>
            <a:xfrm rot="19800000">
              <a:off x="1458372" y="1139628"/>
              <a:ext cx="2333325" cy="1041412"/>
            </a:xfrm>
            <a:custGeom>
              <a:avLst/>
              <a:gdLst>
                <a:gd name="connsiteX0" fmla="*/ 0 w 2160952"/>
                <a:gd name="connsiteY0" fmla="*/ 0 h 1041412"/>
                <a:gd name="connsiteX1" fmla="*/ 2160952 w 2160952"/>
                <a:gd name="connsiteY1" fmla="*/ 0 h 1041412"/>
                <a:gd name="connsiteX2" fmla="*/ 2160952 w 2160952"/>
                <a:gd name="connsiteY2" fmla="*/ 1041412 h 1041412"/>
                <a:gd name="connsiteX3" fmla="*/ 0 w 2160952"/>
                <a:gd name="connsiteY3" fmla="*/ 1041412 h 1041412"/>
                <a:gd name="connsiteX4" fmla="*/ 0 w 2160952"/>
                <a:gd name="connsiteY4" fmla="*/ 0 h 10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952" h="1041412">
                  <a:moveTo>
                    <a:pt x="0" y="0"/>
                  </a:moveTo>
                  <a:lnTo>
                    <a:pt x="2160952" y="0"/>
                  </a:lnTo>
                  <a:lnTo>
                    <a:pt x="2160952" y="1041412"/>
                  </a:lnTo>
                  <a:lnTo>
                    <a:pt x="0" y="10414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19" tIns="0" rIns="0" bIns="-1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Online Course Development</a:t>
              </a:r>
              <a:endParaRPr lang="en-US" sz="2800" b="1" kern="12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4207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 rot="19800000">
              <a:off x="2319905" y="4163816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58420" bIns="-1" numCol="1" spcCol="1270" anchor="ctr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Syllabus</a:t>
              </a:r>
              <a:endParaRPr lang="en-US" sz="2300" kern="1200" dirty="0"/>
            </a:p>
          </p:txBody>
        </p:sp>
        <p:sp>
          <p:nvSpPr>
            <p:cNvPr id="9" name="Rectangle 8"/>
            <p:cNvSpPr/>
            <p:nvPr/>
          </p:nvSpPr>
          <p:spPr>
            <a:xfrm rot="17700000">
              <a:off x="4146192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/>
            <p:cNvSpPr/>
            <p:nvPr/>
          </p:nvSpPr>
          <p:spPr>
            <a:xfrm>
              <a:off x="5233558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 rot="19800000">
              <a:off x="5527249" y="1867239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58420" bIns="-1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Checklist</a:t>
              </a:r>
              <a:endParaRPr lang="en-US" sz="2300" kern="1200" dirty="0"/>
            </a:p>
          </p:txBody>
        </p:sp>
        <p:sp>
          <p:nvSpPr>
            <p:cNvPr id="12" name="Rectangle 11"/>
            <p:cNvSpPr/>
            <p:nvPr/>
          </p:nvSpPr>
          <p:spPr>
            <a:xfrm rot="17700000">
              <a:off x="5179301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922909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 rot="19800000">
              <a:off x="5781687" y="4226791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58420" bIns="-1" numCol="1" spcCol="1270" anchor="ctr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Worksheets</a:t>
              </a:r>
              <a:endParaRPr lang="en-US" sz="2300" kern="1200" dirty="0"/>
            </a:p>
          </p:txBody>
        </p:sp>
        <p:sp>
          <p:nvSpPr>
            <p:cNvPr id="15" name="Rectangle 14"/>
            <p:cNvSpPr/>
            <p:nvPr/>
          </p:nvSpPr>
          <p:spPr>
            <a:xfrm rot="17700000">
              <a:off x="6212411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12260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 rot="19800000">
              <a:off x="8659212" y="1603928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58420" bIns="-1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Course Template</a:t>
              </a:r>
              <a:endParaRPr lang="en-US" sz="2300" kern="1200" dirty="0"/>
            </a:p>
          </p:txBody>
        </p:sp>
        <p:sp>
          <p:nvSpPr>
            <p:cNvPr id="18" name="Rectangle 17"/>
            <p:cNvSpPr/>
            <p:nvPr/>
          </p:nvSpPr>
          <p:spPr>
            <a:xfrm rot="17700000">
              <a:off x="7245520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18"/>
            <p:cNvSpPr/>
            <p:nvPr/>
          </p:nvSpPr>
          <p:spPr>
            <a:xfrm>
              <a:off x="10301613" y="2970918"/>
              <a:ext cx="902309" cy="9023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 rot="19800000">
              <a:off x="9269258" y="4307473"/>
              <a:ext cx="1869325" cy="901318"/>
            </a:xfrm>
            <a:custGeom>
              <a:avLst/>
              <a:gdLst>
                <a:gd name="connsiteX0" fmla="*/ 0 w 1869325"/>
                <a:gd name="connsiteY0" fmla="*/ 0 h 901318"/>
                <a:gd name="connsiteX1" fmla="*/ 1869325 w 1869325"/>
                <a:gd name="connsiteY1" fmla="*/ 0 h 901318"/>
                <a:gd name="connsiteX2" fmla="*/ 1869325 w 1869325"/>
                <a:gd name="connsiteY2" fmla="*/ 901318 h 901318"/>
                <a:gd name="connsiteX3" fmla="*/ 0 w 1869325"/>
                <a:gd name="connsiteY3" fmla="*/ 901318 h 901318"/>
                <a:gd name="connsiteX4" fmla="*/ 0 w 1869325"/>
                <a:gd name="connsiteY4" fmla="*/ 0 h 9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5" h="901318">
                  <a:moveTo>
                    <a:pt x="0" y="0"/>
                  </a:moveTo>
                  <a:lnTo>
                    <a:pt x="1869325" y="0"/>
                  </a:lnTo>
                  <a:lnTo>
                    <a:pt x="1869325" y="901318"/>
                  </a:lnTo>
                  <a:lnTo>
                    <a:pt x="0" y="9013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58420" bIns="-1" numCol="1" spcCol="1270" anchor="ctr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How to Build an Online Course</a:t>
              </a:r>
              <a:endParaRPr lang="en-US" sz="2300" kern="1200" dirty="0"/>
            </a:p>
          </p:txBody>
        </p:sp>
        <p:sp>
          <p:nvSpPr>
            <p:cNvPr id="21" name="Rectangle 20"/>
            <p:cNvSpPr/>
            <p:nvPr/>
          </p:nvSpPr>
          <p:spPr>
            <a:xfrm rot="17700000">
              <a:off x="8278629" y="1716036"/>
              <a:ext cx="1869325" cy="9013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4611151"/>
              </p:ext>
            </p:extLst>
          </p:nvPr>
        </p:nvGraphicFramePr>
        <p:xfrm>
          <a:off x="954585" y="5943600"/>
          <a:ext cx="10282830" cy="50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38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064" y="2554431"/>
            <a:ext cx="11038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How to Build your Online Course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221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43" y="1997839"/>
            <a:ext cx="11038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The Center also handles </a:t>
            </a:r>
            <a:r>
              <a:rPr lang="en-US" sz="6000" dirty="0" smtClean="0">
                <a:solidFill>
                  <a:srgbClr val="00B0F0"/>
                </a:solidFill>
              </a:rPr>
              <a:t>Ed Tech</a:t>
            </a:r>
            <a:r>
              <a:rPr lang="en-US" sz="6000" dirty="0" smtClean="0"/>
              <a:t> as well as our </a:t>
            </a:r>
            <a:r>
              <a:rPr lang="en-US" sz="6000" dirty="0" smtClean="0">
                <a:solidFill>
                  <a:srgbClr val="00B0F0"/>
                </a:solidFill>
              </a:rPr>
              <a:t>LMS</a:t>
            </a:r>
            <a:r>
              <a:rPr lang="en-US" sz="6000" dirty="0" smtClean="0"/>
              <a:t>, Moodle.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466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18" y="359947"/>
            <a:ext cx="7579224" cy="6140244"/>
          </a:xfrm>
        </p:spPr>
      </p:pic>
    </p:spTree>
    <p:extLst>
      <p:ext uri="{BB962C8B-B14F-4D97-AF65-F5344CB8AC3E}">
        <p14:creationId xmlns:p14="http://schemas.microsoft.com/office/powerpoint/2010/main" val="19633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78" y="327233"/>
            <a:ext cx="7871006" cy="6182898"/>
          </a:xfrm>
        </p:spPr>
      </p:pic>
    </p:spTree>
    <p:extLst>
      <p:ext uri="{BB962C8B-B14F-4D97-AF65-F5344CB8AC3E}">
        <p14:creationId xmlns:p14="http://schemas.microsoft.com/office/powerpoint/2010/main" val="38684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577" y="2564370"/>
            <a:ext cx="11038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Sharing Syllabus Template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487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9" y="283057"/>
            <a:ext cx="4872392" cy="630361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50" y="248271"/>
            <a:ext cx="4924363" cy="6373191"/>
          </a:xfrm>
        </p:spPr>
      </p:pic>
    </p:spTree>
    <p:extLst>
      <p:ext uri="{BB962C8B-B14F-4D97-AF65-F5344CB8AC3E}">
        <p14:creationId xmlns:p14="http://schemas.microsoft.com/office/powerpoint/2010/main" val="21437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395" y="2743275"/>
            <a:ext cx="11038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Provide Syllabus Checklist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015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3" y="278090"/>
            <a:ext cx="5087251" cy="62916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32" y="278089"/>
            <a:ext cx="5343967" cy="6291675"/>
          </a:xfrm>
        </p:spPr>
      </p:pic>
    </p:spTree>
    <p:extLst>
      <p:ext uri="{BB962C8B-B14F-4D97-AF65-F5344CB8AC3E}">
        <p14:creationId xmlns:p14="http://schemas.microsoft.com/office/powerpoint/2010/main" val="18847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506" y="1304309"/>
            <a:ext cx="1103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Work alongside ID to align their Course Level Objectives to their lesson level objectives…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442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17" y="341588"/>
            <a:ext cx="9909314" cy="6091522"/>
          </a:xfrm>
        </p:spPr>
      </p:pic>
    </p:spTree>
    <p:extLst>
      <p:ext uri="{BB962C8B-B14F-4D97-AF65-F5344CB8AC3E}">
        <p14:creationId xmlns:p14="http://schemas.microsoft.com/office/powerpoint/2010/main" val="27542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308" y="745509"/>
            <a:ext cx="110381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Work with ID to design their course blueprint by aligning each  week lesson level objective with assessments, activities, content and assignments….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411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33" y="267942"/>
            <a:ext cx="9156286" cy="6311540"/>
          </a:xfrm>
        </p:spPr>
      </p:pic>
    </p:spTree>
    <p:extLst>
      <p:ext uri="{BB962C8B-B14F-4D97-AF65-F5344CB8AC3E}">
        <p14:creationId xmlns:p14="http://schemas.microsoft.com/office/powerpoint/2010/main" val="39266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43" y="1997839"/>
            <a:ext cx="1103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Few</a:t>
            </a:r>
            <a:r>
              <a:rPr lang="en-US" sz="6000" dirty="0" smtClean="0"/>
              <a:t>, hardly any </a:t>
            </a:r>
            <a:r>
              <a:rPr lang="en-US" sz="6000" dirty="0" smtClean="0">
                <a:solidFill>
                  <a:srgbClr val="00B0F0"/>
                </a:solidFill>
              </a:rPr>
              <a:t>online courses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smtClean="0"/>
              <a:t>or some online courses </a:t>
            </a:r>
          </a:p>
          <a:p>
            <a:pPr algn="ctr"/>
            <a:r>
              <a:rPr lang="en-US" sz="6000" dirty="0" smtClean="0"/>
              <a:t>flying under the radar.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430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706" y="1716010"/>
            <a:ext cx="1103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Provide a </a:t>
            </a:r>
            <a:r>
              <a:rPr lang="en-US" sz="6000" dirty="0">
                <a:solidFill>
                  <a:srgbClr val="00B0F0"/>
                </a:solidFill>
              </a:rPr>
              <a:t>c</a:t>
            </a:r>
            <a:r>
              <a:rPr lang="en-US" sz="6000" dirty="0" smtClean="0">
                <a:solidFill>
                  <a:srgbClr val="00B0F0"/>
                </a:solidFill>
              </a:rPr>
              <a:t>ourse </a:t>
            </a:r>
            <a:r>
              <a:rPr lang="en-US" sz="6000" dirty="0">
                <a:solidFill>
                  <a:srgbClr val="00B0F0"/>
                </a:solidFill>
              </a:rPr>
              <a:t>t</a:t>
            </a:r>
            <a:r>
              <a:rPr lang="en-US" sz="6000" dirty="0" smtClean="0">
                <a:solidFill>
                  <a:srgbClr val="00B0F0"/>
                </a:solidFill>
              </a:rPr>
              <a:t>emplate </a:t>
            </a:r>
            <a:r>
              <a:rPr lang="en-US" sz="6000" dirty="0" smtClean="0"/>
              <a:t>that follows QM standards to those interested faculty.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442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11" y="446503"/>
            <a:ext cx="9268497" cy="5874784"/>
          </a:xfrm>
        </p:spPr>
      </p:pic>
    </p:spTree>
    <p:extLst>
      <p:ext uri="{BB962C8B-B14F-4D97-AF65-F5344CB8AC3E}">
        <p14:creationId xmlns:p14="http://schemas.microsoft.com/office/powerpoint/2010/main" val="6661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9" y="651773"/>
            <a:ext cx="11228037" cy="3969923"/>
          </a:xfrm>
        </p:spPr>
      </p:pic>
    </p:spTree>
    <p:extLst>
      <p:ext uri="{BB962C8B-B14F-4D97-AF65-F5344CB8AC3E}">
        <p14:creationId xmlns:p14="http://schemas.microsoft.com/office/powerpoint/2010/main" val="10956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43" y="1997839"/>
            <a:ext cx="1103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Little</a:t>
            </a:r>
            <a:r>
              <a:rPr lang="en-US" sz="6000" dirty="0" smtClean="0"/>
              <a:t>, if any </a:t>
            </a:r>
            <a:r>
              <a:rPr lang="en-US" sz="6000" dirty="0" smtClean="0">
                <a:solidFill>
                  <a:srgbClr val="00B0F0"/>
                </a:solidFill>
              </a:rPr>
              <a:t>institutional support </a:t>
            </a:r>
            <a:r>
              <a:rPr lang="en-US" sz="6000" dirty="0" smtClean="0"/>
              <a:t>for quality assurance in online course design/development.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841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43" y="1997839"/>
            <a:ext cx="11038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Overall, faculty are not beating a path to our door to get help designing/ developing online courses.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56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43" y="1997839"/>
            <a:ext cx="11038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How do we jumpstart a quality assurance initiative?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225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43" y="1997839"/>
            <a:ext cx="1103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Who do we serve and where are the opportunities for quality assurance?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218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C0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4341</TotalTime>
  <Words>1755</Words>
  <Application>Microsoft Office PowerPoint</Application>
  <PresentationFormat>Widescreen</PresentationFormat>
  <Paragraphs>284</Paragraphs>
  <Slides>52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Franklin Gothic Medium</vt:lpstr>
      <vt:lpstr>Wingdings</vt:lpstr>
      <vt:lpstr>Wingdings 2</vt:lpstr>
      <vt:lpstr>Grid</vt:lpstr>
      <vt:lpstr>Our Sneaky QM Implementation Moving Past Posting Their Syllabus Online  Maria Fernandez &amp; Jeff Suarez-Grant, Instructional Designers California State University Los Angeles </vt:lpstr>
      <vt:lpstr>California state university los Angeles</vt:lpstr>
      <vt:lpstr>Faculty Development center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Activities - Moodle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State L.A.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Fernandez, Maria</dc:creator>
  <cp:lastModifiedBy>Suarez-Grant, Jeffrey T</cp:lastModifiedBy>
  <cp:revision>160</cp:revision>
  <dcterms:created xsi:type="dcterms:W3CDTF">2015-02-25T19:34:44Z</dcterms:created>
  <dcterms:modified xsi:type="dcterms:W3CDTF">2015-04-09T17:21:36Z</dcterms:modified>
</cp:coreProperties>
</file>