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1.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notesSlides/notesSlide2.xml" ContentType="application/vnd.openxmlformats-officedocument.presentationml.notesSlide+xml"/>
  <Override PartName="/ppt/tags/tag37.xml" ContentType="application/vnd.openxmlformats-officedocument.presentationml.tags+xml"/>
  <Override PartName="/ppt/notesSlides/notesSlide3.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notesSlides/notesSlide4.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notesSlides/notesSlide5.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notesSlides/notesSlide6.xml" ContentType="application/vnd.openxmlformats-officedocument.presentationml.notesSlide+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notesSlides/notesSlide7.xml" ContentType="application/vnd.openxmlformats-officedocument.presentationml.notesSlide+xml"/>
  <Override PartName="/ppt/tags/tag60.xml" ContentType="application/vnd.openxmlformats-officedocument.presentationml.tags+xml"/>
  <Override PartName="/ppt/tags/tag61.xml" ContentType="application/vnd.openxmlformats-officedocument.presentationml.tags+xml"/>
  <Override PartName="/ppt/notesSlides/notesSlide8.xml" ContentType="application/vnd.openxmlformats-officedocument.presentationml.notesSlide+xml"/>
  <Override PartName="/ppt/tags/tag62.xml" ContentType="application/vnd.openxmlformats-officedocument.presentationml.tags+xml"/>
  <Override PartName="/ppt/tags/tag63.xml" ContentType="application/vnd.openxmlformats-officedocument.presentationml.tags+xml"/>
  <Override PartName="/ppt/notesSlides/notesSlide9.xml" ContentType="application/vnd.openxmlformats-officedocument.presentationml.notesSlide+xml"/>
  <Override PartName="/ppt/tags/tag64.xml" ContentType="application/vnd.openxmlformats-officedocument.presentationml.tags+xml"/>
  <Override PartName="/ppt/tags/tag65.xml" ContentType="application/vnd.openxmlformats-officedocument.presentationml.tags+xml"/>
  <Override PartName="/ppt/notesSlides/notesSlide10.xml" ContentType="application/vnd.openxmlformats-officedocument.presentationml.notesSlide+xml"/>
  <Override PartName="/ppt/tags/tag66.xml" ContentType="application/vnd.openxmlformats-officedocument.presentationml.tags+xml"/>
  <Override PartName="/ppt/tags/tag67.xml" ContentType="application/vnd.openxmlformats-officedocument.presentationml.tags+xml"/>
  <Override PartName="/ppt/notesSlides/notesSlide11.xml" ContentType="application/vnd.openxmlformats-officedocument.presentationml.notesSlide+xml"/>
  <Override PartName="/ppt/tags/tag68.xml" ContentType="application/vnd.openxmlformats-officedocument.presentationml.tags+xml"/>
  <Override PartName="/ppt/tags/tag69.xml" ContentType="application/vnd.openxmlformats-officedocument.presentationml.tags+xml"/>
  <Override PartName="/ppt/notesSlides/notesSlide12.xml" ContentType="application/vnd.openxmlformats-officedocument.presentationml.notesSlide+xml"/>
  <Override PartName="/ppt/tags/tag70.xml" ContentType="application/vnd.openxmlformats-officedocument.presentationml.tags+xml"/>
  <Override PartName="/ppt/tags/tag71.xml" ContentType="application/vnd.openxmlformats-officedocument.presentationml.tags+xml"/>
  <Override PartName="/ppt/notesSlides/notesSlide13.xml" ContentType="application/vnd.openxmlformats-officedocument.presentationml.notesSlide+xml"/>
  <Override PartName="/ppt/tags/tag72.xml" ContentType="application/vnd.openxmlformats-officedocument.presentationml.tags+xml"/>
  <Override PartName="/ppt/tags/tag73.xml" ContentType="application/vnd.openxmlformats-officedocument.presentationml.tags+xml"/>
  <Override PartName="/ppt/notesSlides/notesSlide14.xml" ContentType="application/vnd.openxmlformats-officedocument.presentationml.notesSlide+xml"/>
  <Override PartName="/ppt/tags/tag74.xml" ContentType="application/vnd.openxmlformats-officedocument.presentationml.tags+xml"/>
  <Override PartName="/ppt/tags/tag75.xml" ContentType="application/vnd.openxmlformats-officedocument.presentationml.tags+xml"/>
  <Override PartName="/ppt/notesSlides/notesSlide15.xml" ContentType="application/vnd.openxmlformats-officedocument.presentationml.notesSlide+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notesSlides/notesSlide16.xml" ContentType="application/vnd.openxmlformats-officedocument.presentationml.notesSlide+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notesSlides/notesSlide17.xml" ContentType="application/vnd.openxmlformats-officedocument.presentationml.notesSlide+xml"/>
  <Override PartName="/ppt/tags/tag86.xml" ContentType="application/vnd.openxmlformats-officedocument.presentationml.tags+xml"/>
  <Override PartName="/ppt/tags/tag87.xml" ContentType="application/vnd.openxmlformats-officedocument.presentationml.tags+xml"/>
  <Override PartName="/ppt/notesSlides/notesSlide18.xml" ContentType="application/vnd.openxmlformats-officedocument.presentationml.notesSlide+xml"/>
  <Override PartName="/ppt/tags/tag88.xml" ContentType="application/vnd.openxmlformats-officedocument.presentationml.tags+xml"/>
  <Override PartName="/ppt/tags/tag89.xml" ContentType="application/vnd.openxmlformats-officedocument.presentationml.tags+xml"/>
  <Override PartName="/ppt/notesSlides/notesSlide19.xml" ContentType="application/vnd.openxmlformats-officedocument.presentationml.notesSlide+xml"/>
  <Override PartName="/ppt/tags/tag90.xml" ContentType="application/vnd.openxmlformats-officedocument.presentationml.tags+xml"/>
  <Override PartName="/ppt/tags/tag91.xml" ContentType="application/vnd.openxmlformats-officedocument.presentationml.tags+xml"/>
  <Override PartName="/ppt/notesSlides/notesSlide20.xml" ContentType="application/vnd.openxmlformats-officedocument.presentationml.notesSlide+xml"/>
  <Override PartName="/ppt/tags/tag92.xml" ContentType="application/vnd.openxmlformats-officedocument.presentationml.tags+xml"/>
  <Override PartName="/ppt/tags/tag93.xml" ContentType="application/vnd.openxmlformats-officedocument.presentationml.tags+xml"/>
  <Override PartName="/ppt/notesSlides/notesSlide21.xml" ContentType="application/vnd.openxmlformats-officedocument.presentationml.notesSlide+xml"/>
  <Override PartName="/ppt/tags/tag94.xml" ContentType="application/vnd.openxmlformats-officedocument.presentationml.tags+xml"/>
  <Override PartName="/ppt/tags/tag95.xml" ContentType="application/vnd.openxmlformats-officedocument.presentationml.tags+xml"/>
  <Override PartName="/ppt/notesSlides/notesSlide22.xml" ContentType="application/vnd.openxmlformats-officedocument.presentationml.notesSlide+xml"/>
  <Override PartName="/ppt/tags/tag96.xml" ContentType="application/vnd.openxmlformats-officedocument.presentationml.tags+xml"/>
  <Override PartName="/ppt/tags/tag97.xml" ContentType="application/vnd.openxmlformats-officedocument.presentationml.tags+xml"/>
  <Override PartName="/ppt/notesSlides/notesSlide23.xml" ContentType="application/vnd.openxmlformats-officedocument.presentationml.notesSlide+xml"/>
  <Override PartName="/ppt/tags/tag98.xml" ContentType="application/vnd.openxmlformats-officedocument.presentationml.tags+xml"/>
  <Override PartName="/ppt/tags/tag99.xml" ContentType="application/vnd.openxmlformats-officedocument.presentationml.tags+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0"/>
  </p:notesMasterIdLst>
  <p:handoutMasterIdLst>
    <p:handoutMasterId r:id="rId31"/>
  </p:handoutMasterIdLst>
  <p:sldIdLst>
    <p:sldId id="268" r:id="rId3"/>
    <p:sldId id="302" r:id="rId4"/>
    <p:sldId id="294" r:id="rId5"/>
    <p:sldId id="275" r:id="rId6"/>
    <p:sldId id="296" r:id="rId7"/>
    <p:sldId id="295" r:id="rId8"/>
    <p:sldId id="293" r:id="rId9"/>
    <p:sldId id="279" r:id="rId10"/>
    <p:sldId id="280" r:id="rId11"/>
    <p:sldId id="271" r:id="rId12"/>
    <p:sldId id="282" r:id="rId13"/>
    <p:sldId id="283" r:id="rId14"/>
    <p:sldId id="284" r:id="rId15"/>
    <p:sldId id="278" r:id="rId16"/>
    <p:sldId id="301" r:id="rId17"/>
    <p:sldId id="300" r:id="rId18"/>
    <p:sldId id="285" r:id="rId19"/>
    <p:sldId id="286" r:id="rId20"/>
    <p:sldId id="297" r:id="rId21"/>
    <p:sldId id="288" r:id="rId22"/>
    <p:sldId id="292" r:id="rId23"/>
    <p:sldId id="289" r:id="rId24"/>
    <p:sldId id="291" r:id="rId25"/>
    <p:sldId id="290" r:id="rId26"/>
    <p:sldId id="298" r:id="rId27"/>
    <p:sldId id="299" r:id="rId28"/>
    <p:sldId id="281" r:id="rId29"/>
  </p:sldIdLst>
  <p:sldSz cx="9144000" cy="6858000" type="screen4x3"/>
  <p:notesSz cx="6858000" cy="9144000"/>
  <p:custDataLst>
    <p:tags r:id="rId3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6C0A"/>
    <a:srgbClr val="000000"/>
    <a:srgbClr val="FF66FF"/>
    <a:srgbClr val="CCCC00"/>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410" autoAdjust="0"/>
    <p:restoredTop sz="86467" autoAdjust="0"/>
  </p:normalViewPr>
  <p:slideViewPr>
    <p:cSldViewPr>
      <p:cViewPr varScale="1">
        <p:scale>
          <a:sx n="53" d="100"/>
          <a:sy n="53" d="100"/>
        </p:scale>
        <p:origin x="812" y="40"/>
      </p:cViewPr>
      <p:guideLst>
        <p:guide orient="horz" pos="2160"/>
        <p:guide pos="2880"/>
      </p:guideLst>
    </p:cSldViewPr>
  </p:slideViewPr>
  <p:outlineViewPr>
    <p:cViewPr>
      <p:scale>
        <a:sx n="33" d="100"/>
        <a:sy n="33" d="100"/>
      </p:scale>
      <p:origin x="0" y="-25684"/>
    </p:cViewPr>
  </p:outlineViewPr>
  <p:notesTextViewPr>
    <p:cViewPr>
      <p:scale>
        <a:sx n="3" d="2"/>
        <a:sy n="3" d="2"/>
      </p:scale>
      <p:origin x="0" y="0"/>
    </p:cViewPr>
  </p:notesTextViewPr>
  <p:sorterViewPr>
    <p:cViewPr>
      <p:scale>
        <a:sx n="100" d="100"/>
        <a:sy n="100" d="100"/>
      </p:scale>
      <p:origin x="0" y="-4116"/>
    </p:cViewPr>
  </p:sorterViewPr>
  <p:notesViewPr>
    <p:cSldViewPr>
      <p:cViewPr varScale="1">
        <p:scale>
          <a:sx n="47" d="100"/>
          <a:sy n="47" d="100"/>
        </p:scale>
        <p:origin x="-2371" y="-8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3463EF4-AE84-4037-B1B1-9A61AF3E971C}" type="datetimeFigureOut">
              <a:rPr lang="en-US" smtClean="0"/>
              <a:t>2/5/2016</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E57C53B-C64F-4573-B9D2-31184019D470}" type="slidenum">
              <a:rPr lang="en-US" smtClean="0"/>
              <a:t>‹#›</a:t>
            </a:fld>
            <a:endParaRPr lang="en-US" dirty="0"/>
          </a:p>
        </p:txBody>
      </p:sp>
    </p:spTree>
    <p:extLst>
      <p:ext uri="{BB962C8B-B14F-4D97-AF65-F5344CB8AC3E}">
        <p14:creationId xmlns:p14="http://schemas.microsoft.com/office/powerpoint/2010/main" val="15232572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9607631-BB45-4338-9878-042CC8F85F4A}" type="datetimeFigureOut">
              <a:rPr lang="en-US" smtClean="0"/>
              <a:t>2/5/2016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7E9D77D-AE78-4691-8C1F-850117AF6E54}" type="slidenum">
              <a:rPr lang="en-US" smtClean="0"/>
              <a:t>‹#›</a:t>
            </a:fld>
            <a:endParaRPr lang="en-US" dirty="0"/>
          </a:p>
        </p:txBody>
      </p:sp>
    </p:spTree>
    <p:extLst>
      <p:ext uri="{BB962C8B-B14F-4D97-AF65-F5344CB8AC3E}">
        <p14:creationId xmlns:p14="http://schemas.microsoft.com/office/powerpoint/2010/main" val="41982203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www.508compliantresource.com/"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By standardizing information, we facilitate the learning process, since we make all that is </a:t>
            </a:r>
            <a:r>
              <a:rPr lang="en-US" sz="1200" b="1" u="sng" kern="1200" dirty="0" smtClean="0">
                <a:solidFill>
                  <a:schemeClr val="tx1"/>
                </a:solidFill>
                <a:effectLst/>
                <a:latin typeface="+mn-lt"/>
                <a:ea typeface="+mn-ea"/>
                <a:cs typeface="+mn-cs"/>
              </a:rPr>
              <a:t>NOT</a:t>
            </a:r>
            <a:r>
              <a:rPr lang="en-US" sz="1200" kern="1200" dirty="0" smtClean="0">
                <a:solidFill>
                  <a:schemeClr val="tx1"/>
                </a:solidFill>
                <a:effectLst/>
                <a:latin typeface="+mn-lt"/>
                <a:ea typeface="+mn-ea"/>
                <a:cs typeface="+mn-cs"/>
              </a:rPr>
              <a:t> relevant to the course such as navigation </a:t>
            </a:r>
            <a:r>
              <a:rPr lang="en-US" sz="1200" b="1" i="1" kern="1200" dirty="0" smtClean="0">
                <a:solidFill>
                  <a:schemeClr val="tx1"/>
                </a:solidFill>
                <a:effectLst/>
                <a:latin typeface="+mn-lt"/>
                <a:ea typeface="+mn-ea"/>
                <a:cs typeface="+mn-cs"/>
              </a:rPr>
              <a:t>consistent</a:t>
            </a:r>
            <a:r>
              <a:rPr lang="en-US" sz="1200" kern="1200" dirty="0" smtClean="0">
                <a:solidFill>
                  <a:schemeClr val="tx1"/>
                </a:solidFill>
                <a:effectLst/>
                <a:latin typeface="+mn-lt"/>
                <a:ea typeface="+mn-ea"/>
                <a:cs typeface="+mn-cs"/>
              </a:rPr>
              <a:t> and </a:t>
            </a:r>
            <a:r>
              <a:rPr lang="en-US" sz="1200" b="1" i="1" kern="1200" dirty="0" smtClean="0">
                <a:solidFill>
                  <a:schemeClr val="tx1"/>
                </a:solidFill>
                <a:effectLst/>
                <a:latin typeface="+mn-lt"/>
                <a:ea typeface="+mn-ea"/>
                <a:cs typeface="+mn-cs"/>
              </a:rPr>
              <a:t>intuitive</a:t>
            </a:r>
            <a:r>
              <a:rPr lang="en-US" sz="1200" kern="1200" dirty="0" smtClean="0">
                <a:solidFill>
                  <a:schemeClr val="tx1"/>
                </a:solidFill>
                <a:effectLst/>
                <a:latin typeface="+mn-lt"/>
                <a:ea typeface="+mn-ea"/>
                <a:cs typeface="+mn-cs"/>
              </a:rPr>
              <a:t>; thus</a:t>
            </a:r>
            <a:r>
              <a:rPr lang="en-US" sz="1200" b="1" kern="1200" dirty="0" smtClean="0">
                <a:solidFill>
                  <a:schemeClr val="tx1"/>
                </a:solidFill>
                <a:effectLst/>
                <a:latin typeface="+mn-lt"/>
                <a:ea typeface="+mn-ea"/>
                <a:cs typeface="+mn-cs"/>
              </a:rPr>
              <a:t>, less prominent.</a:t>
            </a:r>
          </a:p>
          <a:p>
            <a:endParaRPr lang="en-US" sz="1200" b="1"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Once students learn </a:t>
            </a:r>
            <a:r>
              <a:rPr lang="en-US" sz="1200" b="1" i="1" kern="1200" dirty="0" smtClean="0">
                <a:solidFill>
                  <a:schemeClr val="tx1"/>
                </a:solidFill>
                <a:effectLst/>
                <a:latin typeface="+mn-lt"/>
                <a:ea typeface="+mn-ea"/>
                <a:cs typeface="+mn-cs"/>
              </a:rPr>
              <a:t>where</a:t>
            </a:r>
            <a:r>
              <a:rPr lang="en-US" sz="1200" kern="1200" dirty="0" smtClean="0">
                <a:solidFill>
                  <a:schemeClr val="tx1"/>
                </a:solidFill>
                <a:effectLst/>
                <a:latin typeface="+mn-lt"/>
                <a:ea typeface="+mn-ea"/>
                <a:cs typeface="+mn-cs"/>
              </a:rPr>
              <a:t> to </a:t>
            </a:r>
            <a:r>
              <a:rPr lang="en-US" sz="1200" u="sng" kern="1200" dirty="0" smtClean="0">
                <a:solidFill>
                  <a:schemeClr val="tx1"/>
                </a:solidFill>
                <a:effectLst/>
                <a:latin typeface="+mn-lt"/>
                <a:ea typeface="+mn-ea"/>
                <a:cs typeface="+mn-cs"/>
              </a:rPr>
              <a:t>go</a:t>
            </a:r>
            <a:r>
              <a:rPr lang="en-US" sz="1200" kern="1200" dirty="0" smtClean="0">
                <a:solidFill>
                  <a:schemeClr val="tx1"/>
                </a:solidFill>
                <a:effectLst/>
                <a:latin typeface="+mn-lt"/>
                <a:ea typeface="+mn-ea"/>
                <a:cs typeface="+mn-cs"/>
              </a:rPr>
              <a:t> to find a specific type of information</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they will </a:t>
            </a:r>
            <a:r>
              <a:rPr lang="en-US" sz="1200" b="1" u="sng" kern="1200" dirty="0" smtClean="0">
                <a:solidFill>
                  <a:schemeClr val="tx1"/>
                </a:solidFill>
                <a:effectLst/>
                <a:latin typeface="+mn-lt"/>
                <a:ea typeface="+mn-ea"/>
                <a:cs typeface="+mn-cs"/>
              </a:rPr>
              <a:t>NOT</a:t>
            </a:r>
            <a:r>
              <a:rPr lang="en-US" sz="1200" kern="1200" dirty="0" smtClean="0">
                <a:solidFill>
                  <a:schemeClr val="tx1"/>
                </a:solidFill>
                <a:effectLst/>
                <a:latin typeface="+mn-lt"/>
                <a:ea typeface="+mn-ea"/>
                <a:cs typeface="+mn-cs"/>
              </a:rPr>
              <a:t> have to </a:t>
            </a:r>
            <a:r>
              <a:rPr lang="en-US" sz="1200" u="sng" kern="1200" dirty="0" smtClean="0">
                <a:solidFill>
                  <a:schemeClr val="tx1"/>
                </a:solidFill>
                <a:effectLst/>
                <a:latin typeface="+mn-lt"/>
                <a:ea typeface="+mn-ea"/>
                <a:cs typeface="+mn-cs"/>
              </a:rPr>
              <a:t>relearn</a:t>
            </a:r>
            <a:r>
              <a:rPr lang="en-US" sz="1200" kern="1200" dirty="0" smtClean="0">
                <a:solidFill>
                  <a:schemeClr val="tx1"/>
                </a:solidFill>
                <a:effectLst/>
                <a:latin typeface="+mn-lt"/>
                <a:ea typeface="+mn-ea"/>
                <a:cs typeface="+mn-cs"/>
              </a:rPr>
              <a:t> these rules when taking a </a:t>
            </a:r>
            <a:r>
              <a:rPr lang="en-US" sz="1200" i="1" kern="1200" dirty="0" smtClean="0">
                <a:solidFill>
                  <a:schemeClr val="tx1"/>
                </a:solidFill>
                <a:effectLst/>
                <a:latin typeface="+mn-lt"/>
                <a:ea typeface="+mn-ea"/>
                <a:cs typeface="+mn-cs"/>
              </a:rPr>
              <a:t>different</a:t>
            </a:r>
            <a:r>
              <a:rPr lang="en-US" sz="1200" kern="1200" dirty="0" smtClean="0">
                <a:solidFill>
                  <a:schemeClr val="tx1"/>
                </a:solidFill>
                <a:effectLst/>
                <a:latin typeface="+mn-lt"/>
                <a:ea typeface="+mn-ea"/>
                <a:cs typeface="+mn-cs"/>
              </a:rPr>
              <a:t> course</a:t>
            </a:r>
          </a:p>
          <a:p>
            <a:endParaRPr lang="en-US" dirty="0"/>
          </a:p>
        </p:txBody>
      </p:sp>
      <p:sp>
        <p:nvSpPr>
          <p:cNvPr id="4" name="Slide Number Placeholder 3"/>
          <p:cNvSpPr>
            <a:spLocks noGrp="1"/>
          </p:cNvSpPr>
          <p:nvPr>
            <p:ph type="sldNum" sz="quarter" idx="10"/>
          </p:nvPr>
        </p:nvSpPr>
        <p:spPr/>
        <p:txBody>
          <a:bodyPr/>
          <a:lstStyle/>
          <a:p>
            <a:fld id="{67E9D77D-AE78-4691-8C1F-850117AF6E54}" type="slidenum">
              <a:rPr lang="en-US" smtClean="0"/>
              <a:t>2</a:t>
            </a:fld>
            <a:endParaRPr lang="en-US" dirty="0"/>
          </a:p>
        </p:txBody>
      </p:sp>
    </p:spTree>
    <p:extLst>
      <p:ext uri="{BB962C8B-B14F-4D97-AF65-F5344CB8AC3E}">
        <p14:creationId xmlns:p14="http://schemas.microsoft.com/office/powerpoint/2010/main" val="893281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use of </a:t>
            </a:r>
            <a:r>
              <a:rPr lang="en-US" sz="1200" b="1" kern="1200" dirty="0" smtClean="0">
                <a:solidFill>
                  <a:schemeClr val="tx1"/>
                </a:solidFill>
                <a:effectLst/>
                <a:latin typeface="+mn-lt"/>
                <a:ea typeface="+mn-ea"/>
                <a:cs typeface="+mn-cs"/>
              </a:rPr>
              <a:t>templates</a:t>
            </a:r>
            <a:r>
              <a:rPr lang="en-US" sz="1200" kern="1200" dirty="0" smtClean="0">
                <a:solidFill>
                  <a:schemeClr val="tx1"/>
                </a:solidFill>
                <a:effectLst/>
                <a:latin typeface="+mn-lt"/>
                <a:ea typeface="+mn-ea"/>
                <a:cs typeface="+mn-cs"/>
              </a:rPr>
              <a:t>, allow </a:t>
            </a:r>
            <a:r>
              <a:rPr lang="en-US" sz="1200" i="1" kern="1200" dirty="0" smtClean="0">
                <a:solidFill>
                  <a:schemeClr val="tx1"/>
                </a:solidFill>
                <a:effectLst/>
                <a:latin typeface="+mn-lt"/>
                <a:ea typeface="+mn-ea"/>
                <a:cs typeface="+mn-cs"/>
              </a:rPr>
              <a:t>schema acquisition</a:t>
            </a:r>
            <a:r>
              <a:rPr lang="en-US" sz="1200" kern="1200" dirty="0" smtClean="0">
                <a:solidFill>
                  <a:schemeClr val="tx1"/>
                </a:solidFill>
                <a:effectLst/>
                <a:latin typeface="+mn-lt"/>
                <a:ea typeface="+mn-ea"/>
                <a:cs typeface="+mn-cs"/>
              </a:rPr>
              <a:t>, these </a:t>
            </a:r>
            <a:r>
              <a:rPr lang="en-US" sz="1200" b="1" i="1" kern="1200" dirty="0" smtClean="0">
                <a:solidFill>
                  <a:schemeClr val="tx1"/>
                </a:solidFill>
                <a:effectLst/>
                <a:latin typeface="+mn-lt"/>
                <a:ea typeface="+mn-ea"/>
                <a:cs typeface="+mn-cs"/>
              </a:rPr>
              <a:t>schemas</a:t>
            </a:r>
            <a:r>
              <a:rPr lang="en-US" sz="1200"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will guide students </a:t>
            </a:r>
            <a:r>
              <a:rPr lang="en-US" sz="1200" u="words" kern="1200" dirty="0" smtClean="0">
                <a:solidFill>
                  <a:schemeClr val="tx1"/>
                </a:solidFill>
                <a:effectLst/>
                <a:latin typeface="+mn-lt"/>
                <a:ea typeface="+mn-ea"/>
                <a:cs typeface="+mn-cs"/>
              </a:rPr>
              <a:t>where to look</a:t>
            </a:r>
            <a:r>
              <a:rPr lang="en-US" sz="1200" kern="1200" dirty="0" smtClean="0">
                <a:solidFill>
                  <a:schemeClr val="tx1"/>
                </a:solidFill>
                <a:effectLst/>
                <a:latin typeface="+mn-lt"/>
                <a:ea typeface="+mn-ea"/>
                <a:cs typeface="+mn-cs"/>
              </a:rPr>
              <a:t>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for a specific type of information when needed. This is important since </a:t>
            </a:r>
            <a:r>
              <a:rPr lang="en-US" sz="1200" b="1" kern="1200" dirty="0" smtClean="0">
                <a:solidFill>
                  <a:schemeClr val="tx1"/>
                </a:solidFill>
                <a:effectLst/>
                <a:latin typeface="+mn-lt"/>
                <a:ea typeface="+mn-ea"/>
                <a:cs typeface="+mn-cs"/>
              </a:rPr>
              <a:t>working memory </a:t>
            </a:r>
            <a:r>
              <a:rPr lang="en-US" sz="1200" kern="1200" dirty="0" smtClean="0">
                <a:solidFill>
                  <a:schemeClr val="tx1"/>
                </a:solidFill>
                <a:effectLst/>
                <a:latin typeface="+mn-lt"/>
                <a:ea typeface="+mn-ea"/>
                <a:cs typeface="+mn-cs"/>
              </a:rPr>
              <a:t>only allows students to hold </a:t>
            </a:r>
            <a:r>
              <a:rPr lang="en-US" sz="1200" b="1" kern="1200" dirty="0" smtClean="0">
                <a:solidFill>
                  <a:schemeClr val="tx1"/>
                </a:solidFill>
                <a:effectLst/>
                <a:latin typeface="+mn-lt"/>
                <a:ea typeface="+mn-ea"/>
                <a:cs typeface="+mn-cs"/>
              </a:rPr>
              <a:t>ONLY a few interactions </a:t>
            </a:r>
            <a:r>
              <a:rPr lang="en-US" sz="1200" kern="1200" dirty="0" smtClean="0">
                <a:solidFill>
                  <a:schemeClr val="tx1"/>
                </a:solidFill>
                <a:effectLst/>
                <a:latin typeface="+mn-lt"/>
                <a:ea typeface="+mn-ea"/>
                <a:cs typeface="+mn-cs"/>
              </a:rPr>
              <a:t>at the same time, whereas schemas are stored in long-term memory.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automation of these schemas can be processed unconsciously reducing student’s cognitive load.</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This is important because, the </a:t>
            </a:r>
            <a:r>
              <a:rPr lang="en-US" sz="1200" b="1" kern="1200" dirty="0" smtClean="0">
                <a:solidFill>
                  <a:schemeClr val="tx1"/>
                </a:solidFill>
                <a:effectLst/>
                <a:latin typeface="+mn-lt"/>
                <a:ea typeface="+mn-ea"/>
                <a:cs typeface="+mn-cs"/>
              </a:rPr>
              <a:t>more elements </a:t>
            </a:r>
            <a:r>
              <a:rPr lang="en-US" sz="1200" kern="1200" dirty="0" smtClean="0">
                <a:solidFill>
                  <a:schemeClr val="tx1"/>
                </a:solidFill>
                <a:effectLst/>
                <a:latin typeface="+mn-lt"/>
                <a:ea typeface="+mn-ea"/>
                <a:cs typeface="+mn-cs"/>
              </a:rPr>
              <a:t>a student has on the screen </a:t>
            </a:r>
            <a:r>
              <a:rPr lang="en-US" sz="1200" b="1" kern="1200" dirty="0" smtClean="0">
                <a:solidFill>
                  <a:schemeClr val="tx1"/>
                </a:solidFill>
                <a:effectLst/>
                <a:latin typeface="+mn-lt"/>
                <a:ea typeface="+mn-ea"/>
                <a:cs typeface="+mn-cs"/>
              </a:rPr>
              <a:t>at the same time</a:t>
            </a:r>
            <a:r>
              <a:rPr lang="en-US" sz="1200" kern="1200" dirty="0" smtClean="0">
                <a:solidFill>
                  <a:schemeClr val="tx1"/>
                </a:solidFill>
                <a:effectLst/>
                <a:latin typeface="+mn-lt"/>
                <a:ea typeface="+mn-ea"/>
                <a:cs typeface="+mn-cs"/>
              </a:rPr>
              <a:t>, the more overwhelmed his sensory systems becomes and the higher his Cognitive Load.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Standardization through schema activation allows students to find information efficiently and effectively by keeping out non-essential components. </a:t>
            </a: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7E9D77D-AE78-4691-8C1F-850117AF6E54}" type="slidenum">
              <a:rPr lang="en-US" smtClean="0"/>
              <a:t>13</a:t>
            </a:fld>
            <a:endParaRPr lang="en-US" dirty="0"/>
          </a:p>
        </p:txBody>
      </p:sp>
    </p:spTree>
    <p:extLst>
      <p:ext uri="{BB962C8B-B14F-4D97-AF65-F5344CB8AC3E}">
        <p14:creationId xmlns:p14="http://schemas.microsoft.com/office/powerpoint/2010/main" val="28788006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It is important that your text always be </a:t>
            </a:r>
            <a:r>
              <a:rPr lang="en-US" sz="1200" b="1" kern="1200" dirty="0" smtClean="0">
                <a:solidFill>
                  <a:schemeClr val="tx1"/>
                </a:solidFill>
                <a:effectLst/>
                <a:latin typeface="+mn-lt"/>
                <a:ea typeface="+mn-ea"/>
                <a:cs typeface="+mn-cs"/>
              </a:rPr>
              <a:t>readable</a:t>
            </a:r>
            <a:r>
              <a:rPr lang="en-US" sz="1200" kern="1200" dirty="0" smtClean="0">
                <a:solidFill>
                  <a:schemeClr val="tx1"/>
                </a:solidFill>
                <a:effectLst/>
                <a:latin typeface="+mn-lt"/>
                <a:ea typeface="+mn-ea"/>
                <a:cs typeface="+mn-cs"/>
              </a:rPr>
              <a:t> and your presentation be a clear and concise message. To accomplish this, have a standardized and consistent “</a:t>
            </a:r>
            <a:r>
              <a:rPr lang="en-US" sz="1200" b="1" kern="1200" dirty="0" smtClean="0">
                <a:solidFill>
                  <a:schemeClr val="tx1"/>
                </a:solidFill>
                <a:effectLst/>
                <a:latin typeface="+mn-lt"/>
                <a:ea typeface="+mn-ea"/>
                <a:cs typeface="+mn-cs"/>
              </a:rPr>
              <a:t>look and feel</a:t>
            </a:r>
            <a:r>
              <a:rPr lang="en-US" sz="1200" kern="120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 readable course allow students to focus on the content as opposed</a:t>
            </a:r>
            <a:r>
              <a:rPr lang="en-US" sz="1200" kern="1200" baseline="0" dirty="0" smtClean="0">
                <a:solidFill>
                  <a:schemeClr val="tx1"/>
                </a:solidFill>
                <a:effectLst/>
                <a:latin typeface="+mn-lt"/>
                <a:ea typeface="+mn-ea"/>
                <a:cs typeface="+mn-cs"/>
              </a:rPr>
              <a:t> to </a:t>
            </a:r>
            <a:r>
              <a:rPr lang="en-US" sz="1200" kern="1200" dirty="0" smtClean="0">
                <a:solidFill>
                  <a:schemeClr val="tx1"/>
                </a:solidFill>
                <a:effectLst/>
                <a:latin typeface="+mn-lt"/>
                <a:ea typeface="+mn-ea"/>
                <a:cs typeface="+mn-cs"/>
              </a:rPr>
              <a:t>focusing on the </a:t>
            </a:r>
            <a:r>
              <a:rPr lang="en-US" sz="1200" kern="1200" baseline="0" dirty="0" smtClean="0">
                <a:solidFill>
                  <a:schemeClr val="tx1"/>
                </a:solidFill>
                <a:effectLst/>
                <a:latin typeface="+mn-lt"/>
                <a:ea typeface="+mn-ea"/>
                <a:cs typeface="+mn-cs"/>
              </a:rPr>
              <a:t>distractions.   It makes content clearer by adding extra space and stating only that which is relevant to the conversation. An easier to ready course becomes more accessible to a wider population. </a:t>
            </a:r>
            <a:endParaRPr lang="en-US" sz="1200" kern="1200" dirty="0" smtClean="0">
              <a:solidFill>
                <a:schemeClr val="tx1"/>
              </a:solidFill>
              <a:effectLst/>
              <a:latin typeface="+mn-lt"/>
              <a:ea typeface="+mn-ea"/>
              <a:cs typeface="+mn-cs"/>
            </a:endParaRPr>
          </a:p>
          <a:p>
            <a:endParaRPr lang="en-US" sz="1200" b="1" i="1" kern="1200" dirty="0" smtClean="0">
              <a:solidFill>
                <a:schemeClr val="tx1"/>
              </a:solidFill>
              <a:effectLst/>
              <a:latin typeface="+mn-lt"/>
              <a:ea typeface="+mn-ea"/>
              <a:cs typeface="+mn-cs"/>
            </a:endParaRPr>
          </a:p>
          <a:p>
            <a:endParaRPr lang="en-US" sz="1200" b="1" i="1"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7E9D77D-AE78-4691-8C1F-850117AF6E54}" type="slidenum">
              <a:rPr lang="en-US" smtClean="0"/>
              <a:t>14</a:t>
            </a:fld>
            <a:endParaRPr lang="en-US" dirty="0"/>
          </a:p>
        </p:txBody>
      </p:sp>
    </p:spTree>
    <p:extLst>
      <p:ext uri="{BB962C8B-B14F-4D97-AF65-F5344CB8AC3E}">
        <p14:creationId xmlns:p14="http://schemas.microsoft.com/office/powerpoint/2010/main" val="42627939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It is important that your text always be </a:t>
            </a:r>
            <a:r>
              <a:rPr lang="en-US" sz="1200" b="1" kern="1200" dirty="0" smtClean="0">
                <a:solidFill>
                  <a:schemeClr val="tx1"/>
                </a:solidFill>
                <a:effectLst/>
                <a:latin typeface="+mn-lt"/>
                <a:ea typeface="+mn-ea"/>
                <a:cs typeface="+mn-cs"/>
              </a:rPr>
              <a:t>readable</a:t>
            </a:r>
            <a:r>
              <a:rPr lang="en-US" sz="1200" kern="1200" dirty="0" smtClean="0">
                <a:solidFill>
                  <a:schemeClr val="tx1"/>
                </a:solidFill>
                <a:effectLst/>
                <a:latin typeface="+mn-lt"/>
                <a:ea typeface="+mn-ea"/>
                <a:cs typeface="+mn-cs"/>
              </a:rPr>
              <a:t> and your presentation be a clear and concise message. To accomplish this, have a standardized and consistent “</a:t>
            </a:r>
            <a:r>
              <a:rPr lang="en-US" sz="1200" b="1" kern="1200" dirty="0" smtClean="0">
                <a:solidFill>
                  <a:schemeClr val="tx1"/>
                </a:solidFill>
                <a:effectLst/>
                <a:latin typeface="+mn-lt"/>
                <a:ea typeface="+mn-ea"/>
                <a:cs typeface="+mn-cs"/>
              </a:rPr>
              <a:t>look and feel</a:t>
            </a:r>
            <a:r>
              <a:rPr lang="en-US" sz="1200" kern="120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 readable course allow students to focus on the content as opposed</a:t>
            </a:r>
            <a:r>
              <a:rPr lang="en-US" sz="1200" kern="1200" baseline="0" dirty="0" smtClean="0">
                <a:solidFill>
                  <a:schemeClr val="tx1"/>
                </a:solidFill>
                <a:effectLst/>
                <a:latin typeface="+mn-lt"/>
                <a:ea typeface="+mn-ea"/>
                <a:cs typeface="+mn-cs"/>
              </a:rPr>
              <a:t> to </a:t>
            </a:r>
            <a:r>
              <a:rPr lang="en-US" sz="1200" kern="1200" dirty="0" smtClean="0">
                <a:solidFill>
                  <a:schemeClr val="tx1"/>
                </a:solidFill>
                <a:effectLst/>
                <a:latin typeface="+mn-lt"/>
                <a:ea typeface="+mn-ea"/>
                <a:cs typeface="+mn-cs"/>
              </a:rPr>
              <a:t>focusing on the </a:t>
            </a:r>
            <a:r>
              <a:rPr lang="en-US" sz="1200" kern="1200" baseline="0" dirty="0" smtClean="0">
                <a:solidFill>
                  <a:schemeClr val="tx1"/>
                </a:solidFill>
                <a:effectLst/>
                <a:latin typeface="+mn-lt"/>
                <a:ea typeface="+mn-ea"/>
                <a:cs typeface="+mn-cs"/>
              </a:rPr>
              <a:t>distractions.   It makes content clearer by adding extra space and stating only that which is relevant to the conversation. An easier to ready course becomes more accessible to a wider population. </a:t>
            </a:r>
            <a:endParaRPr lang="en-US" sz="1200" kern="1200" dirty="0" smtClean="0">
              <a:solidFill>
                <a:schemeClr val="tx1"/>
              </a:solidFill>
              <a:effectLst/>
              <a:latin typeface="+mn-lt"/>
              <a:ea typeface="+mn-ea"/>
              <a:cs typeface="+mn-cs"/>
            </a:endParaRPr>
          </a:p>
          <a:p>
            <a:endParaRPr lang="en-US" sz="1200" b="1" i="1" kern="1200" dirty="0" smtClean="0">
              <a:solidFill>
                <a:schemeClr val="tx1"/>
              </a:solidFill>
              <a:effectLst/>
              <a:latin typeface="+mn-lt"/>
              <a:ea typeface="+mn-ea"/>
              <a:cs typeface="+mn-cs"/>
            </a:endParaRPr>
          </a:p>
          <a:p>
            <a:endParaRPr lang="en-US" sz="1200" b="1" i="1"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7E9D77D-AE78-4691-8C1F-850117AF6E54}" type="slidenum">
              <a:rPr lang="en-US" smtClean="0"/>
              <a:t>15</a:t>
            </a:fld>
            <a:endParaRPr lang="en-US" dirty="0"/>
          </a:p>
        </p:txBody>
      </p:sp>
    </p:spTree>
    <p:extLst>
      <p:ext uri="{BB962C8B-B14F-4D97-AF65-F5344CB8AC3E}">
        <p14:creationId xmlns:p14="http://schemas.microsoft.com/office/powerpoint/2010/main" val="2241322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It is important that your text always be </a:t>
            </a:r>
            <a:r>
              <a:rPr lang="en-US" sz="1200" b="1" kern="1200" dirty="0" smtClean="0">
                <a:solidFill>
                  <a:schemeClr val="tx1"/>
                </a:solidFill>
                <a:effectLst/>
                <a:latin typeface="+mn-lt"/>
                <a:ea typeface="+mn-ea"/>
                <a:cs typeface="+mn-cs"/>
              </a:rPr>
              <a:t>readable</a:t>
            </a:r>
            <a:r>
              <a:rPr lang="en-US" sz="1200" kern="1200" dirty="0" smtClean="0">
                <a:solidFill>
                  <a:schemeClr val="tx1"/>
                </a:solidFill>
                <a:effectLst/>
                <a:latin typeface="+mn-lt"/>
                <a:ea typeface="+mn-ea"/>
                <a:cs typeface="+mn-cs"/>
              </a:rPr>
              <a:t> and your presentation be a clear and concise message. To accomplish this, have a standardized and consistent “</a:t>
            </a:r>
            <a:r>
              <a:rPr lang="en-US" sz="1200" b="1" kern="1200" dirty="0" smtClean="0">
                <a:solidFill>
                  <a:schemeClr val="tx1"/>
                </a:solidFill>
                <a:effectLst/>
                <a:latin typeface="+mn-lt"/>
                <a:ea typeface="+mn-ea"/>
                <a:cs typeface="+mn-cs"/>
              </a:rPr>
              <a:t>look and feel</a:t>
            </a:r>
            <a:r>
              <a:rPr lang="en-US" sz="1200" kern="120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 readable course allow students to focus on the content as opposed</a:t>
            </a:r>
            <a:r>
              <a:rPr lang="en-US" sz="1200" kern="1200" baseline="0" dirty="0" smtClean="0">
                <a:solidFill>
                  <a:schemeClr val="tx1"/>
                </a:solidFill>
                <a:effectLst/>
                <a:latin typeface="+mn-lt"/>
                <a:ea typeface="+mn-ea"/>
                <a:cs typeface="+mn-cs"/>
              </a:rPr>
              <a:t> to </a:t>
            </a:r>
            <a:r>
              <a:rPr lang="en-US" sz="1200" kern="1200" dirty="0" smtClean="0">
                <a:solidFill>
                  <a:schemeClr val="tx1"/>
                </a:solidFill>
                <a:effectLst/>
                <a:latin typeface="+mn-lt"/>
                <a:ea typeface="+mn-ea"/>
                <a:cs typeface="+mn-cs"/>
              </a:rPr>
              <a:t>focusing on the </a:t>
            </a:r>
            <a:r>
              <a:rPr lang="en-US" sz="1200" kern="1200" baseline="0" dirty="0" smtClean="0">
                <a:solidFill>
                  <a:schemeClr val="tx1"/>
                </a:solidFill>
                <a:effectLst/>
                <a:latin typeface="+mn-lt"/>
                <a:ea typeface="+mn-ea"/>
                <a:cs typeface="+mn-cs"/>
              </a:rPr>
              <a:t>distractions.   It makes content clearer by adding extra space and stating only that which is relevant to the conversation. An easier to ready course becomes more accessible to a wider population. </a:t>
            </a:r>
            <a:endParaRPr lang="en-US" sz="1200" kern="1200" dirty="0" smtClean="0">
              <a:solidFill>
                <a:schemeClr val="tx1"/>
              </a:solidFill>
              <a:effectLst/>
              <a:latin typeface="+mn-lt"/>
              <a:ea typeface="+mn-ea"/>
              <a:cs typeface="+mn-cs"/>
            </a:endParaRPr>
          </a:p>
          <a:p>
            <a:endParaRPr lang="en-US" sz="1200" b="1" i="1" kern="1200" dirty="0" smtClean="0">
              <a:solidFill>
                <a:schemeClr val="tx1"/>
              </a:solidFill>
              <a:effectLst/>
              <a:latin typeface="+mn-lt"/>
              <a:ea typeface="+mn-ea"/>
              <a:cs typeface="+mn-cs"/>
            </a:endParaRPr>
          </a:p>
          <a:p>
            <a:endParaRPr lang="en-US" sz="1200" b="1" i="1"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7E9D77D-AE78-4691-8C1F-850117AF6E54}" type="slidenum">
              <a:rPr lang="en-US" smtClean="0"/>
              <a:t>16</a:t>
            </a:fld>
            <a:endParaRPr lang="en-US" dirty="0"/>
          </a:p>
        </p:txBody>
      </p:sp>
    </p:spTree>
    <p:extLst>
      <p:ext uri="{BB962C8B-B14F-4D97-AF65-F5344CB8AC3E}">
        <p14:creationId xmlns:p14="http://schemas.microsoft.com/office/powerpoint/2010/main" val="36766358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Readability and Accessibility</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When you standardized your content and the presentation of your material, you are encouraging students to </a:t>
            </a:r>
            <a:r>
              <a:rPr lang="en-US" sz="1200" b="1" kern="1200" dirty="0" smtClean="0">
                <a:solidFill>
                  <a:schemeClr val="tx1"/>
                </a:solidFill>
                <a:effectLst/>
                <a:latin typeface="+mn-lt"/>
                <a:ea typeface="+mn-ea"/>
                <a:cs typeface="+mn-cs"/>
              </a:rPr>
              <a:t>develop</a:t>
            </a:r>
            <a:r>
              <a:rPr lang="en-US" sz="1200" kern="1200" dirty="0" smtClean="0">
                <a:solidFill>
                  <a:schemeClr val="tx1"/>
                </a:solidFill>
                <a:effectLst/>
                <a:latin typeface="+mn-lt"/>
                <a:ea typeface="+mn-ea"/>
                <a:cs typeface="+mn-cs"/>
              </a:rPr>
              <a:t> mental </a:t>
            </a:r>
            <a:r>
              <a:rPr lang="en-US" sz="1200" i="1" u="sng" kern="1200" dirty="0" smtClean="0">
                <a:solidFill>
                  <a:schemeClr val="tx1"/>
                </a:solidFill>
                <a:effectLst/>
                <a:latin typeface="+mn-lt"/>
                <a:ea typeface="+mn-ea"/>
                <a:cs typeface="+mn-cs"/>
              </a:rPr>
              <a:t>patterns</a:t>
            </a:r>
            <a:r>
              <a:rPr lang="en-US" sz="1200" kern="1200" dirty="0" smtClean="0">
                <a:solidFill>
                  <a:schemeClr val="tx1"/>
                </a:solidFill>
                <a:effectLst/>
                <a:latin typeface="+mn-lt"/>
                <a:ea typeface="+mn-ea"/>
                <a:cs typeface="+mn-cs"/>
              </a:rPr>
              <a:t>.  Humans search information through patterns; thus, we make it easier for students when we help internalize this patterns since we do </a:t>
            </a:r>
            <a:r>
              <a:rPr lang="en-US" sz="1200" b="1" u="sng" kern="1200" dirty="0" smtClean="0">
                <a:solidFill>
                  <a:schemeClr val="tx1"/>
                </a:solidFill>
                <a:effectLst/>
                <a:latin typeface="+mn-lt"/>
                <a:ea typeface="+mn-ea"/>
                <a:cs typeface="+mn-cs"/>
              </a:rPr>
              <a:t>NOT</a:t>
            </a:r>
            <a:r>
              <a:rPr lang="en-US" sz="1200" kern="1200" dirty="0" smtClean="0">
                <a:solidFill>
                  <a:schemeClr val="tx1"/>
                </a:solidFill>
                <a:effectLst/>
                <a:latin typeface="+mn-lt"/>
                <a:ea typeface="+mn-ea"/>
                <a:cs typeface="+mn-cs"/>
              </a:rPr>
              <a:t> have to search every word, just the pattern itself.  Once we arrive at the section or pattern we are looking for, then we get into the details.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To make these patterns stand out, we need to make those aspects that are </a:t>
            </a:r>
            <a:r>
              <a:rPr lang="en-US" sz="1200" b="1" u="sng" kern="1200" dirty="0" smtClean="0">
                <a:solidFill>
                  <a:schemeClr val="tx1"/>
                </a:solidFill>
                <a:effectLst/>
                <a:latin typeface="+mn-lt"/>
                <a:ea typeface="+mn-ea"/>
                <a:cs typeface="+mn-cs"/>
              </a:rPr>
              <a:t>NOT</a:t>
            </a:r>
            <a:r>
              <a:rPr lang="en-US" sz="1200" kern="1200" dirty="0" smtClean="0">
                <a:solidFill>
                  <a:schemeClr val="tx1"/>
                </a:solidFill>
                <a:effectLst/>
                <a:latin typeface="+mn-lt"/>
                <a:ea typeface="+mn-ea"/>
                <a:cs typeface="+mn-cs"/>
              </a:rPr>
              <a:t> very important to the </a:t>
            </a:r>
            <a:r>
              <a:rPr lang="en-US" sz="1100" b="1" kern="1200" dirty="0" smtClean="0">
                <a:solidFill>
                  <a:schemeClr val="tx1"/>
                </a:solidFill>
                <a:effectLst/>
                <a:latin typeface="Arial Black" panose="020B0A04020102020204" pitchFamily="34" charset="0"/>
                <a:ea typeface="+mn-ea"/>
                <a:cs typeface="+mn-cs"/>
              </a:rPr>
              <a:t>content</a:t>
            </a:r>
            <a:r>
              <a:rPr lang="en-US" sz="1100" kern="1200" dirty="0" smtClean="0">
                <a:solidFill>
                  <a:schemeClr val="tx1"/>
                </a:solidFill>
                <a:effectLst/>
                <a:latin typeface="Arial Black" panose="020B0A04020102020204" pitchFamily="34" charset="0"/>
                <a:ea typeface="+mn-ea"/>
                <a:cs typeface="+mn-cs"/>
              </a:rPr>
              <a:t> </a:t>
            </a:r>
            <a:r>
              <a:rPr lang="en-US" sz="1200" kern="1200" dirty="0" smtClean="0">
                <a:solidFill>
                  <a:schemeClr val="tx1"/>
                </a:solidFill>
                <a:effectLst/>
                <a:latin typeface="+mn-lt"/>
                <a:ea typeface="+mn-ea"/>
                <a:cs typeface="+mn-cs"/>
              </a:rPr>
              <a:t>itself less notorious and salient; we make them </a:t>
            </a:r>
            <a:r>
              <a:rPr lang="en-US" sz="1200" u="sng" kern="1200" dirty="0" smtClean="0">
                <a:solidFill>
                  <a:schemeClr val="tx1"/>
                </a:solidFill>
                <a:effectLst/>
                <a:latin typeface="+mn-lt"/>
                <a:ea typeface="+mn-ea"/>
                <a:cs typeface="+mn-cs"/>
              </a:rPr>
              <a:t>consistent</a:t>
            </a:r>
            <a:r>
              <a:rPr lang="en-US" sz="1200" kern="1200" dirty="0" smtClean="0">
                <a:solidFill>
                  <a:schemeClr val="tx1"/>
                </a:solidFill>
                <a:effectLst/>
                <a:latin typeface="+mn-lt"/>
                <a:ea typeface="+mn-ea"/>
                <a:cs typeface="+mn-cs"/>
              </a:rPr>
              <a:t> and </a:t>
            </a:r>
            <a:r>
              <a:rPr lang="en-US" sz="1200" b="1" i="1" u="sng" kern="1200" dirty="0" smtClean="0">
                <a:solidFill>
                  <a:schemeClr val="tx1"/>
                </a:solidFill>
                <a:effectLst/>
                <a:latin typeface="+mn-lt"/>
                <a:ea typeface="+mn-ea"/>
                <a:cs typeface="+mn-cs"/>
              </a:rPr>
              <a:t>standardize</a:t>
            </a:r>
            <a:r>
              <a:rPr lang="en-US" sz="1200" kern="1200" dirty="0" smtClean="0">
                <a:solidFill>
                  <a:schemeClr val="tx1"/>
                </a:solidFill>
                <a:effectLst/>
                <a:latin typeface="+mn-lt"/>
                <a:ea typeface="+mn-ea"/>
                <a:cs typeface="+mn-cs"/>
              </a:rPr>
              <a:t> them, so students do </a:t>
            </a:r>
            <a:r>
              <a:rPr lang="en-US" sz="1200" b="1" u="sng" kern="1200" dirty="0" smtClean="0">
                <a:solidFill>
                  <a:schemeClr val="tx1"/>
                </a:solidFill>
                <a:effectLst/>
                <a:latin typeface="+mn-lt"/>
                <a:ea typeface="+mn-ea"/>
                <a:cs typeface="+mn-cs"/>
              </a:rPr>
              <a:t>NOT</a:t>
            </a:r>
            <a:r>
              <a:rPr lang="en-US" sz="1200" kern="1200" dirty="0" smtClean="0">
                <a:solidFill>
                  <a:schemeClr val="tx1"/>
                </a:solidFill>
                <a:effectLst/>
                <a:latin typeface="+mn-lt"/>
                <a:ea typeface="+mn-ea"/>
                <a:cs typeface="+mn-cs"/>
              </a:rPr>
              <a:t> have to spend time in these components (e.g., navigation) and concentrate on the content.</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Arial Black" panose="020B0A04020102020204" pitchFamily="34" charset="0"/>
                <a:ea typeface="+mn-ea"/>
                <a:cs typeface="+mn-cs"/>
              </a:rPr>
              <a:t>Readability: </a:t>
            </a:r>
            <a:r>
              <a:rPr lang="en-US" sz="1200" kern="1200" dirty="0" smtClean="0">
                <a:solidFill>
                  <a:schemeClr val="tx1"/>
                </a:solidFill>
                <a:effectLst/>
                <a:latin typeface="+mn-lt"/>
                <a:ea typeface="+mn-ea"/>
                <a:cs typeface="+mn-cs"/>
              </a:rPr>
              <a:t>When your text is easy to </a:t>
            </a:r>
            <a:r>
              <a:rPr lang="en-US" sz="1200" i="1" u="sng" kern="1200" dirty="0" smtClean="0">
                <a:solidFill>
                  <a:schemeClr val="tx1"/>
                </a:solidFill>
                <a:effectLst/>
                <a:latin typeface="+mn-lt"/>
                <a:ea typeface="+mn-ea"/>
                <a:cs typeface="+mn-cs"/>
              </a:rPr>
              <a:t>decipher</a:t>
            </a:r>
            <a:r>
              <a:rPr lang="en-US" sz="1200" kern="1200" dirty="0" smtClean="0">
                <a:solidFill>
                  <a:schemeClr val="tx1"/>
                </a:solidFill>
                <a:effectLst/>
                <a:latin typeface="+mn-lt"/>
                <a:ea typeface="+mn-ea"/>
                <a:cs typeface="+mn-cs"/>
              </a:rPr>
              <a:t>, students can focus on the content instead of trying to </a:t>
            </a:r>
            <a:r>
              <a:rPr lang="en-US" sz="1200" b="1" i="1" kern="1200" dirty="0" smtClean="0">
                <a:solidFill>
                  <a:schemeClr val="tx1"/>
                </a:solidFill>
                <a:effectLst/>
                <a:latin typeface="+mn-lt"/>
                <a:ea typeface="+mn-ea"/>
                <a:cs typeface="+mn-cs"/>
              </a:rPr>
              <a:t>guess</a:t>
            </a:r>
            <a:r>
              <a:rPr lang="en-US" sz="1200" kern="1200" dirty="0" smtClean="0">
                <a:solidFill>
                  <a:schemeClr val="tx1"/>
                </a:solidFill>
                <a:effectLst/>
                <a:latin typeface="+mn-lt"/>
                <a:ea typeface="+mn-ea"/>
                <a:cs typeface="+mn-cs"/>
              </a:rPr>
              <a:t> what each word means, because they cannot read the fonts.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Readability allows </a:t>
            </a:r>
            <a:r>
              <a:rPr lang="en-US" sz="1200" b="1" kern="1200" dirty="0" smtClean="0">
                <a:solidFill>
                  <a:schemeClr val="tx1"/>
                </a:solidFill>
                <a:effectLst/>
                <a:latin typeface="Arial Black" panose="020B0A04020102020204" pitchFamily="34" charset="0"/>
                <a:ea typeface="+mn-ea"/>
                <a:cs typeface="+mn-cs"/>
              </a:rPr>
              <a:t>ALL</a:t>
            </a:r>
            <a:r>
              <a:rPr lang="en-US" sz="1200" b="1" kern="1200" dirty="0" smtClean="0">
                <a:solidFill>
                  <a:schemeClr val="tx1"/>
                </a:solidFill>
                <a:effectLst/>
                <a:latin typeface="+mn-lt"/>
                <a:ea typeface="+mn-ea"/>
                <a:cs typeface="+mn-cs"/>
              </a:rPr>
              <a:t> students</a:t>
            </a:r>
            <a:r>
              <a:rPr lang="en-US" sz="1200" kern="1200" dirty="0" smtClean="0">
                <a:solidFill>
                  <a:schemeClr val="tx1"/>
                </a:solidFill>
                <a:effectLst/>
                <a:latin typeface="+mn-lt"/>
                <a:ea typeface="+mn-ea"/>
                <a:cs typeface="+mn-cs"/>
              </a:rPr>
              <a:t> to </a:t>
            </a:r>
            <a:r>
              <a:rPr lang="en-US" sz="1200" u="sng" kern="1200" dirty="0" smtClean="0">
                <a:solidFill>
                  <a:schemeClr val="tx1"/>
                </a:solidFill>
                <a:effectLst/>
                <a:latin typeface="+mn-lt"/>
                <a:ea typeface="+mn-ea"/>
                <a:cs typeface="+mn-cs"/>
              </a:rPr>
              <a:t>read</a:t>
            </a:r>
            <a:r>
              <a:rPr lang="en-US" sz="1200" kern="1200" dirty="0" smtClean="0">
                <a:solidFill>
                  <a:schemeClr val="tx1"/>
                </a:solidFill>
                <a:effectLst/>
                <a:latin typeface="+mn-lt"/>
                <a:ea typeface="+mn-ea"/>
                <a:cs typeface="+mn-cs"/>
              </a:rPr>
              <a:t> easily, no matter if they are near sided or far sided.</a:t>
            </a:r>
          </a:p>
          <a:p>
            <a:r>
              <a:rPr lang="en-US" sz="1200" kern="1200" dirty="0" smtClean="0">
                <a:solidFill>
                  <a:schemeClr val="tx1"/>
                </a:solidFill>
                <a:effectLst/>
                <a:latin typeface="+mn-lt"/>
                <a:ea typeface="+mn-ea"/>
                <a:cs typeface="+mn-cs"/>
              </a:rPr>
              <a:t>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 </a:t>
            </a:r>
            <a:r>
              <a:rPr lang="en-US" sz="1200" b="1" kern="1200" dirty="0" smtClean="0">
                <a:solidFill>
                  <a:schemeClr val="tx1"/>
                </a:solidFill>
                <a:effectLst/>
                <a:latin typeface="+mn-lt"/>
                <a:ea typeface="+mn-ea"/>
                <a:cs typeface="+mn-cs"/>
              </a:rPr>
              <a:t>readable</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course</a:t>
            </a:r>
            <a:r>
              <a:rPr lang="en-US" sz="1200" kern="1200" dirty="0" smtClean="0">
                <a:solidFill>
                  <a:schemeClr val="tx1"/>
                </a:solidFill>
                <a:effectLst/>
                <a:latin typeface="+mn-lt"/>
                <a:ea typeface="+mn-ea"/>
                <a:cs typeface="+mn-cs"/>
              </a:rPr>
              <a:t> allow students to focus on the </a:t>
            </a:r>
            <a:r>
              <a:rPr lang="en-US" sz="1200" b="1" i="1" kern="1200" dirty="0" smtClean="0">
                <a:solidFill>
                  <a:schemeClr val="tx1"/>
                </a:solidFill>
                <a:effectLst/>
                <a:latin typeface="+mn-lt"/>
                <a:ea typeface="+mn-ea"/>
                <a:cs typeface="+mn-cs"/>
              </a:rPr>
              <a:t>content</a:t>
            </a:r>
            <a:r>
              <a:rPr lang="en-US" sz="1200" kern="1200" dirty="0" smtClean="0">
                <a:solidFill>
                  <a:schemeClr val="tx1"/>
                </a:solidFill>
                <a:effectLst/>
                <a:latin typeface="+mn-lt"/>
                <a:ea typeface="+mn-ea"/>
                <a:cs typeface="+mn-cs"/>
              </a:rPr>
              <a:t> as opposed to focusing on the </a:t>
            </a:r>
            <a:r>
              <a:rPr lang="en-US" sz="1200" u="sng" kern="1200" dirty="0" smtClean="0">
                <a:solidFill>
                  <a:schemeClr val="tx1"/>
                </a:solidFill>
                <a:effectLst/>
                <a:latin typeface="+mn-lt"/>
                <a:ea typeface="+mn-ea"/>
                <a:cs typeface="+mn-cs"/>
              </a:rPr>
              <a:t>distractions</a:t>
            </a:r>
            <a:r>
              <a:rPr lang="en-US" sz="1200" kern="1200" dirty="0" smtClean="0">
                <a:solidFill>
                  <a:schemeClr val="tx1"/>
                </a:solidFill>
                <a:effectLst/>
                <a:latin typeface="+mn-lt"/>
                <a:ea typeface="+mn-ea"/>
                <a:cs typeface="+mn-cs"/>
              </a:rPr>
              <a:t>. It makes </a:t>
            </a:r>
            <a:r>
              <a:rPr lang="en-US" sz="1200" b="1" i="1" kern="1200" dirty="0" smtClean="0">
                <a:solidFill>
                  <a:schemeClr val="tx1"/>
                </a:solidFill>
                <a:effectLst/>
                <a:latin typeface="+mn-lt"/>
                <a:ea typeface="+mn-ea"/>
                <a:cs typeface="+mn-cs"/>
              </a:rPr>
              <a:t>content clearer </a:t>
            </a:r>
            <a:r>
              <a:rPr lang="en-US" sz="1200" kern="1200" dirty="0" smtClean="0">
                <a:solidFill>
                  <a:schemeClr val="tx1"/>
                </a:solidFill>
                <a:effectLst/>
                <a:latin typeface="+mn-lt"/>
                <a:ea typeface="+mn-ea"/>
                <a:cs typeface="+mn-cs"/>
              </a:rPr>
              <a:t>by adding extra space and stating only that, which is relevant to the conversation.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An easier to ready course becomes </a:t>
            </a:r>
            <a:r>
              <a:rPr lang="en-US" sz="1200" kern="1200" dirty="0" smtClean="0">
                <a:solidFill>
                  <a:schemeClr val="tx1"/>
                </a:solidFill>
                <a:effectLst/>
                <a:latin typeface="Arial Black" panose="020B0A04020102020204" pitchFamily="34" charset="0"/>
                <a:ea typeface="+mn-ea"/>
                <a:cs typeface="+mn-cs"/>
              </a:rPr>
              <a:t>more accessible to a wider population</a:t>
            </a:r>
            <a:r>
              <a:rPr lang="en-US" sz="1200" kern="120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endParaRPr lang="en-US" sz="1200" b="1" i="1" kern="1200" dirty="0" smtClean="0">
              <a:solidFill>
                <a:schemeClr val="tx1"/>
              </a:solidFill>
              <a:effectLst/>
              <a:latin typeface="+mn-lt"/>
              <a:ea typeface="+mn-ea"/>
              <a:cs typeface="+mn-cs"/>
            </a:endParaRPr>
          </a:p>
          <a:p>
            <a:endParaRPr lang="en-US" sz="1200" b="1" i="1"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7E9D77D-AE78-4691-8C1F-850117AF6E54}" type="slidenum">
              <a:rPr lang="en-US" smtClean="0"/>
              <a:t>17</a:t>
            </a:fld>
            <a:endParaRPr lang="en-US" dirty="0"/>
          </a:p>
        </p:txBody>
      </p:sp>
    </p:spTree>
    <p:extLst>
      <p:ext uri="{BB962C8B-B14F-4D97-AF65-F5344CB8AC3E}">
        <p14:creationId xmlns:p14="http://schemas.microsoft.com/office/powerpoint/2010/main" val="32155395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sz="1200" b="1" kern="1200" dirty="0" smtClean="0">
                <a:solidFill>
                  <a:schemeClr val="tx1"/>
                </a:solidFill>
                <a:effectLst/>
                <a:latin typeface="+mn-lt"/>
                <a:ea typeface="+mn-ea"/>
                <a:cs typeface="+mn-cs"/>
              </a:rPr>
              <a:t>Standardizing your Course</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To achieve readability, give your </a:t>
            </a:r>
            <a:r>
              <a:rPr lang="en-US" sz="1200" b="1" kern="1200" dirty="0" smtClean="0">
                <a:solidFill>
                  <a:schemeClr val="tx1"/>
                </a:solidFill>
                <a:effectLst/>
                <a:latin typeface="+mn-lt"/>
                <a:ea typeface="+mn-ea"/>
                <a:cs typeface="+mn-cs"/>
              </a:rPr>
              <a:t>text</a:t>
            </a:r>
            <a:r>
              <a:rPr lang="en-US" sz="1200" kern="1200" dirty="0" smtClean="0">
                <a:solidFill>
                  <a:schemeClr val="tx1"/>
                </a:solidFill>
                <a:effectLst/>
                <a:latin typeface="+mn-lt"/>
                <a:ea typeface="+mn-ea"/>
                <a:cs typeface="+mn-cs"/>
              </a:rPr>
              <a:t> a </a:t>
            </a:r>
            <a:r>
              <a:rPr lang="en-US" sz="1200" b="1" u="sng" kern="1200" dirty="0" smtClean="0">
                <a:solidFill>
                  <a:schemeClr val="tx1"/>
                </a:solidFill>
                <a:effectLst/>
                <a:latin typeface="+mn-lt"/>
                <a:ea typeface="+mn-ea"/>
                <a:cs typeface="+mn-cs"/>
              </a:rPr>
              <a:t>standard</a:t>
            </a:r>
            <a:r>
              <a:rPr lang="en-US" sz="1200"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rPr>
              <a:t>look</a:t>
            </a:r>
            <a:r>
              <a:rPr lang="en-US" sz="1200" kern="1200" dirty="0" smtClean="0">
                <a:solidFill>
                  <a:schemeClr val="tx1"/>
                </a:solidFill>
                <a:effectLst/>
                <a:latin typeface="+mn-lt"/>
                <a:ea typeface="+mn-ea"/>
                <a:cs typeface="+mn-cs"/>
              </a:rPr>
              <a:t>.  We are providing information with our message, </a:t>
            </a:r>
            <a:r>
              <a:rPr lang="en-US" sz="1200" b="1" u="sng" kern="1200" dirty="0" smtClean="0">
                <a:solidFill>
                  <a:schemeClr val="tx1"/>
                </a:solidFill>
                <a:effectLst/>
                <a:latin typeface="+mn-lt"/>
                <a:ea typeface="+mn-ea"/>
                <a:cs typeface="+mn-cs"/>
              </a:rPr>
              <a:t>NOT</a:t>
            </a:r>
            <a:r>
              <a:rPr lang="en-US" sz="1200" kern="1200" dirty="0" smtClean="0">
                <a:solidFill>
                  <a:schemeClr val="tx1"/>
                </a:solidFill>
                <a:effectLst/>
                <a:latin typeface="+mn-lt"/>
                <a:ea typeface="+mn-ea"/>
                <a:cs typeface="+mn-cs"/>
              </a:rPr>
              <a:t> </a:t>
            </a:r>
            <a:r>
              <a:rPr lang="en-US" sz="1200" b="1" i="1" kern="1200" dirty="0" smtClean="0">
                <a:solidFill>
                  <a:schemeClr val="tx1"/>
                </a:solidFill>
                <a:effectLst/>
                <a:latin typeface="+mn-lt"/>
                <a:ea typeface="+mn-ea"/>
                <a:cs typeface="+mn-cs"/>
              </a:rPr>
              <a:t>only</a:t>
            </a:r>
            <a:r>
              <a:rPr lang="en-US" sz="1200" kern="1200" dirty="0" smtClean="0">
                <a:solidFill>
                  <a:schemeClr val="tx1"/>
                </a:solidFill>
                <a:effectLst/>
                <a:latin typeface="+mn-lt"/>
                <a:ea typeface="+mn-ea"/>
                <a:cs typeface="+mn-cs"/>
              </a:rPr>
              <a:t> with the words, but with the </a:t>
            </a:r>
            <a:r>
              <a:rPr lang="en-US" sz="1200" b="1" kern="1200" dirty="0" smtClean="0">
                <a:solidFill>
                  <a:schemeClr val="tx1"/>
                </a:solidFill>
                <a:effectLst/>
                <a:latin typeface="+mn-lt"/>
                <a:ea typeface="+mn-ea"/>
                <a:cs typeface="+mn-cs"/>
              </a:rPr>
              <a:t>emphasis</a:t>
            </a:r>
            <a:r>
              <a:rPr lang="en-US" sz="1200" kern="1200" dirty="0" smtClean="0">
                <a:solidFill>
                  <a:schemeClr val="tx1"/>
                </a:solidFill>
                <a:effectLst/>
                <a:latin typeface="+mn-lt"/>
                <a:ea typeface="+mn-ea"/>
                <a:cs typeface="+mn-cs"/>
              </a:rPr>
              <a:t> we give to the </a:t>
            </a:r>
            <a:r>
              <a:rPr lang="en-US" sz="1200" b="1" kern="1200" dirty="0" smtClean="0">
                <a:solidFill>
                  <a:schemeClr val="tx1"/>
                </a:solidFill>
                <a:effectLst/>
                <a:latin typeface="+mn-lt"/>
                <a:ea typeface="+mn-ea"/>
                <a:cs typeface="+mn-cs"/>
              </a:rPr>
              <a:t>fonts</a:t>
            </a:r>
            <a:r>
              <a:rPr lang="en-US" sz="1200" kern="1200" dirty="0" smtClean="0">
                <a:solidFill>
                  <a:schemeClr val="tx1"/>
                </a:solidFill>
                <a:effectLst/>
                <a:latin typeface="+mn-lt"/>
                <a:ea typeface="+mn-ea"/>
                <a:cs typeface="+mn-cs"/>
              </a:rPr>
              <a:t> we select, with the </a:t>
            </a:r>
            <a:r>
              <a:rPr lang="en-US" sz="1200" b="1" kern="1200" dirty="0" smtClean="0">
                <a:solidFill>
                  <a:schemeClr val="tx1"/>
                </a:solidFill>
                <a:effectLst/>
                <a:latin typeface="+mn-lt"/>
                <a:ea typeface="+mn-ea"/>
                <a:cs typeface="+mn-cs"/>
              </a:rPr>
              <a:t>font style</a:t>
            </a:r>
            <a:r>
              <a:rPr lang="en-US" sz="1200" kern="1200" dirty="0" smtClean="0">
                <a:solidFill>
                  <a:schemeClr val="tx1"/>
                </a:solidFill>
                <a:effectLst/>
                <a:latin typeface="+mn-lt"/>
                <a:ea typeface="+mn-ea"/>
                <a:cs typeface="+mn-cs"/>
              </a:rPr>
              <a:t> and font size.  </a:t>
            </a:r>
          </a:p>
          <a:p>
            <a:r>
              <a:rPr lang="en-US" sz="1200" kern="1200" dirty="0" smtClean="0">
                <a:solidFill>
                  <a:schemeClr val="tx1"/>
                </a:solidFill>
                <a:effectLst/>
                <a:latin typeface="+mn-lt"/>
                <a:ea typeface="+mn-ea"/>
                <a:cs typeface="+mn-cs"/>
              </a:rPr>
              <a:t>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Because out text has its own </a:t>
            </a:r>
            <a:r>
              <a:rPr lang="en-US" sz="1200" b="1" i="1" kern="1200" dirty="0" smtClean="0">
                <a:solidFill>
                  <a:schemeClr val="tx1"/>
                </a:solidFill>
                <a:effectLst/>
                <a:latin typeface="+mn-lt"/>
                <a:ea typeface="+mn-ea"/>
                <a:cs typeface="+mn-cs"/>
              </a:rPr>
              <a:t>message design</a:t>
            </a:r>
            <a:r>
              <a:rPr lang="en-US" sz="1200" kern="1200" dirty="0" smtClean="0">
                <a:solidFill>
                  <a:schemeClr val="tx1"/>
                </a:solidFill>
                <a:effectLst/>
                <a:latin typeface="+mn-lt"/>
                <a:ea typeface="+mn-ea"/>
                <a:cs typeface="+mn-cs"/>
              </a:rPr>
              <a:t>, we should keep it </a:t>
            </a:r>
            <a:r>
              <a:rPr lang="en-US" sz="1200" b="1" u="sng" kern="1200" dirty="0" smtClean="0">
                <a:solidFill>
                  <a:schemeClr val="tx1"/>
                </a:solidFill>
                <a:effectLst/>
                <a:latin typeface="+mn-lt"/>
                <a:ea typeface="+mn-ea"/>
                <a:cs typeface="+mn-cs"/>
              </a:rPr>
              <a:t>consistent</a:t>
            </a:r>
            <a:r>
              <a:rPr lang="en-US" sz="1200" kern="1200" dirty="0" smtClean="0">
                <a:solidFill>
                  <a:schemeClr val="tx1"/>
                </a:solidFill>
                <a:effectLst/>
                <a:latin typeface="+mn-lt"/>
                <a:ea typeface="+mn-ea"/>
                <a:cs typeface="+mn-cs"/>
              </a:rPr>
              <a:t>; we should </a:t>
            </a:r>
            <a:r>
              <a:rPr lang="en-US" sz="1200" u="sng" kern="1200" dirty="0" smtClean="0">
                <a:solidFill>
                  <a:schemeClr val="tx1"/>
                </a:solidFill>
                <a:effectLst/>
                <a:latin typeface="+mn-lt"/>
                <a:ea typeface="+mn-ea"/>
                <a:cs typeface="+mn-cs"/>
              </a:rPr>
              <a:t>standardize</a:t>
            </a:r>
            <a:r>
              <a:rPr lang="en-US" sz="1200" kern="1200" dirty="0" smtClean="0">
                <a:solidFill>
                  <a:schemeClr val="tx1"/>
                </a:solidFill>
                <a:effectLst/>
                <a:latin typeface="+mn-lt"/>
                <a:ea typeface="+mn-ea"/>
                <a:cs typeface="+mn-cs"/>
              </a:rPr>
              <a:t> what we mean when we use specific fonts and specific font sizes.  This way, your students will know your </a:t>
            </a:r>
            <a:r>
              <a:rPr lang="en-US" sz="1200" b="1" u="sng" kern="1200" dirty="0" smtClean="0">
                <a:solidFill>
                  <a:schemeClr val="tx1"/>
                </a:solidFill>
                <a:effectLst/>
                <a:latin typeface="+mn-lt"/>
                <a:ea typeface="+mn-ea"/>
                <a:cs typeface="+mn-cs"/>
              </a:rPr>
              <a:t>intent</a:t>
            </a:r>
            <a:r>
              <a:rPr lang="en-US" sz="1200" kern="1200" dirty="0" smtClean="0">
                <a:solidFill>
                  <a:schemeClr val="tx1"/>
                </a:solidFill>
                <a:effectLst/>
                <a:latin typeface="+mn-lt"/>
                <a:ea typeface="+mn-ea"/>
                <a:cs typeface="+mn-cs"/>
              </a:rPr>
              <a:t>, before they read the rest of the message.</a:t>
            </a:r>
          </a:p>
          <a:p>
            <a:r>
              <a:rPr lang="en-US" sz="1200" kern="1200" dirty="0" smtClean="0">
                <a:solidFill>
                  <a:schemeClr val="tx1"/>
                </a:solidFill>
                <a:effectLst/>
                <a:latin typeface="+mn-lt"/>
                <a:ea typeface="+mn-ea"/>
                <a:cs typeface="+mn-cs"/>
              </a:rPr>
              <a:t>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Arial Black" panose="020B0A04020102020204" pitchFamily="34" charset="0"/>
                <a:ea typeface="+mn-ea"/>
                <a:cs typeface="+mn-cs"/>
              </a:rPr>
              <a:t>Fonts</a:t>
            </a:r>
            <a:r>
              <a:rPr lang="en-US" sz="1200" kern="1200" dirty="0" smtClean="0">
                <a:solidFill>
                  <a:schemeClr val="tx1"/>
                </a:solidFill>
                <a:effectLst/>
                <a:latin typeface="+mn-lt"/>
                <a:ea typeface="+mn-ea"/>
                <a:cs typeface="+mn-cs"/>
              </a:rPr>
              <a:t> should provide the student information regarding </a:t>
            </a:r>
            <a:r>
              <a:rPr lang="en-US" sz="1200" b="1" u="sng" kern="1200" dirty="0" smtClean="0">
                <a:solidFill>
                  <a:schemeClr val="tx1"/>
                </a:solidFill>
                <a:effectLst/>
                <a:latin typeface="+mn-lt"/>
                <a:ea typeface="+mn-ea"/>
                <a:cs typeface="+mn-cs"/>
              </a:rPr>
              <a:t>importance</a:t>
            </a:r>
            <a:r>
              <a:rPr lang="en-US" sz="1200" kern="1200" dirty="0" smtClean="0">
                <a:solidFill>
                  <a:schemeClr val="tx1"/>
                </a:solidFill>
                <a:effectLst/>
                <a:latin typeface="+mn-lt"/>
                <a:ea typeface="+mn-ea"/>
                <a:cs typeface="+mn-cs"/>
              </a:rPr>
              <a:t>, and </a:t>
            </a:r>
            <a:r>
              <a:rPr lang="en-US" sz="1200" b="1" u="sng" kern="1200" dirty="0" smtClean="0">
                <a:solidFill>
                  <a:schemeClr val="tx1"/>
                </a:solidFill>
                <a:effectLst/>
                <a:latin typeface="+mn-lt"/>
                <a:ea typeface="+mn-ea"/>
                <a:cs typeface="+mn-cs"/>
              </a:rPr>
              <a:t>relevance</a:t>
            </a:r>
            <a:r>
              <a:rPr lang="en-US" sz="1200" kern="1200" dirty="0" smtClean="0">
                <a:solidFill>
                  <a:schemeClr val="tx1"/>
                </a:solidFill>
                <a:effectLst/>
                <a:latin typeface="+mn-lt"/>
                <a:ea typeface="+mn-ea"/>
                <a:cs typeface="+mn-cs"/>
              </a:rPr>
              <a:t> of the content (especially in headings), which will make your courses more </a:t>
            </a:r>
            <a:r>
              <a:rPr lang="en-US" sz="1200" i="1" u="sng" kern="1200" dirty="0" smtClean="0">
                <a:solidFill>
                  <a:schemeClr val="tx1"/>
                </a:solidFill>
                <a:effectLst/>
                <a:latin typeface="+mn-lt"/>
                <a:ea typeface="+mn-ea"/>
                <a:cs typeface="+mn-cs"/>
              </a:rPr>
              <a:t>readable</a:t>
            </a:r>
            <a:r>
              <a:rPr lang="en-US" sz="1200" kern="1200" dirty="0" smtClean="0">
                <a:solidFill>
                  <a:schemeClr val="tx1"/>
                </a:solidFill>
                <a:effectLst/>
                <a:latin typeface="+mn-lt"/>
                <a:ea typeface="+mn-ea"/>
                <a:cs typeface="+mn-cs"/>
              </a:rPr>
              <a:t>; thus easy to decipher and interpret when students want to access the written material. Make it such that, students will </a:t>
            </a:r>
            <a:r>
              <a:rPr lang="en-US" sz="1200" i="1" kern="1200" dirty="0" smtClean="0">
                <a:solidFill>
                  <a:schemeClr val="tx1"/>
                </a:solidFill>
                <a:effectLst/>
                <a:latin typeface="+mn-lt"/>
                <a:ea typeface="+mn-ea"/>
                <a:cs typeface="+mn-cs"/>
              </a:rPr>
              <a:t>learn</a:t>
            </a:r>
            <a:r>
              <a:rPr lang="en-US" sz="1200" kern="1200" dirty="0" smtClean="0">
                <a:solidFill>
                  <a:schemeClr val="tx1"/>
                </a:solidFill>
                <a:effectLst/>
                <a:latin typeface="+mn-lt"/>
                <a:ea typeface="+mn-ea"/>
                <a:cs typeface="+mn-cs"/>
              </a:rPr>
              <a:t> which </a:t>
            </a:r>
            <a:r>
              <a:rPr lang="en-US" sz="1200" u="sng" kern="1200" dirty="0" smtClean="0">
                <a:solidFill>
                  <a:schemeClr val="tx1"/>
                </a:solidFill>
                <a:effectLst/>
                <a:latin typeface="+mn-lt"/>
                <a:ea typeface="+mn-ea"/>
                <a:cs typeface="+mn-cs"/>
              </a:rPr>
              <a:t>font size </a:t>
            </a:r>
            <a:r>
              <a:rPr lang="en-US" sz="1200" kern="1200" dirty="0" smtClean="0">
                <a:solidFill>
                  <a:schemeClr val="tx1"/>
                </a:solidFill>
                <a:effectLst/>
                <a:latin typeface="+mn-lt"/>
                <a:ea typeface="+mn-ea"/>
                <a:cs typeface="+mn-cs"/>
              </a:rPr>
              <a:t>and </a:t>
            </a:r>
            <a:r>
              <a:rPr lang="en-US" sz="1200" u="sng" kern="1200" dirty="0" smtClean="0">
                <a:solidFill>
                  <a:schemeClr val="tx1"/>
                </a:solidFill>
                <a:effectLst/>
                <a:latin typeface="+mn-lt"/>
                <a:ea typeface="+mn-ea"/>
                <a:cs typeface="+mn-cs"/>
              </a:rPr>
              <a:t>style</a:t>
            </a:r>
            <a:r>
              <a:rPr lang="en-US" sz="1200" kern="1200" dirty="0" smtClean="0">
                <a:solidFill>
                  <a:schemeClr val="tx1"/>
                </a:solidFill>
                <a:effectLst/>
                <a:latin typeface="+mn-lt"/>
                <a:ea typeface="+mn-ea"/>
                <a:cs typeface="+mn-cs"/>
              </a:rPr>
              <a:t> means what </a:t>
            </a:r>
            <a:r>
              <a:rPr lang="en-US" sz="1200" b="1" i="1" kern="1200" dirty="0" smtClean="0">
                <a:solidFill>
                  <a:schemeClr val="tx1"/>
                </a:solidFill>
                <a:effectLst/>
                <a:latin typeface="+mn-lt"/>
                <a:ea typeface="+mn-ea"/>
                <a:cs typeface="+mn-cs"/>
              </a:rPr>
              <a:t>level</a:t>
            </a:r>
            <a:r>
              <a:rPr lang="en-US" sz="1200" kern="1200" dirty="0" smtClean="0">
                <a:solidFill>
                  <a:schemeClr val="tx1"/>
                </a:solidFill>
                <a:effectLst/>
                <a:latin typeface="+mn-lt"/>
                <a:ea typeface="+mn-ea"/>
                <a:cs typeface="+mn-cs"/>
              </a:rPr>
              <a:t> </a:t>
            </a:r>
            <a:r>
              <a:rPr lang="en-US" sz="1200" b="1" i="1" kern="1200" dirty="0" smtClean="0">
                <a:solidFill>
                  <a:schemeClr val="tx1"/>
                </a:solidFill>
                <a:effectLst/>
                <a:latin typeface="+mn-lt"/>
                <a:ea typeface="+mn-ea"/>
                <a:cs typeface="+mn-cs"/>
              </a:rPr>
              <a:t>of importance</a:t>
            </a:r>
            <a:r>
              <a:rPr lang="en-US" sz="1200" kern="1200" dirty="0" smtClean="0">
                <a:solidFill>
                  <a:schemeClr val="tx1"/>
                </a:solidFill>
                <a:effectLst/>
                <a:latin typeface="+mn-lt"/>
                <a:ea typeface="+mn-ea"/>
                <a:cs typeface="+mn-cs"/>
              </a:rPr>
              <a:t> it refers to. </a:t>
            </a:r>
          </a:p>
          <a:p>
            <a:r>
              <a:rPr lang="en-US" sz="1200" kern="1200" dirty="0" smtClean="0">
                <a:solidFill>
                  <a:schemeClr val="tx1"/>
                </a:solidFill>
                <a:effectLst/>
                <a:latin typeface="+mn-lt"/>
                <a:ea typeface="+mn-ea"/>
                <a:cs typeface="+mn-cs"/>
              </a:rPr>
              <a:t>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When students encounter that particular font size and style, they will </a:t>
            </a:r>
            <a:r>
              <a:rPr lang="en-US" sz="1200" i="1" u="sng" kern="1200" dirty="0" smtClean="0">
                <a:solidFill>
                  <a:schemeClr val="tx1"/>
                </a:solidFill>
                <a:effectLst/>
                <a:latin typeface="+mn-lt"/>
                <a:ea typeface="+mn-ea"/>
                <a:cs typeface="+mn-cs"/>
              </a:rPr>
              <a:t>always</a:t>
            </a:r>
            <a:r>
              <a:rPr lang="en-US" sz="1200"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know whether it is a title, subtitle, or part of the body of text no matter the unit or module they are working on. If you keep changing your font standards for each class, the student will have to </a:t>
            </a:r>
            <a:r>
              <a:rPr lang="en-US" sz="1200" b="1" i="1" kern="1200" dirty="0" smtClean="0">
                <a:solidFill>
                  <a:schemeClr val="tx1"/>
                </a:solidFill>
                <a:effectLst/>
                <a:latin typeface="+mn-lt"/>
                <a:ea typeface="+mn-ea"/>
                <a:cs typeface="+mn-cs"/>
              </a:rPr>
              <a:t>relearn</a:t>
            </a:r>
            <a:r>
              <a:rPr lang="en-US" sz="1200" kern="1200" dirty="0" smtClean="0">
                <a:solidFill>
                  <a:schemeClr val="tx1"/>
                </a:solidFill>
                <a:effectLst/>
                <a:latin typeface="+mn-lt"/>
                <a:ea typeface="+mn-ea"/>
                <a:cs typeface="+mn-cs"/>
              </a:rPr>
              <a:t> the rules each time.</a:t>
            </a:r>
          </a:p>
          <a:p>
            <a:r>
              <a:rPr lang="en-US" sz="1200" kern="1200" dirty="0" smtClean="0">
                <a:solidFill>
                  <a:schemeClr val="tx1"/>
                </a:solidFill>
                <a:effectLst/>
                <a:latin typeface="+mn-lt"/>
                <a:ea typeface="+mn-ea"/>
                <a:cs typeface="+mn-cs"/>
              </a:rPr>
              <a:t>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For </a:t>
            </a:r>
            <a:r>
              <a:rPr lang="en-US" sz="1200" kern="1200" dirty="0" smtClean="0">
                <a:solidFill>
                  <a:schemeClr val="tx1"/>
                </a:solidFill>
                <a:effectLst/>
                <a:latin typeface="Arial Black" panose="020B0A04020102020204" pitchFamily="34" charset="0"/>
                <a:ea typeface="+mn-ea"/>
                <a:cs typeface="+mn-cs"/>
              </a:rPr>
              <a:t>online</a:t>
            </a:r>
            <a:r>
              <a:rPr lang="en-US" sz="1200" kern="1200" dirty="0" smtClean="0">
                <a:solidFill>
                  <a:schemeClr val="tx1"/>
                </a:solidFill>
                <a:effectLst/>
                <a:latin typeface="+mn-lt"/>
                <a:ea typeface="+mn-ea"/>
                <a:cs typeface="+mn-cs"/>
              </a:rPr>
              <a:t> text use </a:t>
            </a:r>
            <a:r>
              <a:rPr lang="en-US" sz="1200" b="1" kern="1200" dirty="0" smtClean="0">
                <a:solidFill>
                  <a:schemeClr val="tx1"/>
                </a:solidFill>
                <a:effectLst/>
                <a:latin typeface="+mn-lt"/>
                <a:ea typeface="+mn-ea"/>
                <a:cs typeface="+mn-cs"/>
              </a:rPr>
              <a:t>san serifs.</a:t>
            </a:r>
            <a:r>
              <a:rPr lang="en-US" sz="1200" kern="1200" dirty="0" smtClean="0">
                <a:solidFill>
                  <a:schemeClr val="tx1"/>
                </a:solidFill>
                <a:effectLst/>
                <a:latin typeface="+mn-lt"/>
                <a:ea typeface="+mn-ea"/>
                <a:cs typeface="+mn-cs"/>
              </a:rPr>
              <a:t> Serifs are the lines found in fonts such as </a:t>
            </a:r>
            <a:r>
              <a:rPr lang="en-US" sz="1200" b="1" kern="1200" dirty="0" smtClean="0">
                <a:solidFill>
                  <a:schemeClr val="tx1"/>
                </a:solidFill>
                <a:effectLst/>
                <a:latin typeface="+mn-lt"/>
                <a:ea typeface="+mn-ea"/>
                <a:cs typeface="+mn-cs"/>
              </a:rPr>
              <a:t>New time Romans</a:t>
            </a:r>
            <a:r>
              <a:rPr lang="en-US" sz="1200" kern="1200" dirty="0" smtClean="0">
                <a:solidFill>
                  <a:schemeClr val="tx1"/>
                </a:solidFill>
                <a:effectLst/>
                <a:latin typeface="+mn-lt"/>
                <a:ea typeface="+mn-ea"/>
                <a:cs typeface="+mn-cs"/>
              </a:rPr>
              <a:t>, that when place online vibrate and makes it difficult for the eye to read. On the other hand, New time Romans are very good for </a:t>
            </a:r>
            <a:r>
              <a:rPr lang="en-US" sz="1200" u="sng" kern="1200" dirty="0" smtClean="0">
                <a:solidFill>
                  <a:schemeClr val="tx1"/>
                </a:solidFill>
                <a:effectLst/>
                <a:latin typeface="+mn-lt"/>
                <a:ea typeface="+mn-ea"/>
                <a:cs typeface="+mn-cs"/>
              </a:rPr>
              <a:t>printed</a:t>
            </a:r>
            <a:r>
              <a:rPr lang="en-US" sz="1200" kern="1200" dirty="0" smtClean="0">
                <a:solidFill>
                  <a:schemeClr val="tx1"/>
                </a:solidFill>
                <a:effectLst/>
                <a:latin typeface="+mn-lt"/>
                <a:ea typeface="+mn-ea"/>
                <a:cs typeface="+mn-cs"/>
              </a:rPr>
              <a:t> materials, but </a:t>
            </a:r>
            <a:r>
              <a:rPr lang="en-US" sz="1200" b="1" u="sng" kern="1200" dirty="0" smtClean="0">
                <a:solidFill>
                  <a:schemeClr val="tx1"/>
                </a:solidFill>
                <a:effectLst/>
                <a:latin typeface="+mn-lt"/>
                <a:ea typeface="+mn-ea"/>
                <a:cs typeface="+mn-cs"/>
              </a:rPr>
              <a:t>NOT</a:t>
            </a:r>
            <a:r>
              <a:rPr lang="en-US" sz="1200" kern="1200" dirty="0" smtClean="0">
                <a:solidFill>
                  <a:schemeClr val="tx1"/>
                </a:solidFill>
                <a:effectLst/>
                <a:latin typeface="+mn-lt"/>
                <a:ea typeface="+mn-ea"/>
                <a:cs typeface="+mn-cs"/>
              </a:rPr>
              <a:t> online.  San serifs are Arial Franklin G.</a:t>
            </a:r>
          </a:p>
          <a:p>
            <a:r>
              <a:rPr lang="en-US" sz="1200" kern="1200" dirty="0" smtClean="0">
                <a:solidFill>
                  <a:schemeClr val="tx1"/>
                </a:solidFill>
                <a:effectLst/>
                <a:latin typeface="+mn-lt"/>
                <a:ea typeface="+mn-ea"/>
                <a:cs typeface="+mn-cs"/>
              </a:rPr>
              <a:t> </a:t>
            </a:r>
          </a:p>
          <a:p>
            <a:r>
              <a:rPr lang="en-US" sz="1100" u="sng" kern="1200" dirty="0" smtClean="0">
                <a:solidFill>
                  <a:schemeClr val="tx1"/>
                </a:solidFill>
                <a:effectLst/>
                <a:latin typeface="Arial Black" panose="020B0A04020102020204" pitchFamily="34" charset="0"/>
                <a:ea typeface="+mn-ea"/>
                <a:cs typeface="+mn-cs"/>
              </a:rPr>
              <a:t>Never</a:t>
            </a:r>
            <a:r>
              <a:rPr lang="en-US" sz="1200" kern="1200" dirty="0" smtClean="0">
                <a:solidFill>
                  <a:schemeClr val="tx1"/>
                </a:solidFill>
                <a:effectLst/>
                <a:latin typeface="+mn-lt"/>
                <a:ea typeface="+mn-ea"/>
                <a:cs typeface="+mn-cs"/>
              </a:rPr>
              <a:t> use </a:t>
            </a:r>
            <a:r>
              <a:rPr lang="en-US" sz="1100" b="1" i="1" kern="1200" dirty="0" smtClean="0">
                <a:solidFill>
                  <a:schemeClr val="tx1"/>
                </a:solidFill>
                <a:effectLst/>
                <a:latin typeface="Arial Black" panose="020B0A04020102020204" pitchFamily="34" charset="0"/>
                <a:ea typeface="+mn-ea"/>
                <a:cs typeface="+mn-cs"/>
              </a:rPr>
              <a:t>decorative Fonts </a:t>
            </a:r>
            <a:r>
              <a:rPr lang="en-US" sz="1200" kern="1200" dirty="0" smtClean="0">
                <a:solidFill>
                  <a:schemeClr val="tx1"/>
                </a:solidFill>
                <a:effectLst/>
                <a:latin typeface="+mn-lt"/>
                <a:ea typeface="+mn-ea"/>
                <a:cs typeface="+mn-cs"/>
              </a:rPr>
              <a:t>(e.g., Showcard Gothic, Snap ITC, Sybil Green,) for they are hard to read, preventing interpretation and understanding of the material.</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These fonts make us have to decipher each character </a:t>
            </a:r>
            <a:r>
              <a:rPr lang="en-US" sz="1200" b="1" i="1" u="sng" kern="1200" dirty="0" smtClean="0">
                <a:solidFill>
                  <a:schemeClr val="tx1"/>
                </a:solidFill>
                <a:effectLst/>
                <a:latin typeface="+mn-lt"/>
                <a:ea typeface="+mn-ea"/>
                <a:cs typeface="+mn-cs"/>
              </a:rPr>
              <a:t>separately</a:t>
            </a:r>
            <a:r>
              <a:rPr lang="en-US" sz="1200" kern="1200" dirty="0" smtClean="0">
                <a:solidFill>
                  <a:schemeClr val="tx1"/>
                </a:solidFill>
                <a:effectLst/>
                <a:latin typeface="+mn-lt"/>
                <a:ea typeface="+mn-ea"/>
                <a:cs typeface="+mn-cs"/>
              </a:rPr>
              <a:t> and then focus on the word. This is </a:t>
            </a:r>
            <a:r>
              <a:rPr lang="en-US" sz="1200" b="1" u="sng" kern="1200" dirty="0" smtClean="0">
                <a:solidFill>
                  <a:schemeClr val="tx1"/>
                </a:solidFill>
                <a:effectLst/>
                <a:latin typeface="+mn-lt"/>
                <a:ea typeface="+mn-ea"/>
                <a:cs typeface="+mn-cs"/>
              </a:rPr>
              <a:t>NOT</a:t>
            </a:r>
            <a:r>
              <a:rPr lang="en-US" sz="1200" kern="1200" dirty="0" smtClean="0">
                <a:solidFill>
                  <a:schemeClr val="tx1"/>
                </a:solidFill>
                <a:effectLst/>
                <a:latin typeface="+mn-lt"/>
                <a:ea typeface="+mn-ea"/>
                <a:cs typeface="+mn-cs"/>
              </a:rPr>
              <a:t> the way human memory works since we read in </a:t>
            </a:r>
            <a:r>
              <a:rPr lang="en-US" sz="1200" b="1" u="sng" kern="1200" dirty="0" smtClean="0">
                <a:solidFill>
                  <a:schemeClr val="tx1"/>
                </a:solidFill>
                <a:effectLst/>
                <a:latin typeface="+mn-lt"/>
                <a:ea typeface="+mn-ea"/>
                <a:cs typeface="+mn-cs"/>
              </a:rPr>
              <a:t>chunks</a:t>
            </a:r>
            <a:r>
              <a:rPr lang="en-US" sz="1200" kern="1200" dirty="0" smtClean="0">
                <a:solidFill>
                  <a:schemeClr val="tx1"/>
                </a:solidFill>
                <a:effectLst/>
                <a:latin typeface="+mn-lt"/>
                <a:ea typeface="+mn-ea"/>
                <a:cs typeface="+mn-cs"/>
              </a:rPr>
              <a:t> of information at-a-time and it is more confusing for us to follow this character by character process.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When we have a fancy font in front of us, we have to read character by character and once we have </a:t>
            </a:r>
            <a:r>
              <a:rPr lang="en-US" sz="1200" u="sng" kern="1200" dirty="0" smtClean="0">
                <a:solidFill>
                  <a:schemeClr val="tx1"/>
                </a:solidFill>
                <a:effectLst/>
                <a:latin typeface="+mn-lt"/>
                <a:ea typeface="+mn-ea"/>
                <a:cs typeface="+mn-cs"/>
              </a:rPr>
              <a:t>deciphered</a:t>
            </a:r>
            <a:r>
              <a:rPr lang="en-US" sz="1200" kern="1200" dirty="0" smtClean="0">
                <a:solidFill>
                  <a:schemeClr val="tx1"/>
                </a:solidFill>
                <a:effectLst/>
                <a:latin typeface="+mn-lt"/>
                <a:ea typeface="+mn-ea"/>
                <a:cs typeface="+mn-cs"/>
              </a:rPr>
              <a:t> each character we </a:t>
            </a:r>
            <a:r>
              <a:rPr lang="en-US" sz="1200" u="sng" kern="1200" dirty="0" smtClean="0">
                <a:solidFill>
                  <a:schemeClr val="tx1"/>
                </a:solidFill>
                <a:effectLst/>
                <a:latin typeface="+mn-lt"/>
                <a:ea typeface="+mn-ea"/>
                <a:cs typeface="+mn-cs"/>
              </a:rPr>
              <a:t>then</a:t>
            </a:r>
            <a:r>
              <a:rPr lang="en-US" sz="1200" kern="1200" dirty="0" smtClean="0">
                <a:solidFill>
                  <a:schemeClr val="tx1"/>
                </a:solidFill>
                <a:effectLst/>
                <a:latin typeface="+mn-lt"/>
                <a:ea typeface="+mn-ea"/>
                <a:cs typeface="+mn-cs"/>
              </a:rPr>
              <a:t> have to </a:t>
            </a:r>
            <a:r>
              <a:rPr lang="en-US" sz="1200" b="1" i="1" u="sng" kern="1200" dirty="0" smtClean="0">
                <a:solidFill>
                  <a:schemeClr val="tx1"/>
                </a:solidFill>
                <a:effectLst/>
                <a:latin typeface="+mn-lt"/>
                <a:ea typeface="+mn-ea"/>
                <a:cs typeface="+mn-cs"/>
              </a:rPr>
              <a:t>form</a:t>
            </a:r>
            <a:r>
              <a:rPr lang="en-US" sz="1200" kern="1200" dirty="0" smtClean="0">
                <a:solidFill>
                  <a:schemeClr val="tx1"/>
                </a:solidFill>
                <a:effectLst/>
                <a:latin typeface="+mn-lt"/>
                <a:ea typeface="+mn-ea"/>
                <a:cs typeface="+mn-cs"/>
              </a:rPr>
              <a:t> the entire word. So you have to go through and entire process </a:t>
            </a:r>
            <a:r>
              <a:rPr lang="en-US" sz="1200" u="sng" kern="1200" dirty="0" smtClean="0">
                <a:solidFill>
                  <a:schemeClr val="tx1"/>
                </a:solidFill>
                <a:effectLst/>
                <a:latin typeface="+mn-lt"/>
                <a:ea typeface="+mn-ea"/>
                <a:cs typeface="+mn-cs"/>
              </a:rPr>
              <a:t>before</a:t>
            </a:r>
            <a:r>
              <a:rPr lang="en-US" sz="1200" kern="1200" dirty="0" smtClean="0">
                <a:solidFill>
                  <a:schemeClr val="tx1"/>
                </a:solidFill>
                <a:effectLst/>
                <a:latin typeface="+mn-lt"/>
                <a:ea typeface="+mn-ea"/>
                <a:cs typeface="+mn-cs"/>
              </a:rPr>
              <a:t> you can </a:t>
            </a:r>
            <a:r>
              <a:rPr lang="en-US" sz="1200" i="1" kern="1200" dirty="0" smtClean="0">
                <a:solidFill>
                  <a:schemeClr val="tx1"/>
                </a:solidFill>
                <a:effectLst/>
                <a:latin typeface="+mn-lt"/>
                <a:ea typeface="+mn-ea"/>
                <a:cs typeface="+mn-cs"/>
              </a:rPr>
              <a:t>complete</a:t>
            </a:r>
            <a:r>
              <a:rPr lang="en-US" sz="1200" kern="1200" dirty="0" smtClean="0">
                <a:solidFill>
                  <a:schemeClr val="tx1"/>
                </a:solidFill>
                <a:effectLst/>
                <a:latin typeface="+mn-lt"/>
                <a:ea typeface="+mn-ea"/>
                <a:cs typeface="+mn-cs"/>
              </a:rPr>
              <a:t> a word.  And then we have to attach the </a:t>
            </a:r>
            <a:r>
              <a:rPr lang="en-US" sz="1200" i="1" kern="1200" dirty="0" smtClean="0">
                <a:solidFill>
                  <a:schemeClr val="tx1"/>
                </a:solidFill>
                <a:effectLst/>
                <a:latin typeface="+mn-lt"/>
                <a:ea typeface="+mn-ea"/>
                <a:cs typeface="+mn-cs"/>
              </a:rPr>
              <a:t>meaning</a:t>
            </a:r>
            <a:r>
              <a:rPr lang="en-US" sz="1200" kern="1200" dirty="0" smtClean="0">
                <a:solidFill>
                  <a:schemeClr val="tx1"/>
                </a:solidFill>
                <a:effectLst/>
                <a:latin typeface="+mn-lt"/>
                <a:ea typeface="+mn-ea"/>
                <a:cs typeface="+mn-cs"/>
              </a:rPr>
              <a:t> to the word.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It may look great to you as an artistic component, but as a learning strategy it is very hard and detracts from the learning process. So use </a:t>
            </a:r>
            <a:r>
              <a:rPr lang="en-US" sz="1200" u="sng" kern="1200" dirty="0" smtClean="0">
                <a:solidFill>
                  <a:schemeClr val="tx1"/>
                </a:solidFill>
                <a:effectLst/>
                <a:latin typeface="+mn-lt"/>
                <a:ea typeface="+mn-ea"/>
                <a:cs typeface="+mn-cs"/>
              </a:rPr>
              <a:t>simple</a:t>
            </a:r>
            <a:r>
              <a:rPr lang="en-US" sz="1200" kern="1200" dirty="0" smtClean="0">
                <a:solidFill>
                  <a:schemeClr val="tx1"/>
                </a:solidFill>
                <a:effectLst/>
                <a:latin typeface="+mn-lt"/>
                <a:ea typeface="+mn-ea"/>
                <a:cs typeface="+mn-cs"/>
              </a:rPr>
              <a:t> words and use a bold strategy; you can use underline, or you can use italics, but be consistent in the use of font styles such as bold and italics.</a:t>
            </a:r>
          </a:p>
          <a:p>
            <a:endParaRPr lang="en-US" dirty="0"/>
          </a:p>
        </p:txBody>
      </p:sp>
      <p:sp>
        <p:nvSpPr>
          <p:cNvPr id="4" name="Slide Number Placeholder 3"/>
          <p:cNvSpPr>
            <a:spLocks noGrp="1"/>
          </p:cNvSpPr>
          <p:nvPr>
            <p:ph type="sldNum" sz="quarter" idx="10"/>
          </p:nvPr>
        </p:nvSpPr>
        <p:spPr/>
        <p:txBody>
          <a:bodyPr/>
          <a:lstStyle/>
          <a:p>
            <a:fld id="{67E9D77D-AE78-4691-8C1F-850117AF6E54}" type="slidenum">
              <a:rPr lang="en-US" smtClean="0"/>
              <a:t>18</a:t>
            </a:fld>
            <a:endParaRPr lang="en-US" dirty="0"/>
          </a:p>
        </p:txBody>
      </p:sp>
    </p:spTree>
    <p:extLst>
      <p:ext uri="{BB962C8B-B14F-4D97-AF65-F5344CB8AC3E}">
        <p14:creationId xmlns:p14="http://schemas.microsoft.com/office/powerpoint/2010/main" val="10537673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Fonts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As we said, fonts are very important in the learning process, since </a:t>
            </a:r>
            <a:r>
              <a:rPr lang="en-US" sz="1200" b="1" i="1" kern="1200" dirty="0" smtClean="0">
                <a:solidFill>
                  <a:schemeClr val="tx1"/>
                </a:solidFill>
                <a:effectLst/>
                <a:latin typeface="+mn-lt"/>
                <a:ea typeface="+mn-ea"/>
                <a:cs typeface="+mn-cs"/>
              </a:rPr>
              <a:t>we learn by patterns</a:t>
            </a:r>
            <a:r>
              <a:rPr lang="en-US" sz="1200" kern="1200" dirty="0" smtClean="0">
                <a:solidFill>
                  <a:schemeClr val="tx1"/>
                </a:solidFill>
                <a:effectLst/>
                <a:latin typeface="+mn-lt"/>
                <a:ea typeface="+mn-ea"/>
                <a:cs typeface="+mn-cs"/>
              </a:rPr>
              <a:t>. The font selection and its combination will help us store our content into Long-term memory (LTM).</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combination of </a:t>
            </a:r>
            <a:r>
              <a:rPr lang="en-US" sz="1200" kern="1200" dirty="0" smtClean="0">
                <a:solidFill>
                  <a:schemeClr val="tx1"/>
                </a:solidFill>
                <a:effectLst/>
                <a:latin typeface="Arial Black" panose="020B0A04020102020204" pitchFamily="34" charset="0"/>
                <a:ea typeface="+mn-ea"/>
                <a:cs typeface="+mn-cs"/>
              </a:rPr>
              <a:t>upper </a:t>
            </a:r>
            <a:r>
              <a:rPr lang="en-US" sz="1200" kern="1200" dirty="0" smtClean="0">
                <a:solidFill>
                  <a:schemeClr val="tx1"/>
                </a:solidFill>
                <a:effectLst/>
                <a:latin typeface="+mn-lt"/>
                <a:ea typeface="+mn-ea"/>
                <a:cs typeface="+mn-cs"/>
              </a:rPr>
              <a:t>and </a:t>
            </a:r>
            <a:r>
              <a:rPr lang="en-US" sz="1200" kern="1200" dirty="0" smtClean="0">
                <a:solidFill>
                  <a:schemeClr val="tx1"/>
                </a:solidFill>
                <a:effectLst/>
                <a:latin typeface="Arial Black" panose="020B0A04020102020204" pitchFamily="34" charset="0"/>
                <a:ea typeface="+mn-ea"/>
                <a:cs typeface="+mn-cs"/>
              </a:rPr>
              <a:t>lower case </a:t>
            </a:r>
            <a:r>
              <a:rPr lang="en-US" sz="1200" kern="1200" dirty="0" smtClean="0">
                <a:solidFill>
                  <a:schemeClr val="tx1"/>
                </a:solidFill>
                <a:effectLst/>
                <a:latin typeface="+mn-lt"/>
                <a:ea typeface="+mn-ea"/>
                <a:cs typeface="+mn-cs"/>
              </a:rPr>
              <a:t>provide a specific </a:t>
            </a:r>
            <a:r>
              <a:rPr lang="en-US" sz="1200" kern="1200" dirty="0" smtClean="0">
                <a:solidFill>
                  <a:schemeClr val="tx1"/>
                </a:solidFill>
                <a:effectLst/>
                <a:latin typeface="Arial Black" panose="020B0A04020102020204" pitchFamily="34" charset="0"/>
                <a:ea typeface="+mn-ea"/>
                <a:cs typeface="+mn-cs"/>
              </a:rPr>
              <a:t>wordshape</a:t>
            </a:r>
            <a:r>
              <a:rPr lang="en-US" sz="1200" kern="1200" dirty="0" smtClean="0">
                <a:solidFill>
                  <a:schemeClr val="tx1"/>
                </a:solidFill>
                <a:effectLst/>
                <a:latin typeface="+mn-lt"/>
                <a:ea typeface="+mn-ea"/>
                <a:cs typeface="+mn-cs"/>
              </a:rPr>
              <a:t> that facilitates learning, since humans read in chucks and </a:t>
            </a:r>
            <a:r>
              <a:rPr lang="en-US" sz="1200" b="1" u="sng" kern="1200" dirty="0" smtClean="0">
                <a:solidFill>
                  <a:schemeClr val="tx1"/>
                </a:solidFill>
                <a:effectLst/>
                <a:latin typeface="+mn-lt"/>
                <a:ea typeface="+mn-ea"/>
                <a:cs typeface="+mn-cs"/>
              </a:rPr>
              <a:t>NOT</a:t>
            </a:r>
            <a:r>
              <a:rPr lang="en-US" sz="1200" kern="1200" dirty="0" smtClean="0">
                <a:solidFill>
                  <a:schemeClr val="tx1"/>
                </a:solidFill>
                <a:effectLst/>
                <a:latin typeface="+mn-lt"/>
                <a:ea typeface="+mn-ea"/>
                <a:cs typeface="+mn-cs"/>
              </a:rPr>
              <a:t> character by character; the </a:t>
            </a:r>
            <a:r>
              <a:rPr lang="en-US" sz="1200" b="1" kern="1200" dirty="0" smtClean="0">
                <a:solidFill>
                  <a:schemeClr val="tx1"/>
                </a:solidFill>
                <a:effectLst/>
                <a:latin typeface="+mn-lt"/>
                <a:ea typeface="+mn-ea"/>
                <a:cs typeface="+mn-cs"/>
              </a:rPr>
              <a:t>wordshape</a:t>
            </a:r>
            <a:r>
              <a:rPr lang="en-US" sz="1200" kern="1200" dirty="0" smtClean="0">
                <a:solidFill>
                  <a:schemeClr val="tx1"/>
                </a:solidFill>
                <a:effectLst/>
                <a:latin typeface="+mn-lt"/>
                <a:ea typeface="+mn-ea"/>
                <a:cs typeface="+mn-cs"/>
              </a:rPr>
              <a:t> becomes a </a:t>
            </a:r>
            <a:r>
              <a:rPr lang="en-US" sz="1200" b="1" u="sng" kern="1200" dirty="0" smtClean="0">
                <a:solidFill>
                  <a:schemeClr val="tx1"/>
                </a:solidFill>
                <a:effectLst/>
                <a:latin typeface="+mn-lt"/>
                <a:ea typeface="+mn-ea"/>
                <a:cs typeface="+mn-cs"/>
              </a:rPr>
              <a:t>pattern</a:t>
            </a:r>
            <a:r>
              <a:rPr lang="en-US" sz="1200" kern="1200" dirty="0" smtClean="0">
                <a:solidFill>
                  <a:schemeClr val="tx1"/>
                </a:solidFill>
                <a:effectLst/>
                <a:latin typeface="+mn-lt"/>
                <a:ea typeface="+mn-ea"/>
                <a:cs typeface="+mn-cs"/>
              </a:rPr>
              <a:t> in our mind for that </a:t>
            </a:r>
            <a:r>
              <a:rPr lang="en-US" sz="1200" u="sng" kern="1200" dirty="0" smtClean="0">
                <a:solidFill>
                  <a:schemeClr val="tx1"/>
                </a:solidFill>
                <a:effectLst/>
                <a:latin typeface="+mn-lt"/>
                <a:ea typeface="+mn-ea"/>
                <a:cs typeface="+mn-cs"/>
              </a:rPr>
              <a:t>specific concept</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When writing in </a:t>
            </a:r>
            <a:r>
              <a:rPr lang="en-US" sz="1200" b="1" i="1" u="sng" kern="1200" dirty="0" smtClean="0">
                <a:solidFill>
                  <a:schemeClr val="tx1"/>
                </a:solidFill>
                <a:effectLst/>
                <a:latin typeface="+mn-lt"/>
                <a:ea typeface="+mn-ea"/>
                <a:cs typeface="+mn-cs"/>
              </a:rPr>
              <a:t>all caps</a:t>
            </a:r>
            <a:r>
              <a:rPr lang="en-US" sz="1200" kern="1200" dirty="0" smtClean="0">
                <a:solidFill>
                  <a:schemeClr val="tx1"/>
                </a:solidFill>
                <a:effectLst/>
                <a:latin typeface="+mn-lt"/>
                <a:ea typeface="+mn-ea"/>
                <a:cs typeface="+mn-cs"/>
              </a:rPr>
              <a:t>, the </a:t>
            </a:r>
            <a:r>
              <a:rPr lang="en-US" sz="1100" b="0" i="0" kern="1200" dirty="0" smtClean="0">
                <a:solidFill>
                  <a:schemeClr val="tx1"/>
                </a:solidFill>
                <a:effectLst/>
                <a:latin typeface="Arial Black" panose="020B0A04020102020204" pitchFamily="34" charset="0"/>
                <a:ea typeface="+mn-ea"/>
                <a:cs typeface="+mn-cs"/>
              </a:rPr>
              <a:t>unique information </a:t>
            </a:r>
            <a:r>
              <a:rPr lang="en-US" sz="1200" kern="1200" dirty="0" smtClean="0">
                <a:solidFill>
                  <a:schemeClr val="tx1"/>
                </a:solidFill>
                <a:effectLst/>
                <a:latin typeface="+mn-lt"/>
                <a:ea typeface="+mn-ea"/>
                <a:cs typeface="+mn-cs"/>
              </a:rPr>
              <a:t>that each character provides to the reader is </a:t>
            </a:r>
            <a:r>
              <a:rPr lang="en-US" sz="1200" b="1" kern="1200" dirty="0" smtClean="0">
                <a:solidFill>
                  <a:schemeClr val="tx1"/>
                </a:solidFill>
                <a:effectLst/>
                <a:latin typeface="Arial Black" panose="020B0A04020102020204" pitchFamily="34" charset="0"/>
                <a:ea typeface="+mn-ea"/>
                <a:cs typeface="+mn-cs"/>
              </a:rPr>
              <a:t>lost</a:t>
            </a:r>
            <a:r>
              <a:rPr lang="en-US" sz="1200" kern="1200" dirty="0" smtClean="0">
                <a:solidFill>
                  <a:schemeClr val="tx1"/>
                </a:solidFill>
                <a:effectLst/>
                <a:latin typeface="+mn-lt"/>
                <a:ea typeface="+mn-ea"/>
                <a:cs typeface="+mn-cs"/>
              </a:rPr>
              <a:t>.</a:t>
            </a:r>
          </a:p>
          <a:p>
            <a:r>
              <a:rPr lang="en-US" sz="1200" b="1" i="1" u="none" strike="noStrike"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i="1" u="sng" kern="1200" dirty="0" smtClean="0">
                <a:solidFill>
                  <a:schemeClr val="tx1"/>
                </a:solidFill>
                <a:effectLst/>
                <a:latin typeface="+mn-lt"/>
                <a:ea typeface="+mn-ea"/>
                <a:cs typeface="+mn-cs"/>
              </a:rPr>
              <a:t>Avoid</a:t>
            </a:r>
            <a:r>
              <a:rPr lang="en-US" sz="1200" kern="1200" dirty="0" smtClean="0">
                <a:solidFill>
                  <a:schemeClr val="tx1"/>
                </a:solidFill>
                <a:effectLst/>
                <a:latin typeface="+mn-lt"/>
                <a:ea typeface="+mn-ea"/>
                <a:cs typeface="+mn-cs"/>
              </a:rPr>
              <a:t> </a:t>
            </a:r>
            <a:r>
              <a:rPr lang="en-US" sz="1100" kern="1200" dirty="0" smtClean="0">
                <a:solidFill>
                  <a:schemeClr val="tx1"/>
                </a:solidFill>
                <a:effectLst/>
                <a:latin typeface="Arial Black" panose="020B0A04020102020204" pitchFamily="34" charset="0"/>
                <a:ea typeface="+mn-ea"/>
                <a:cs typeface="+mn-cs"/>
              </a:rPr>
              <a:t>ALL CAPS</a:t>
            </a:r>
            <a:r>
              <a:rPr lang="en-US" sz="1200" kern="1200" dirty="0" smtClean="0">
                <a:solidFill>
                  <a:schemeClr val="tx1"/>
                </a:solidFill>
                <a:effectLst/>
                <a:latin typeface="+mn-lt"/>
                <a:ea typeface="+mn-ea"/>
                <a:cs typeface="+mn-cs"/>
              </a:rPr>
              <a:t>, since these </a:t>
            </a:r>
            <a:r>
              <a:rPr lang="en-US" sz="1200" b="1" kern="1200" dirty="0" smtClean="0">
                <a:solidFill>
                  <a:schemeClr val="tx1"/>
                </a:solidFill>
                <a:effectLst/>
                <a:latin typeface="+mn-lt"/>
                <a:ea typeface="+mn-ea"/>
                <a:cs typeface="+mn-cs"/>
              </a:rPr>
              <a:t>interfere</a:t>
            </a:r>
            <a:r>
              <a:rPr lang="en-US" sz="1200" kern="1200" dirty="0" smtClean="0">
                <a:solidFill>
                  <a:schemeClr val="tx1"/>
                </a:solidFill>
                <a:effectLst/>
                <a:latin typeface="+mn-lt"/>
                <a:ea typeface="+mn-ea"/>
                <a:cs typeface="+mn-cs"/>
              </a:rPr>
              <a:t> with </a:t>
            </a:r>
            <a:r>
              <a:rPr lang="en-US" sz="1200" b="1" kern="1200" dirty="0" smtClean="0">
                <a:solidFill>
                  <a:schemeClr val="tx1"/>
                </a:solidFill>
                <a:effectLst/>
                <a:latin typeface="+mn-lt"/>
                <a:ea typeface="+mn-ea"/>
                <a:cs typeface="+mn-cs"/>
              </a:rPr>
              <a:t>ease of reading</a:t>
            </a:r>
            <a:r>
              <a:rPr lang="en-US" sz="1200" kern="1200" dirty="0" smtClean="0">
                <a:solidFill>
                  <a:schemeClr val="tx1"/>
                </a:solidFill>
                <a:effectLst/>
                <a:latin typeface="+mn-lt"/>
                <a:ea typeface="+mn-ea"/>
                <a:cs typeface="+mn-cs"/>
              </a:rPr>
              <a:t>. (Look at the words ALL CAPs and see that they do </a:t>
            </a:r>
            <a:r>
              <a:rPr lang="en-US" sz="1200" b="1" u="sng" kern="1200" dirty="0" smtClean="0">
                <a:solidFill>
                  <a:schemeClr val="tx1"/>
                </a:solidFill>
                <a:effectLst/>
                <a:latin typeface="+mn-lt"/>
                <a:ea typeface="+mn-ea"/>
                <a:cs typeface="+mn-cs"/>
              </a:rPr>
              <a:t>NOT</a:t>
            </a:r>
            <a:r>
              <a:rPr lang="en-US" sz="1200" kern="1200" dirty="0" smtClean="0">
                <a:solidFill>
                  <a:schemeClr val="tx1"/>
                </a:solidFill>
                <a:effectLst/>
                <a:latin typeface="+mn-lt"/>
                <a:ea typeface="+mn-ea"/>
                <a:cs typeface="+mn-cs"/>
              </a:rPr>
              <a:t> produce a shape.  They are only a rectangle that changes in </a:t>
            </a:r>
            <a:r>
              <a:rPr lang="en-US" sz="1200" b="1" u="sng" kern="1200" dirty="0" smtClean="0">
                <a:solidFill>
                  <a:schemeClr val="tx1"/>
                </a:solidFill>
                <a:effectLst/>
                <a:latin typeface="+mn-lt"/>
                <a:ea typeface="+mn-ea"/>
                <a:cs typeface="+mn-cs"/>
              </a:rPr>
              <a:t>size</a:t>
            </a:r>
            <a:r>
              <a:rPr lang="en-US" sz="1200" kern="1200" dirty="0" smtClean="0">
                <a:solidFill>
                  <a:schemeClr val="tx1"/>
                </a:solidFill>
                <a:effectLst/>
                <a:latin typeface="+mn-lt"/>
                <a:ea typeface="+mn-ea"/>
                <a:cs typeface="+mn-cs"/>
              </a:rPr>
              <a:t> according to the </a:t>
            </a:r>
            <a:r>
              <a:rPr lang="en-US" sz="1200" b="1" u="sng" kern="1200" dirty="0" smtClean="0">
                <a:solidFill>
                  <a:schemeClr val="tx1"/>
                </a:solidFill>
                <a:effectLst/>
                <a:latin typeface="+mn-lt"/>
                <a:ea typeface="+mn-ea"/>
                <a:cs typeface="+mn-cs"/>
              </a:rPr>
              <a:t>length</a:t>
            </a:r>
            <a:r>
              <a:rPr lang="en-US" sz="1200" kern="1200" dirty="0" smtClean="0">
                <a:solidFill>
                  <a:schemeClr val="tx1"/>
                </a:solidFill>
                <a:effectLst/>
                <a:latin typeface="+mn-lt"/>
                <a:ea typeface="+mn-ea"/>
                <a:cs typeface="+mn-cs"/>
              </a:rPr>
              <a:t> of the word; imagine an entire paragraph like that...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Students will have to start reading </a:t>
            </a:r>
            <a:r>
              <a:rPr lang="en-US" sz="1200" b="1" i="1" kern="1200" dirty="0" smtClean="0">
                <a:solidFill>
                  <a:schemeClr val="tx1"/>
                </a:solidFill>
                <a:effectLst/>
                <a:latin typeface="+mn-lt"/>
                <a:ea typeface="+mn-ea"/>
                <a:cs typeface="+mn-cs"/>
              </a:rPr>
              <a:t>character by character</a:t>
            </a:r>
            <a:r>
              <a:rPr lang="en-US" sz="1200" kern="1200" dirty="0" smtClean="0">
                <a:solidFill>
                  <a:schemeClr val="tx1"/>
                </a:solidFill>
                <a:effectLst/>
                <a:latin typeface="+mn-lt"/>
                <a:ea typeface="+mn-ea"/>
                <a:cs typeface="+mn-cs"/>
              </a:rPr>
              <a:t> to </a:t>
            </a:r>
            <a:r>
              <a:rPr lang="en-US" sz="1200" b="1" u="words" kern="1200" dirty="0" smtClean="0">
                <a:solidFill>
                  <a:schemeClr val="tx1"/>
                </a:solidFill>
                <a:effectLst/>
                <a:latin typeface="+mn-lt"/>
                <a:ea typeface="+mn-ea"/>
                <a:cs typeface="+mn-cs"/>
              </a:rPr>
              <a:t>decipher the meaning</a:t>
            </a:r>
            <a:r>
              <a:rPr lang="en-US" sz="1200" kern="1200" dirty="0" smtClean="0">
                <a:solidFill>
                  <a:schemeClr val="tx1"/>
                </a:solidFill>
                <a:effectLst/>
                <a:latin typeface="+mn-lt"/>
                <a:ea typeface="+mn-ea"/>
                <a:cs typeface="+mn-cs"/>
              </a:rPr>
              <a:t> of the content instead of reading by chunks, which goes contrary to what humans do.</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For example here the words </a:t>
            </a:r>
            <a:r>
              <a:rPr lang="en-US" sz="1200" kern="1200" dirty="0" smtClean="0">
                <a:solidFill>
                  <a:schemeClr val="tx1"/>
                </a:solidFill>
                <a:effectLst/>
                <a:latin typeface="Arial Black" panose="020B0A04020102020204" pitchFamily="34" charset="0"/>
                <a:ea typeface="+mn-ea"/>
                <a:cs typeface="+mn-cs"/>
              </a:rPr>
              <a:t>AT</a:t>
            </a:r>
            <a:r>
              <a:rPr lang="en-US" sz="1200" kern="1200" dirty="0" smtClean="0">
                <a:solidFill>
                  <a:schemeClr val="tx1"/>
                </a:solidFill>
                <a:effectLst/>
                <a:latin typeface="+mn-lt"/>
                <a:ea typeface="+mn-ea"/>
                <a:cs typeface="+mn-cs"/>
              </a:rPr>
              <a:t> and </a:t>
            </a:r>
            <a:r>
              <a:rPr lang="en-US" sz="1200" kern="1200" dirty="0" smtClean="0">
                <a:solidFill>
                  <a:schemeClr val="tx1"/>
                </a:solidFill>
                <a:effectLst/>
                <a:latin typeface="Arial Black" panose="020B0A04020102020204" pitchFamily="34" charset="0"/>
                <a:ea typeface="+mn-ea"/>
                <a:cs typeface="+mn-cs"/>
              </a:rPr>
              <a:t>UP</a:t>
            </a:r>
            <a:r>
              <a:rPr lang="en-US" sz="1200" kern="1200" dirty="0" smtClean="0">
                <a:solidFill>
                  <a:schemeClr val="tx1"/>
                </a:solidFill>
                <a:effectLst/>
                <a:latin typeface="+mn-lt"/>
                <a:ea typeface="+mn-ea"/>
                <a:cs typeface="+mn-cs"/>
              </a:rPr>
              <a:t>; both of their </a:t>
            </a:r>
            <a:r>
              <a:rPr lang="en-US" sz="1200" b="1" i="1" kern="1200" dirty="0" smtClean="0">
                <a:solidFill>
                  <a:schemeClr val="tx1"/>
                </a:solidFill>
                <a:effectLst/>
                <a:latin typeface="+mn-lt"/>
                <a:ea typeface="+mn-ea"/>
                <a:cs typeface="+mn-cs"/>
              </a:rPr>
              <a:t>shapes</a:t>
            </a:r>
            <a:r>
              <a:rPr lang="en-US" sz="1200" kern="1200" dirty="0" smtClean="0">
                <a:solidFill>
                  <a:schemeClr val="tx1"/>
                </a:solidFill>
                <a:effectLst/>
                <a:latin typeface="+mn-lt"/>
                <a:ea typeface="+mn-ea"/>
                <a:cs typeface="+mn-cs"/>
              </a:rPr>
              <a:t> look </a:t>
            </a:r>
            <a:r>
              <a:rPr lang="en-US" sz="1200" b="1" i="1" kern="1200" dirty="0" smtClean="0">
                <a:solidFill>
                  <a:schemeClr val="tx1"/>
                </a:solidFill>
                <a:effectLst/>
                <a:latin typeface="+mn-lt"/>
                <a:ea typeface="+mn-ea"/>
                <a:cs typeface="+mn-cs"/>
              </a:rPr>
              <a:t>exactly the same</a:t>
            </a:r>
            <a:r>
              <a:rPr lang="en-US" sz="1200" kern="1200" dirty="0" smtClean="0">
                <a:solidFill>
                  <a:schemeClr val="tx1"/>
                </a:solidFill>
                <a:effectLst/>
                <a:latin typeface="+mn-lt"/>
                <a:ea typeface="+mn-ea"/>
                <a:cs typeface="+mn-cs"/>
              </a:rPr>
              <a:t>, but the </a:t>
            </a:r>
            <a:r>
              <a:rPr lang="en-US" sz="1200" b="1" u="sng" kern="1200" dirty="0" smtClean="0">
                <a:solidFill>
                  <a:schemeClr val="tx1"/>
                </a:solidFill>
                <a:effectLst/>
                <a:latin typeface="+mn-lt"/>
                <a:ea typeface="+mn-ea"/>
                <a:cs typeface="+mn-cs"/>
              </a:rPr>
              <a:t>words</a:t>
            </a:r>
            <a:r>
              <a:rPr lang="en-US" sz="1200" kern="1200" dirty="0" smtClean="0">
                <a:solidFill>
                  <a:schemeClr val="tx1"/>
                </a:solidFill>
                <a:effectLst/>
                <a:latin typeface="+mn-lt"/>
                <a:ea typeface="+mn-ea"/>
                <a:cs typeface="+mn-cs"/>
              </a:rPr>
              <a:t> are </a:t>
            </a:r>
            <a:r>
              <a:rPr lang="en-US" sz="1200" b="1" u="sng" kern="1200" dirty="0" smtClean="0">
                <a:solidFill>
                  <a:schemeClr val="tx1"/>
                </a:solidFill>
                <a:effectLst/>
                <a:latin typeface="+mn-lt"/>
                <a:ea typeface="+mn-ea"/>
                <a:cs typeface="+mn-cs"/>
              </a:rPr>
              <a:t>NOT the same</a:t>
            </a:r>
            <a:r>
              <a:rPr lang="en-US" sz="1200" kern="1200" dirty="0" smtClean="0">
                <a:solidFill>
                  <a:schemeClr val="tx1"/>
                </a:solidFill>
                <a:effectLst/>
                <a:latin typeface="+mn-lt"/>
                <a:ea typeface="+mn-ea"/>
                <a:cs typeface="+mn-cs"/>
              </a:rPr>
              <a:t>.  If they are written in lower case, each one has a unique </a:t>
            </a:r>
            <a:r>
              <a:rPr lang="en-US" sz="1200" kern="1200" dirty="0" smtClean="0">
                <a:solidFill>
                  <a:schemeClr val="tx1"/>
                </a:solidFill>
                <a:effectLst/>
                <a:latin typeface="Arial Black" panose="020B0A04020102020204" pitchFamily="34" charset="0"/>
                <a:ea typeface="+mn-ea"/>
                <a:cs typeface="+mn-cs"/>
              </a:rPr>
              <a:t>wordshape </a:t>
            </a:r>
            <a:r>
              <a:rPr lang="en-US" sz="1200" kern="1200" dirty="0" smtClean="0">
                <a:solidFill>
                  <a:schemeClr val="tx1"/>
                </a:solidFill>
                <a:effectLst/>
                <a:latin typeface="+mn-lt"/>
                <a:ea typeface="+mn-ea"/>
                <a:cs typeface="Arial" panose="020B0604020202020204" pitchFamily="34" charset="0"/>
              </a:rPr>
              <a:t>given by the </a:t>
            </a:r>
            <a:r>
              <a:rPr lang="en-US" sz="1200" b="1" i="1" kern="1200" dirty="0" smtClean="0">
                <a:solidFill>
                  <a:schemeClr val="tx1"/>
                </a:solidFill>
                <a:effectLst/>
                <a:latin typeface="+mn-lt"/>
                <a:ea typeface="+mn-ea"/>
                <a:cs typeface="Arial" panose="020B0604020202020204" pitchFamily="34" charset="0"/>
              </a:rPr>
              <a:t>ascenders</a:t>
            </a:r>
            <a:r>
              <a:rPr lang="en-US" sz="1200" kern="1200" dirty="0" smtClean="0">
                <a:solidFill>
                  <a:schemeClr val="tx1"/>
                </a:solidFill>
                <a:effectLst/>
                <a:latin typeface="+mn-lt"/>
                <a:ea typeface="+mn-ea"/>
                <a:cs typeface="Arial" panose="020B0604020202020204" pitchFamily="34" charset="0"/>
              </a:rPr>
              <a:t> like the lines on</a:t>
            </a:r>
            <a:r>
              <a:rPr lang="en-US" sz="1200" kern="1200" baseline="0" dirty="0" smtClean="0">
                <a:solidFill>
                  <a:schemeClr val="tx1"/>
                </a:solidFill>
                <a:effectLst/>
                <a:latin typeface="+mn-lt"/>
                <a:ea typeface="+mn-ea"/>
                <a:cs typeface="Arial" panose="020B0604020202020204" pitchFamily="34" charset="0"/>
              </a:rPr>
              <a:t> the “</a:t>
            </a:r>
            <a:r>
              <a:rPr lang="en-US" sz="1200" b="1" kern="1200" baseline="0" dirty="0" smtClean="0">
                <a:solidFill>
                  <a:schemeClr val="tx1"/>
                </a:solidFill>
                <a:effectLst/>
                <a:latin typeface="Arial Black" panose="020B0A04020102020204" pitchFamily="34" charset="0"/>
                <a:ea typeface="+mn-ea"/>
                <a:cs typeface="Arial" panose="020B0604020202020204" pitchFamily="34" charset="0"/>
              </a:rPr>
              <a:t>t </a:t>
            </a:r>
            <a:r>
              <a:rPr lang="en-US" sz="1200" kern="1200" baseline="0" dirty="0" smtClean="0">
                <a:solidFill>
                  <a:schemeClr val="tx1"/>
                </a:solidFill>
                <a:effectLst/>
                <a:latin typeface="+mn-lt"/>
                <a:ea typeface="+mn-ea"/>
                <a:cs typeface="Arial" panose="020B0604020202020204" pitchFamily="34" charset="0"/>
              </a:rPr>
              <a:t>or </a:t>
            </a:r>
            <a:r>
              <a:rPr lang="en-US" sz="1200" b="1" kern="1200" baseline="0" dirty="0" smtClean="0">
                <a:solidFill>
                  <a:schemeClr val="tx1"/>
                </a:solidFill>
                <a:effectLst/>
                <a:latin typeface="Arial Black" panose="020B0A04020102020204" pitchFamily="34" charset="0"/>
                <a:ea typeface="+mn-ea"/>
                <a:cs typeface="Arial" panose="020B0604020202020204" pitchFamily="34" charset="0"/>
              </a:rPr>
              <a:t>h</a:t>
            </a:r>
            <a:r>
              <a:rPr lang="en-US" sz="1200" kern="1200" baseline="0" dirty="0" smtClean="0">
                <a:solidFill>
                  <a:schemeClr val="tx1"/>
                </a:solidFill>
                <a:effectLst/>
                <a:latin typeface="+mn-lt"/>
                <a:ea typeface="+mn-ea"/>
                <a:cs typeface="Arial" panose="020B0604020202020204" pitchFamily="34" charset="0"/>
              </a:rPr>
              <a:t>” and the </a:t>
            </a:r>
            <a:r>
              <a:rPr lang="en-US" sz="1200" b="1" i="1" kern="1200" baseline="0" dirty="0" smtClean="0">
                <a:solidFill>
                  <a:schemeClr val="tx1"/>
                </a:solidFill>
                <a:effectLst/>
                <a:latin typeface="+mn-lt"/>
                <a:ea typeface="+mn-ea"/>
                <a:cs typeface="Arial" panose="020B0604020202020204" pitchFamily="34" charset="0"/>
              </a:rPr>
              <a:t>descenders</a:t>
            </a:r>
            <a:r>
              <a:rPr lang="en-US" sz="1200" kern="1200" baseline="0" dirty="0" smtClean="0">
                <a:solidFill>
                  <a:schemeClr val="tx1"/>
                </a:solidFill>
                <a:effectLst/>
                <a:latin typeface="+mn-lt"/>
                <a:ea typeface="+mn-ea"/>
                <a:cs typeface="Arial" panose="020B0604020202020204" pitchFamily="34" charset="0"/>
              </a:rPr>
              <a:t>, which are the lines on letters such as “</a:t>
            </a:r>
            <a:r>
              <a:rPr lang="en-US" sz="1200" kern="1200" baseline="0" dirty="0" smtClean="0">
                <a:solidFill>
                  <a:schemeClr val="tx1"/>
                </a:solidFill>
                <a:effectLst/>
                <a:latin typeface="Arial Black" panose="020B0A04020102020204" pitchFamily="34" charset="0"/>
                <a:ea typeface="+mn-ea"/>
                <a:cs typeface="Arial" panose="020B0604020202020204" pitchFamily="34" charset="0"/>
              </a:rPr>
              <a:t>p</a:t>
            </a:r>
            <a:r>
              <a:rPr lang="en-US" sz="1200" kern="1200" baseline="0" dirty="0" smtClean="0">
                <a:solidFill>
                  <a:schemeClr val="tx1"/>
                </a:solidFill>
                <a:effectLst/>
                <a:latin typeface="+mn-lt"/>
                <a:ea typeface="+mn-ea"/>
                <a:cs typeface="Arial" panose="020B0604020202020204" pitchFamily="34" charset="0"/>
              </a:rPr>
              <a:t> or </a:t>
            </a:r>
            <a:r>
              <a:rPr lang="en-US" sz="1200" kern="1200" baseline="0" dirty="0" smtClean="0">
                <a:solidFill>
                  <a:schemeClr val="tx1"/>
                </a:solidFill>
                <a:effectLst/>
                <a:latin typeface="Arial Black" panose="020B0A04020102020204" pitchFamily="34" charset="0"/>
                <a:ea typeface="+mn-ea"/>
                <a:cs typeface="Arial" panose="020B0604020202020204" pitchFamily="34" charset="0"/>
              </a:rPr>
              <a:t>q</a:t>
            </a:r>
            <a:r>
              <a:rPr lang="en-US" sz="1200" kern="1200" baseline="0" dirty="0" smtClean="0">
                <a:solidFill>
                  <a:schemeClr val="tx1"/>
                </a:solidFill>
                <a:effectLst/>
                <a:latin typeface="+mn-lt"/>
                <a:ea typeface="+mn-ea"/>
                <a:cs typeface="Arial" panose="020B0604020202020204" pitchFamily="34" charset="0"/>
              </a:rPr>
              <a:t>”</a:t>
            </a:r>
            <a:r>
              <a:rPr lang="en-US" sz="1200" kern="1200" dirty="0" smtClean="0">
                <a:solidFill>
                  <a:schemeClr val="tx1"/>
                </a:solidFill>
                <a:effectLst/>
                <a:latin typeface="+mn-lt"/>
                <a:ea typeface="+mn-ea"/>
                <a:cs typeface="Arial" panose="020B0604020202020204" pitchFamily="34" charset="0"/>
              </a:rPr>
              <a:t>.</a:t>
            </a:r>
            <a:r>
              <a:rPr lang="en-US" sz="1200" kern="1200" dirty="0" smtClean="0">
                <a:solidFill>
                  <a:schemeClr val="tx1"/>
                </a:solidFill>
                <a:effectLst/>
                <a:latin typeface="Arial" panose="020B0604020202020204" pitchFamily="34" charset="0"/>
                <a:ea typeface="+mn-ea"/>
                <a:cs typeface="Arial" panose="020B0604020202020204" pitchFamily="34" charset="0"/>
              </a:rPr>
              <a:t> </a:t>
            </a:r>
            <a:r>
              <a:rPr lang="en-US" sz="1200" kern="1200" dirty="0" smtClean="0">
                <a:solidFill>
                  <a:schemeClr val="tx1"/>
                </a:solidFill>
                <a:effectLst/>
                <a:latin typeface="+mn-lt"/>
                <a:ea typeface="+mn-ea"/>
                <a:cs typeface="+mn-cs"/>
              </a:rPr>
              <a:t>So, when you are reading chunk by chunk you internalize that </a:t>
            </a:r>
            <a:r>
              <a:rPr lang="en-US" sz="1200" b="1" u="sng" kern="1200" dirty="0" smtClean="0">
                <a:solidFill>
                  <a:schemeClr val="tx1"/>
                </a:solidFill>
                <a:effectLst/>
                <a:latin typeface="+mn-lt"/>
                <a:ea typeface="+mn-ea"/>
                <a:cs typeface="+mn-cs"/>
              </a:rPr>
              <a:t>unique</a:t>
            </a:r>
            <a:r>
              <a:rPr lang="en-US" sz="1200" kern="1200" dirty="0" smtClean="0">
                <a:solidFill>
                  <a:schemeClr val="tx1"/>
                </a:solidFill>
                <a:effectLst/>
                <a:latin typeface="+mn-lt"/>
                <a:ea typeface="+mn-ea"/>
                <a:cs typeface="+mn-cs"/>
              </a:rPr>
              <a:t> wordshape</a:t>
            </a:r>
            <a:r>
              <a:rPr lang="en-US" sz="1200" kern="1200" baseline="0" dirty="0" smtClean="0">
                <a:solidFill>
                  <a:schemeClr val="tx1"/>
                </a:solidFill>
                <a:effectLst/>
                <a:latin typeface="+mn-lt"/>
                <a:ea typeface="+mn-ea"/>
                <a:cs typeface="+mn-cs"/>
              </a:rPr>
              <a:t> </a:t>
            </a:r>
            <a:r>
              <a:rPr lang="en-US" sz="1200" b="1" i="1" kern="1200" dirty="0" smtClean="0">
                <a:solidFill>
                  <a:schemeClr val="tx1"/>
                </a:solidFill>
                <a:effectLst/>
                <a:latin typeface="+mn-lt"/>
                <a:ea typeface="+mn-ea"/>
                <a:cs typeface="+mn-cs"/>
              </a:rPr>
              <a:t>pattern</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When you are writing in upper case you do </a:t>
            </a:r>
            <a:r>
              <a:rPr lang="en-US" sz="1200" b="1" u="sng" kern="1200" dirty="0" smtClean="0">
                <a:solidFill>
                  <a:schemeClr val="tx1"/>
                </a:solidFill>
                <a:effectLst/>
                <a:latin typeface="+mn-lt"/>
                <a:ea typeface="+mn-ea"/>
                <a:cs typeface="+mn-cs"/>
              </a:rPr>
              <a:t>NOT</a:t>
            </a:r>
            <a:r>
              <a:rPr lang="en-US" sz="1200" kern="1200" dirty="0" smtClean="0">
                <a:solidFill>
                  <a:schemeClr val="tx1"/>
                </a:solidFill>
                <a:effectLst/>
                <a:latin typeface="+mn-lt"/>
                <a:ea typeface="+mn-ea"/>
                <a:cs typeface="+mn-cs"/>
              </a:rPr>
              <a:t> give the reader the benefit of that </a:t>
            </a:r>
            <a:r>
              <a:rPr lang="en-US" sz="1200" b="1" i="1" kern="1200" dirty="0" smtClean="0">
                <a:solidFill>
                  <a:schemeClr val="tx1"/>
                </a:solidFill>
                <a:effectLst/>
                <a:latin typeface="+mn-lt"/>
                <a:ea typeface="+mn-ea"/>
                <a:cs typeface="+mn-cs"/>
              </a:rPr>
              <a:t>pattern</a:t>
            </a:r>
            <a:r>
              <a:rPr lang="en-US" sz="1200" kern="1200" dirty="0" smtClean="0">
                <a:solidFill>
                  <a:schemeClr val="tx1"/>
                </a:solidFill>
                <a:effectLst/>
                <a:latin typeface="+mn-lt"/>
                <a:ea typeface="+mn-ea"/>
                <a:cs typeface="+mn-cs"/>
              </a:rPr>
              <a:t>. When you want to </a:t>
            </a:r>
            <a:r>
              <a:rPr lang="en-US" sz="1100" kern="1200" dirty="0" smtClean="0">
                <a:solidFill>
                  <a:schemeClr val="tx1"/>
                </a:solidFill>
                <a:effectLst/>
                <a:latin typeface="Arial Black" panose="020B0A04020102020204" pitchFamily="34" charset="0"/>
                <a:ea typeface="+mn-ea"/>
                <a:cs typeface="+mn-cs"/>
              </a:rPr>
              <a:t>enhance readability</a:t>
            </a:r>
            <a:r>
              <a:rPr lang="en-US" sz="1200" kern="1200" dirty="0" smtClean="0">
                <a:solidFill>
                  <a:schemeClr val="tx1"/>
                </a:solidFill>
                <a:effectLst/>
                <a:latin typeface="+mn-lt"/>
                <a:ea typeface="+mn-ea"/>
                <a:cs typeface="+mn-cs"/>
              </a:rPr>
              <a:t> and increase learning, you have to allow that </a:t>
            </a:r>
            <a:r>
              <a:rPr lang="en-US" sz="1200" b="1" i="1" kern="1200" dirty="0" smtClean="0">
                <a:solidFill>
                  <a:schemeClr val="tx1"/>
                </a:solidFill>
                <a:effectLst/>
                <a:latin typeface="+mn-lt"/>
                <a:ea typeface="+mn-ea"/>
                <a:cs typeface="+mn-cs"/>
              </a:rPr>
              <a:t>pattern</a:t>
            </a:r>
            <a:r>
              <a:rPr lang="en-US" sz="1200" kern="1200" dirty="0" smtClean="0">
                <a:solidFill>
                  <a:schemeClr val="tx1"/>
                </a:solidFill>
                <a:effectLst/>
                <a:latin typeface="+mn-lt"/>
                <a:ea typeface="+mn-ea"/>
                <a:cs typeface="+mn-cs"/>
              </a:rPr>
              <a:t> to be </a:t>
            </a:r>
            <a:r>
              <a:rPr lang="en-US" sz="1100" kern="1200" dirty="0" smtClean="0">
                <a:solidFill>
                  <a:schemeClr val="tx1"/>
                </a:solidFill>
                <a:effectLst/>
                <a:latin typeface="Arial Black" panose="020B0A04020102020204" pitchFamily="34" charset="0"/>
                <a:ea typeface="+mn-ea"/>
                <a:cs typeface="+mn-cs"/>
              </a:rPr>
              <a:t>salient</a:t>
            </a:r>
            <a:r>
              <a:rPr lang="en-US" sz="1200" kern="1200" dirty="0" smtClean="0">
                <a:solidFill>
                  <a:schemeClr val="tx1"/>
                </a:solidFill>
                <a:effectLst/>
                <a:latin typeface="+mn-lt"/>
                <a:ea typeface="+mn-ea"/>
                <a:cs typeface="+mn-cs"/>
              </a:rPr>
              <a:t> for the student.</a:t>
            </a: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7E9D77D-AE78-4691-8C1F-850117AF6E54}" type="slidenum">
              <a:rPr lang="en-US" smtClean="0"/>
              <a:t>19</a:t>
            </a:fld>
            <a:endParaRPr lang="en-US" dirty="0"/>
          </a:p>
        </p:txBody>
      </p:sp>
    </p:spTree>
    <p:extLst>
      <p:ext uri="{BB962C8B-B14F-4D97-AF65-F5344CB8AC3E}">
        <p14:creationId xmlns:p14="http://schemas.microsoft.com/office/powerpoint/2010/main" val="21458752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smtClean="0">
                <a:solidFill>
                  <a:schemeClr val="tx1"/>
                </a:solidFill>
                <a:effectLst/>
                <a:latin typeface="+mn-lt"/>
                <a:ea typeface="+mn-ea"/>
                <a:cs typeface="+mn-cs"/>
              </a:rPr>
              <a:t>Use of Space</a:t>
            </a:r>
          </a:p>
          <a:p>
            <a:r>
              <a:rPr lang="en-US" sz="1200" kern="1200" dirty="0" smtClean="0">
                <a:solidFill>
                  <a:schemeClr val="tx1"/>
                </a:solidFill>
                <a:effectLst/>
                <a:latin typeface="+mn-lt"/>
                <a:ea typeface="+mn-ea"/>
                <a:cs typeface="+mn-cs"/>
              </a:rPr>
              <a:t>Space is another important attribute</a:t>
            </a:r>
            <a:r>
              <a:rPr lang="en-US" sz="1200" b="1" i="1" kern="1200" dirty="0" smtClean="0">
                <a:solidFill>
                  <a:schemeClr val="tx1"/>
                </a:solidFill>
                <a:effectLst/>
                <a:latin typeface="+mn-lt"/>
                <a:ea typeface="+mn-ea"/>
                <a:cs typeface="+mn-cs"/>
              </a:rPr>
              <a:t>.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Use space as a </a:t>
            </a:r>
            <a:r>
              <a:rPr lang="en-US" sz="1200" b="1" u="sng" kern="1200" dirty="0" smtClean="0">
                <a:solidFill>
                  <a:schemeClr val="tx1"/>
                </a:solidFill>
                <a:effectLst/>
                <a:latin typeface="+mn-lt"/>
                <a:ea typeface="+mn-ea"/>
                <a:cs typeface="+mn-cs"/>
              </a:rPr>
              <a:t>means</a:t>
            </a:r>
            <a:r>
              <a:rPr lang="en-US" sz="1200" kern="1200" dirty="0" smtClean="0">
                <a:solidFill>
                  <a:schemeClr val="tx1"/>
                </a:solidFill>
                <a:effectLst/>
                <a:latin typeface="+mn-lt"/>
                <a:ea typeface="+mn-ea"/>
                <a:cs typeface="+mn-cs"/>
              </a:rPr>
              <a:t> to </a:t>
            </a:r>
            <a:r>
              <a:rPr lang="en-US" sz="1200" b="1" i="1" kern="1200" dirty="0" smtClean="0">
                <a:solidFill>
                  <a:schemeClr val="tx1"/>
                </a:solidFill>
                <a:effectLst/>
                <a:latin typeface="+mn-lt"/>
                <a:ea typeface="+mn-ea"/>
                <a:cs typeface="+mn-cs"/>
              </a:rPr>
              <a:t>highlight</a:t>
            </a:r>
            <a:r>
              <a:rPr lang="en-US" sz="1200" kern="1200" dirty="0" smtClean="0">
                <a:solidFill>
                  <a:schemeClr val="tx1"/>
                </a:solidFill>
                <a:effectLst/>
                <a:latin typeface="+mn-lt"/>
                <a:ea typeface="+mn-ea"/>
                <a:cs typeface="+mn-cs"/>
              </a:rPr>
              <a:t> and </a:t>
            </a:r>
            <a:r>
              <a:rPr lang="en-US" sz="1200" b="1" i="1" kern="1200" dirty="0" smtClean="0">
                <a:solidFill>
                  <a:schemeClr val="tx1"/>
                </a:solidFill>
                <a:effectLst/>
                <a:latin typeface="+mn-lt"/>
                <a:ea typeface="+mn-ea"/>
                <a:cs typeface="+mn-cs"/>
              </a:rPr>
              <a:t>emphasize</a:t>
            </a:r>
            <a:r>
              <a:rPr lang="en-US" sz="1200" kern="1200" dirty="0" smtClean="0">
                <a:solidFill>
                  <a:schemeClr val="tx1"/>
                </a:solidFill>
                <a:effectLst/>
                <a:latin typeface="+mn-lt"/>
                <a:ea typeface="+mn-ea"/>
                <a:cs typeface="+mn-cs"/>
              </a:rPr>
              <a:t> information. When information is </a:t>
            </a:r>
            <a:r>
              <a:rPr lang="en-US" sz="1200" b="1" kern="1200" dirty="0" smtClean="0">
                <a:solidFill>
                  <a:schemeClr val="tx1"/>
                </a:solidFill>
                <a:effectLst/>
                <a:latin typeface="+mn-lt"/>
                <a:ea typeface="+mn-ea"/>
                <a:cs typeface="+mn-cs"/>
              </a:rPr>
              <a:t>crowded</a:t>
            </a:r>
            <a:r>
              <a:rPr lang="en-US" sz="1200" kern="1200" dirty="0" smtClean="0">
                <a:solidFill>
                  <a:schemeClr val="tx1"/>
                </a:solidFill>
                <a:effectLst/>
                <a:latin typeface="+mn-lt"/>
                <a:ea typeface="+mn-ea"/>
                <a:cs typeface="+mn-cs"/>
              </a:rPr>
              <a:t>, people lose interest in the material and tend </a:t>
            </a:r>
            <a:r>
              <a:rPr lang="en-US" sz="1200" b="1" u="sng" kern="1200" dirty="0" smtClean="0">
                <a:solidFill>
                  <a:schemeClr val="tx1"/>
                </a:solidFill>
                <a:effectLst/>
                <a:latin typeface="+mn-lt"/>
                <a:ea typeface="+mn-ea"/>
                <a:cs typeface="+mn-cs"/>
              </a:rPr>
              <a:t>NOT</a:t>
            </a:r>
            <a:r>
              <a:rPr lang="en-US" sz="1200" kern="1200" dirty="0" smtClean="0">
                <a:solidFill>
                  <a:schemeClr val="tx1"/>
                </a:solidFill>
                <a:effectLst/>
                <a:latin typeface="+mn-lt"/>
                <a:ea typeface="+mn-ea"/>
                <a:cs typeface="+mn-cs"/>
              </a:rPr>
              <a:t> to read it. Online documentation needs </a:t>
            </a:r>
            <a:r>
              <a:rPr lang="en-US" sz="1200" b="1" i="1" kern="1200" dirty="0" smtClean="0">
                <a:solidFill>
                  <a:schemeClr val="tx1"/>
                </a:solidFill>
                <a:effectLst/>
                <a:latin typeface="+mn-lt"/>
                <a:ea typeface="+mn-ea"/>
                <a:cs typeface="+mn-cs"/>
              </a:rPr>
              <a:t>extra space</a:t>
            </a:r>
            <a:r>
              <a:rPr lang="en-US" sz="1200" kern="1200" dirty="0" smtClean="0">
                <a:solidFill>
                  <a:schemeClr val="tx1"/>
                </a:solidFill>
                <a:effectLst/>
                <a:latin typeface="+mn-lt"/>
                <a:ea typeface="+mn-ea"/>
                <a:cs typeface="+mn-cs"/>
              </a:rPr>
              <a:t>, which it is </a:t>
            </a:r>
            <a:r>
              <a:rPr lang="en-US" sz="1200" u="sng" kern="1200" dirty="0" smtClean="0">
                <a:solidFill>
                  <a:schemeClr val="tx1"/>
                </a:solidFill>
                <a:effectLst/>
                <a:latin typeface="+mn-lt"/>
                <a:ea typeface="+mn-ea"/>
                <a:cs typeface="+mn-cs"/>
              </a:rPr>
              <a:t>free</a:t>
            </a:r>
            <a:r>
              <a:rPr lang="en-US" sz="1200" kern="1200" dirty="0" smtClean="0">
                <a:solidFill>
                  <a:schemeClr val="tx1"/>
                </a:solidFill>
                <a:effectLst/>
                <a:latin typeface="+mn-lt"/>
                <a:ea typeface="+mn-ea"/>
                <a:cs typeface="+mn-cs"/>
              </a:rPr>
              <a:t> to achieve readability.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is accomplished by allowing the </a:t>
            </a:r>
            <a:r>
              <a:rPr lang="en-US" sz="1200" b="1" kern="1200" dirty="0" smtClean="0">
                <a:solidFill>
                  <a:schemeClr val="tx1"/>
                </a:solidFill>
                <a:effectLst/>
                <a:latin typeface="+mn-lt"/>
                <a:ea typeface="+mn-ea"/>
                <a:cs typeface="+mn-cs"/>
              </a:rPr>
              <a:t>ascenders</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descenders</a:t>
            </a:r>
            <a:r>
              <a:rPr lang="en-US" sz="1200" kern="1200" dirty="0" smtClean="0">
                <a:solidFill>
                  <a:schemeClr val="tx1"/>
                </a:solidFill>
                <a:effectLst/>
                <a:latin typeface="+mn-lt"/>
                <a:ea typeface="+mn-ea"/>
                <a:cs typeface="+mn-cs"/>
              </a:rPr>
              <a:t> to become more noticeable which enhances the </a:t>
            </a:r>
            <a:r>
              <a:rPr lang="en-US" sz="1200" b="1" kern="1200" dirty="0" smtClean="0">
                <a:solidFill>
                  <a:schemeClr val="tx1"/>
                </a:solidFill>
                <a:effectLst/>
                <a:latin typeface="+mn-lt"/>
                <a:ea typeface="+mn-ea"/>
                <a:cs typeface="+mn-cs"/>
              </a:rPr>
              <a:t>wordshape, </a:t>
            </a:r>
            <a:r>
              <a:rPr lang="en-US" sz="1200" kern="1200" dirty="0" smtClean="0">
                <a:solidFill>
                  <a:schemeClr val="tx1"/>
                </a:solidFill>
                <a:effectLst/>
                <a:latin typeface="+mn-lt"/>
                <a:ea typeface="+mn-ea"/>
                <a:cs typeface="+mn-cs"/>
              </a:rPr>
              <a:t>which we discussed earlier.</a:t>
            </a:r>
          </a:p>
          <a:p>
            <a:r>
              <a:rPr lang="en-US" sz="1200" kern="1200" dirty="0" smtClean="0">
                <a:solidFill>
                  <a:schemeClr val="tx1"/>
                </a:solidFill>
                <a:effectLst/>
                <a:latin typeface="+mn-lt"/>
                <a:ea typeface="+mn-ea"/>
                <a:cs typeface="+mn-cs"/>
              </a:rPr>
              <a:t> </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Readability</a:t>
            </a:r>
            <a:r>
              <a:rPr lang="en-US" sz="1200" kern="1200" dirty="0" smtClean="0">
                <a:solidFill>
                  <a:schemeClr val="tx1"/>
                </a:solidFill>
                <a:effectLst/>
                <a:latin typeface="+mn-lt"/>
                <a:ea typeface="+mn-ea"/>
                <a:cs typeface="+mn-cs"/>
              </a:rPr>
              <a:t> is very </a:t>
            </a:r>
            <a:r>
              <a:rPr lang="en-US" sz="1200" u="sng" kern="1200" dirty="0" smtClean="0">
                <a:solidFill>
                  <a:schemeClr val="tx1"/>
                </a:solidFill>
                <a:effectLst/>
                <a:latin typeface="+mn-lt"/>
                <a:ea typeface="+mn-ea"/>
                <a:cs typeface="+mn-cs"/>
              </a:rPr>
              <a:t>important</a:t>
            </a:r>
            <a:r>
              <a:rPr lang="en-US" sz="1200" kern="1200" dirty="0" smtClean="0">
                <a:solidFill>
                  <a:schemeClr val="tx1"/>
                </a:solidFill>
                <a:effectLst/>
                <a:latin typeface="+mn-lt"/>
                <a:ea typeface="+mn-ea"/>
                <a:cs typeface="+mn-cs"/>
              </a:rPr>
              <a:t> not only for all online viewers but also </a:t>
            </a:r>
            <a:r>
              <a:rPr lang="en-US" sz="1200" b="1" i="1" kern="1200" dirty="0" smtClean="0">
                <a:solidFill>
                  <a:schemeClr val="tx1"/>
                </a:solidFill>
                <a:effectLst/>
                <a:latin typeface="+mn-lt"/>
                <a:ea typeface="+mn-ea"/>
                <a:cs typeface="+mn-cs"/>
              </a:rPr>
              <a:t>for people with disabilities</a:t>
            </a:r>
            <a:r>
              <a:rPr lang="en-US" sz="1200" kern="1200" dirty="0" smtClean="0">
                <a:solidFill>
                  <a:schemeClr val="tx1"/>
                </a:solidFill>
                <a:effectLst/>
                <a:latin typeface="+mn-lt"/>
                <a:ea typeface="+mn-ea"/>
                <a:cs typeface="+mn-cs"/>
              </a:rPr>
              <a:t>.  We need to provide information that is </a:t>
            </a:r>
            <a:r>
              <a:rPr lang="en-US" sz="1200" b="1" u="sng" kern="1200" dirty="0" smtClean="0">
                <a:solidFill>
                  <a:schemeClr val="tx1"/>
                </a:solidFill>
                <a:effectLst/>
                <a:latin typeface="+mn-lt"/>
                <a:ea typeface="+mn-ea"/>
                <a:cs typeface="+mn-cs"/>
              </a:rPr>
              <a:t>NOT</a:t>
            </a:r>
            <a:r>
              <a:rPr lang="en-US" sz="1200" kern="1200" dirty="0" smtClean="0">
                <a:solidFill>
                  <a:schemeClr val="tx1"/>
                </a:solidFill>
                <a:effectLst/>
                <a:latin typeface="+mn-lt"/>
                <a:ea typeface="+mn-ea"/>
                <a:cs typeface="+mn-cs"/>
              </a:rPr>
              <a:t> crowded an easy to perceive and to follow; extra space allows special features to stand out.</a:t>
            </a:r>
          </a:p>
          <a:p>
            <a:r>
              <a:rPr lang="en-US" sz="1200" kern="1200" dirty="0" smtClean="0">
                <a:solidFill>
                  <a:schemeClr val="tx1"/>
                </a:solidFill>
                <a:effectLst/>
                <a:latin typeface="+mn-lt"/>
                <a:ea typeface="+mn-ea"/>
                <a:cs typeface="+mn-cs"/>
              </a:rPr>
              <a:t>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As we see in this example, the top part has </a:t>
            </a:r>
            <a:r>
              <a:rPr lang="en-US" sz="1200" kern="1200" dirty="0" smtClean="0">
                <a:solidFill>
                  <a:schemeClr val="tx1"/>
                </a:solidFill>
                <a:effectLst/>
                <a:latin typeface="Arial Black" panose="020B0A04020102020204" pitchFamily="34" charset="0"/>
                <a:ea typeface="+mn-ea"/>
                <a:cs typeface="+mn-cs"/>
              </a:rPr>
              <a:t>extra space </a:t>
            </a:r>
            <a:r>
              <a:rPr lang="en-US" sz="1200" kern="1200" dirty="0" smtClean="0">
                <a:solidFill>
                  <a:schemeClr val="tx1"/>
                </a:solidFill>
                <a:effectLst/>
                <a:latin typeface="+mn-lt"/>
                <a:ea typeface="+mn-ea"/>
                <a:cs typeface="+mn-cs"/>
              </a:rPr>
              <a:t>and the bottom does </a:t>
            </a:r>
            <a:r>
              <a:rPr lang="en-US" sz="1200" b="1" u="sng" kern="1200" dirty="0" smtClean="0">
                <a:solidFill>
                  <a:schemeClr val="tx1"/>
                </a:solidFill>
                <a:effectLst/>
                <a:latin typeface="+mn-lt"/>
                <a:ea typeface="+mn-ea"/>
                <a:cs typeface="+mn-cs"/>
              </a:rPr>
              <a:t>NOT</a:t>
            </a:r>
            <a:r>
              <a:rPr lang="en-US" sz="1200" kern="1200" dirty="0" smtClean="0">
                <a:solidFill>
                  <a:schemeClr val="tx1"/>
                </a:solidFill>
                <a:effectLst/>
                <a:latin typeface="+mn-lt"/>
                <a:ea typeface="+mn-ea"/>
                <a:cs typeface="+mn-cs"/>
              </a:rPr>
              <a:t>; look how much more noticeable the top part is and how much easier to read it is.  This is why </a:t>
            </a:r>
            <a:r>
              <a:rPr lang="en-US" sz="1200" b="1" i="1" kern="1200" dirty="0" smtClean="0">
                <a:solidFill>
                  <a:schemeClr val="tx1"/>
                </a:solidFill>
                <a:effectLst/>
                <a:latin typeface="+mn-lt"/>
                <a:ea typeface="+mn-ea"/>
                <a:cs typeface="+mn-cs"/>
              </a:rPr>
              <a:t>extra space</a:t>
            </a:r>
            <a:r>
              <a:rPr lang="en-US" sz="1200" kern="1200" dirty="0" smtClean="0">
                <a:solidFill>
                  <a:schemeClr val="tx1"/>
                </a:solidFill>
                <a:effectLst/>
                <a:latin typeface="+mn-lt"/>
                <a:ea typeface="+mn-ea"/>
                <a:cs typeface="+mn-cs"/>
              </a:rPr>
              <a:t> needs to be added to </a:t>
            </a:r>
            <a:r>
              <a:rPr lang="en-US" sz="1200" u="sng" kern="1200" dirty="0" smtClean="0">
                <a:solidFill>
                  <a:schemeClr val="tx1"/>
                </a:solidFill>
                <a:effectLst/>
                <a:latin typeface="+mn-lt"/>
                <a:ea typeface="+mn-ea"/>
                <a:cs typeface="+mn-cs"/>
              </a:rPr>
              <a:t>online text</a:t>
            </a:r>
            <a:r>
              <a:rPr lang="en-US" sz="1200" kern="1200" dirty="0" smtClean="0">
                <a:solidFill>
                  <a:schemeClr val="tx1"/>
                </a:solidFill>
                <a:effectLst/>
                <a:latin typeface="+mn-lt"/>
                <a:ea typeface="+mn-ea"/>
                <a:cs typeface="+mn-cs"/>
              </a:rPr>
              <a:t>, even if you believe you do </a:t>
            </a:r>
            <a:r>
              <a:rPr lang="en-US" sz="1200" b="1" u="sng" kern="1200" dirty="0" smtClean="0">
                <a:solidFill>
                  <a:schemeClr val="tx1"/>
                </a:solidFill>
                <a:effectLst/>
                <a:latin typeface="+mn-lt"/>
                <a:ea typeface="+mn-ea"/>
                <a:cs typeface="+mn-cs"/>
              </a:rPr>
              <a:t>NOT</a:t>
            </a:r>
            <a:r>
              <a:rPr lang="en-US" sz="1200" kern="1200" dirty="0" smtClean="0">
                <a:solidFill>
                  <a:schemeClr val="tx1"/>
                </a:solidFill>
                <a:effectLst/>
                <a:latin typeface="+mn-lt"/>
                <a:ea typeface="+mn-ea"/>
                <a:cs typeface="+mn-cs"/>
              </a:rPr>
              <a:t> have any student with any disability.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When presenting text online, </a:t>
            </a:r>
            <a:r>
              <a:rPr lang="en-US" sz="1200" b="1" i="1" kern="1200" dirty="0" smtClean="0">
                <a:solidFill>
                  <a:schemeClr val="tx1"/>
                </a:solidFill>
                <a:effectLst/>
                <a:latin typeface="+mn-lt"/>
                <a:ea typeface="+mn-ea"/>
                <a:cs typeface="+mn-cs"/>
              </a:rPr>
              <a:t>divide</a:t>
            </a:r>
            <a:r>
              <a:rPr lang="en-US" sz="1200" kern="1200" dirty="0" smtClean="0">
                <a:solidFill>
                  <a:schemeClr val="tx1"/>
                </a:solidFill>
                <a:effectLst/>
                <a:latin typeface="+mn-lt"/>
                <a:ea typeface="+mn-ea"/>
                <a:cs typeface="+mn-cs"/>
              </a:rPr>
              <a:t> your paragraph into two or three </a:t>
            </a:r>
            <a:r>
              <a:rPr lang="en-US" sz="1200" b="1" u="sng" kern="1200" dirty="0" smtClean="0">
                <a:solidFill>
                  <a:schemeClr val="tx1"/>
                </a:solidFill>
                <a:effectLst/>
                <a:latin typeface="+mn-lt"/>
                <a:ea typeface="+mn-ea"/>
                <a:cs typeface="+mn-cs"/>
              </a:rPr>
              <a:t>units</a:t>
            </a:r>
            <a:r>
              <a:rPr lang="en-US" sz="1200" b="1" kern="1200" dirty="0" smtClean="0">
                <a:solidFill>
                  <a:schemeClr val="tx1"/>
                </a:solidFill>
                <a:effectLst/>
                <a:latin typeface="+mn-lt"/>
                <a:ea typeface="+mn-ea"/>
                <a:cs typeface="+mn-cs"/>
              </a:rPr>
              <a:t> of information</a:t>
            </a:r>
            <a:r>
              <a:rPr lang="en-US" sz="1200" kern="1200" dirty="0" smtClean="0">
                <a:solidFill>
                  <a:schemeClr val="tx1"/>
                </a:solidFill>
                <a:effectLst/>
                <a:latin typeface="+mn-lt"/>
                <a:ea typeface="+mn-ea"/>
                <a:cs typeface="+mn-cs"/>
              </a:rPr>
              <a:t>. By adding space in-between </a:t>
            </a:r>
            <a:r>
              <a:rPr lang="en-US" sz="1200" b="1" i="1" kern="1200" dirty="0" smtClean="0">
                <a:solidFill>
                  <a:schemeClr val="tx1"/>
                </a:solidFill>
                <a:effectLst/>
                <a:latin typeface="+mn-lt"/>
                <a:ea typeface="+mn-ea"/>
                <a:cs typeface="+mn-cs"/>
              </a:rPr>
              <a:t>ideas,</a:t>
            </a:r>
            <a:r>
              <a:rPr lang="en-US" sz="1200" kern="1200" dirty="0" smtClean="0">
                <a:solidFill>
                  <a:schemeClr val="tx1"/>
                </a:solidFill>
                <a:effectLst/>
                <a:latin typeface="+mn-lt"/>
                <a:ea typeface="+mn-ea"/>
                <a:cs typeface="+mn-cs"/>
              </a:rPr>
              <a:t> it becomes </a:t>
            </a:r>
            <a:r>
              <a:rPr lang="en-US" sz="1200" b="1" i="1" kern="1200" dirty="0" smtClean="0">
                <a:solidFill>
                  <a:schemeClr val="tx1"/>
                </a:solidFill>
                <a:effectLst/>
                <a:latin typeface="+mn-lt"/>
                <a:ea typeface="+mn-ea"/>
                <a:cs typeface="+mn-cs"/>
              </a:rPr>
              <a:t>easier</a:t>
            </a:r>
            <a:r>
              <a:rPr lang="en-US" sz="1200" kern="1200" dirty="0" smtClean="0">
                <a:solidFill>
                  <a:schemeClr val="tx1"/>
                </a:solidFill>
                <a:effectLst/>
                <a:latin typeface="+mn-lt"/>
                <a:ea typeface="+mn-ea"/>
                <a:cs typeface="+mn-cs"/>
              </a:rPr>
              <a:t> for the viewer to read. This is because humans have a </a:t>
            </a:r>
            <a:r>
              <a:rPr lang="en-US" sz="1200" b="1" i="1" kern="1200" dirty="0" smtClean="0">
                <a:solidFill>
                  <a:schemeClr val="tx1"/>
                </a:solidFill>
                <a:effectLst/>
                <a:latin typeface="+mn-lt"/>
                <a:ea typeface="+mn-ea"/>
                <a:cs typeface="+mn-cs"/>
              </a:rPr>
              <a:t>harder</a:t>
            </a:r>
            <a:r>
              <a:rPr lang="en-US" sz="1200" kern="1200" dirty="0" smtClean="0">
                <a:solidFill>
                  <a:schemeClr val="tx1"/>
                </a:solidFill>
                <a:effectLst/>
                <a:latin typeface="+mn-lt"/>
                <a:ea typeface="+mn-ea"/>
                <a:cs typeface="+mn-cs"/>
              </a:rPr>
              <a:t> time </a:t>
            </a:r>
            <a:r>
              <a:rPr lang="en-US" sz="1200" b="1" i="1" kern="1200" dirty="0" smtClean="0">
                <a:solidFill>
                  <a:schemeClr val="tx1"/>
                </a:solidFill>
                <a:effectLst/>
                <a:latin typeface="+mn-lt"/>
                <a:ea typeface="+mn-ea"/>
                <a:cs typeface="+mn-cs"/>
              </a:rPr>
              <a:t>reading</a:t>
            </a:r>
            <a:r>
              <a:rPr lang="en-US" sz="1200" kern="1200" dirty="0" smtClean="0">
                <a:solidFill>
                  <a:schemeClr val="tx1"/>
                </a:solidFill>
                <a:effectLst/>
                <a:latin typeface="+mn-lt"/>
                <a:ea typeface="+mn-ea"/>
                <a:cs typeface="+mn-cs"/>
              </a:rPr>
              <a:t> </a:t>
            </a:r>
            <a:r>
              <a:rPr lang="en-US" sz="1200" b="1" i="1" kern="1200" dirty="0" smtClean="0">
                <a:solidFill>
                  <a:schemeClr val="tx1"/>
                </a:solidFill>
                <a:effectLst/>
                <a:latin typeface="+mn-lt"/>
                <a:ea typeface="+mn-ea"/>
                <a:cs typeface="+mn-cs"/>
              </a:rPr>
              <a:t>online</a:t>
            </a:r>
            <a:r>
              <a:rPr lang="en-US" sz="1200" kern="1200" dirty="0" smtClean="0">
                <a:solidFill>
                  <a:schemeClr val="tx1"/>
                </a:solidFill>
                <a:effectLst/>
                <a:latin typeface="+mn-lt"/>
                <a:ea typeface="+mn-ea"/>
                <a:cs typeface="+mn-cs"/>
              </a:rPr>
              <a:t> than on paper.  </a:t>
            </a: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Even if you have a paragraph, that on paper is fluid; when placing it online </a:t>
            </a:r>
            <a:r>
              <a:rPr lang="en-US" sz="1200" kern="1200" dirty="0" smtClean="0">
                <a:solidFill>
                  <a:schemeClr val="tx1"/>
                </a:solidFill>
                <a:effectLst/>
                <a:latin typeface="Arial Black" panose="020B0A04020102020204" pitchFamily="34" charset="0"/>
                <a:ea typeface="+mn-ea"/>
                <a:cs typeface="+mn-cs"/>
              </a:rPr>
              <a:t>divide it </a:t>
            </a:r>
            <a:r>
              <a:rPr lang="en-US" sz="1200" kern="1200" dirty="0" smtClean="0">
                <a:solidFill>
                  <a:schemeClr val="tx1"/>
                </a:solidFill>
                <a:effectLst/>
                <a:latin typeface="+mn-lt"/>
                <a:ea typeface="+mn-ea"/>
                <a:cs typeface="+mn-cs"/>
              </a:rPr>
              <a:t>into segments—</a:t>
            </a:r>
            <a:r>
              <a:rPr lang="en-US" sz="1200" b="1" i="1" u="sng" kern="1200" dirty="0" smtClean="0">
                <a:solidFill>
                  <a:schemeClr val="tx1"/>
                </a:solidFill>
                <a:effectLst/>
                <a:latin typeface="+mn-lt"/>
                <a:ea typeface="+mn-ea"/>
                <a:cs typeface="+mn-cs"/>
              </a:rPr>
              <a:t>add space </a:t>
            </a:r>
            <a:r>
              <a:rPr lang="en-US" sz="1200" kern="1200" dirty="0" smtClean="0">
                <a:solidFill>
                  <a:schemeClr val="tx1"/>
                </a:solidFill>
                <a:effectLst/>
                <a:latin typeface="+mn-lt"/>
                <a:ea typeface="+mn-ea"/>
                <a:cs typeface="+mn-cs"/>
              </a:rPr>
              <a:t>for the eyes to move from one piece of information to the next.  Too much text online is harder to read!</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Whatever amount of space you decide to add in-between ideas, or in-between titles and subtitles, it should be </a:t>
            </a:r>
            <a:r>
              <a:rPr lang="en-US" sz="1200" b="1" i="1" kern="1200" dirty="0" smtClean="0">
                <a:solidFill>
                  <a:schemeClr val="tx1"/>
                </a:solidFill>
                <a:effectLst/>
                <a:latin typeface="+mn-lt"/>
                <a:ea typeface="+mn-ea"/>
                <a:cs typeface="+mn-cs"/>
              </a:rPr>
              <a:t>consistent</a:t>
            </a:r>
            <a:r>
              <a:rPr lang="en-US" sz="1200" kern="1200" dirty="0" smtClean="0">
                <a:solidFill>
                  <a:schemeClr val="tx1"/>
                </a:solidFill>
                <a:effectLst/>
                <a:latin typeface="+mn-lt"/>
                <a:ea typeface="+mn-ea"/>
                <a:cs typeface="+mn-cs"/>
              </a:rPr>
              <a:t> and </a:t>
            </a:r>
            <a:r>
              <a:rPr lang="en-US" sz="1200" b="1" kern="1200" dirty="0" smtClean="0">
                <a:solidFill>
                  <a:schemeClr val="tx1"/>
                </a:solidFill>
                <a:effectLst/>
                <a:latin typeface="+mn-lt"/>
                <a:ea typeface="+mn-ea"/>
                <a:cs typeface="+mn-cs"/>
              </a:rPr>
              <a:t>standard</a:t>
            </a:r>
            <a:r>
              <a:rPr lang="en-US" sz="1200"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rPr>
              <a:t>throughout</a:t>
            </a:r>
            <a:r>
              <a:rPr lang="en-US" sz="1200" kern="1200" dirty="0" smtClean="0">
                <a:solidFill>
                  <a:schemeClr val="tx1"/>
                </a:solidFill>
                <a:effectLst/>
                <a:latin typeface="+mn-lt"/>
                <a:ea typeface="+mn-ea"/>
                <a:cs typeface="+mn-cs"/>
              </a:rPr>
              <a:t> your course, as space is an indication of </a:t>
            </a:r>
            <a:r>
              <a:rPr lang="en-US" sz="1200" b="1" i="1" kern="1200" dirty="0" smtClean="0">
                <a:solidFill>
                  <a:schemeClr val="tx1"/>
                </a:solidFill>
                <a:effectLst/>
                <a:latin typeface="+mn-lt"/>
                <a:ea typeface="+mn-ea"/>
                <a:cs typeface="+mn-cs"/>
              </a:rPr>
              <a:t>hierarchy</a:t>
            </a:r>
            <a:r>
              <a:rPr lang="en-US" sz="1200" kern="1200" dirty="0" smtClean="0">
                <a:solidFill>
                  <a:schemeClr val="tx1"/>
                </a:solidFill>
                <a:effectLst/>
                <a:latin typeface="+mn-lt"/>
                <a:ea typeface="+mn-ea"/>
                <a:cs typeface="+mn-cs"/>
              </a:rPr>
              <a:t> and </a:t>
            </a:r>
            <a:r>
              <a:rPr lang="en-US" sz="1200" b="1" i="1" kern="1200" dirty="0" smtClean="0">
                <a:solidFill>
                  <a:schemeClr val="tx1"/>
                </a:solidFill>
                <a:effectLst/>
                <a:latin typeface="+mn-lt"/>
                <a:ea typeface="+mn-ea"/>
                <a:cs typeface="+mn-cs"/>
              </a:rPr>
              <a:t>importance</a:t>
            </a:r>
            <a:r>
              <a:rPr lang="en-US" sz="1200" kern="1200" dirty="0" smtClean="0">
                <a:solidFill>
                  <a:schemeClr val="tx1"/>
                </a:solidFill>
                <a:effectLst/>
                <a:latin typeface="+mn-lt"/>
                <a:ea typeface="+mn-ea"/>
                <a:cs typeface="+mn-cs"/>
              </a:rPr>
              <a:t> as well as your font selection.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Like for example at the bottom of the screen, you have a section that is the top section followed by two subsections; they all seem to belong to same section.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Then you start with another section similar to the top section.  We know this, because there is a larger amount of space between the next section that does </a:t>
            </a:r>
            <a:r>
              <a:rPr lang="en-US" sz="1200" b="1" u="sng" kern="1200" dirty="0" smtClean="0">
                <a:solidFill>
                  <a:schemeClr val="tx1"/>
                </a:solidFill>
                <a:effectLst/>
                <a:latin typeface="+mn-lt"/>
                <a:ea typeface="+mn-ea"/>
                <a:cs typeface="+mn-cs"/>
              </a:rPr>
              <a:t>NOT</a:t>
            </a:r>
            <a:r>
              <a:rPr lang="en-US" sz="1200" kern="1200" dirty="0" smtClean="0">
                <a:solidFill>
                  <a:schemeClr val="tx1"/>
                </a:solidFill>
                <a:effectLst/>
                <a:latin typeface="+mn-lt"/>
                <a:ea typeface="+mn-ea"/>
                <a:cs typeface="+mn-cs"/>
              </a:rPr>
              <a:t> belong to the top group. </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Clearly distinct units</a:t>
            </a:r>
            <a:r>
              <a:rPr lang="en-US" sz="1200" kern="1200" dirty="0" smtClean="0">
                <a:solidFill>
                  <a:schemeClr val="tx1"/>
                </a:solidFill>
                <a:effectLst/>
                <a:latin typeface="+mn-lt"/>
                <a:ea typeface="+mn-ea"/>
                <a:cs typeface="+mn-cs"/>
              </a:rPr>
              <a:t> are </a:t>
            </a:r>
            <a:r>
              <a:rPr lang="en-US" sz="1200" u="sng" kern="1200" dirty="0" smtClean="0">
                <a:solidFill>
                  <a:schemeClr val="tx1"/>
                </a:solidFill>
                <a:effectLst/>
                <a:latin typeface="+mn-lt"/>
                <a:ea typeface="+mn-ea"/>
                <a:cs typeface="+mn-cs"/>
              </a:rPr>
              <a:t>easier</a:t>
            </a:r>
            <a:r>
              <a:rPr lang="en-US" sz="1200" kern="1200" dirty="0" smtClean="0">
                <a:solidFill>
                  <a:schemeClr val="tx1"/>
                </a:solidFill>
                <a:effectLst/>
                <a:latin typeface="+mn-lt"/>
                <a:ea typeface="+mn-ea"/>
                <a:cs typeface="+mn-cs"/>
              </a:rPr>
              <a:t> to read and remember; extra space makes chunks of information more </a:t>
            </a:r>
            <a:r>
              <a:rPr lang="en-US" sz="1200" u="sng" kern="1200" dirty="0" smtClean="0">
                <a:solidFill>
                  <a:schemeClr val="tx1"/>
                </a:solidFill>
                <a:effectLst/>
                <a:latin typeface="+mn-lt"/>
                <a:ea typeface="+mn-ea"/>
                <a:cs typeface="+mn-cs"/>
              </a:rPr>
              <a:t>prominent</a:t>
            </a:r>
            <a:r>
              <a:rPr lang="en-US" sz="1200" kern="1200" dirty="0" smtClean="0">
                <a:solidFill>
                  <a:schemeClr val="tx1"/>
                </a:solidFill>
                <a:effectLst/>
                <a:latin typeface="+mn-lt"/>
                <a:ea typeface="+mn-ea"/>
                <a:cs typeface="+mn-cs"/>
              </a:rPr>
              <a:t> and your message more </a:t>
            </a:r>
            <a:r>
              <a:rPr lang="en-US" sz="1200" u="sng" kern="1200" dirty="0" smtClean="0">
                <a:solidFill>
                  <a:schemeClr val="tx1"/>
                </a:solidFill>
                <a:effectLst/>
                <a:latin typeface="+mn-lt"/>
                <a:ea typeface="+mn-ea"/>
                <a:cs typeface="+mn-cs"/>
              </a:rPr>
              <a:t>memorable</a:t>
            </a:r>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 </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Ragged margins</a:t>
            </a:r>
            <a:r>
              <a:rPr lang="en-US" sz="1200" kern="1200" dirty="0" smtClean="0">
                <a:solidFill>
                  <a:schemeClr val="tx1"/>
                </a:solidFill>
                <a:effectLst/>
                <a:latin typeface="+mn-lt"/>
                <a:ea typeface="+mn-ea"/>
                <a:cs typeface="+mn-cs"/>
              </a:rPr>
              <a:t> (aligned text on the left) are </a:t>
            </a:r>
            <a:r>
              <a:rPr lang="en-US" sz="1200" b="1" i="1" kern="1200" dirty="0" smtClean="0">
                <a:solidFill>
                  <a:schemeClr val="tx1"/>
                </a:solidFill>
                <a:effectLst/>
                <a:latin typeface="+mn-lt"/>
                <a:ea typeface="+mn-ea"/>
                <a:cs typeface="+mn-cs"/>
              </a:rPr>
              <a:t>easier to perceive</a:t>
            </a:r>
            <a:r>
              <a:rPr lang="en-US" sz="1200" kern="1200" dirty="0" smtClean="0">
                <a:solidFill>
                  <a:schemeClr val="tx1"/>
                </a:solidFill>
                <a:effectLst/>
                <a:latin typeface="+mn-lt"/>
                <a:ea typeface="+mn-ea"/>
                <a:cs typeface="+mn-cs"/>
              </a:rPr>
              <a:t> and read than justified margins (those perfectly aligned on both sides); the irregular edge provides the viewer with visual hints as to where they find themselves within the page.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bottom part of the screen has </a:t>
            </a:r>
            <a:r>
              <a:rPr lang="en-US" sz="1200" b="1" kern="1200" dirty="0" smtClean="0">
                <a:solidFill>
                  <a:schemeClr val="tx1"/>
                </a:solidFill>
                <a:effectLst/>
                <a:latin typeface="+mn-lt"/>
                <a:ea typeface="+mn-ea"/>
                <a:cs typeface="+mn-cs"/>
              </a:rPr>
              <a:t>ragged edges, </a:t>
            </a:r>
            <a:r>
              <a:rPr lang="en-US" sz="1200" kern="1200" dirty="0" smtClean="0">
                <a:solidFill>
                  <a:schemeClr val="tx1"/>
                </a:solidFill>
                <a:effectLst/>
                <a:latin typeface="+mn-lt"/>
                <a:ea typeface="+mn-ea"/>
                <a:cs typeface="+mn-cs"/>
              </a:rPr>
              <a:t>it shows the viewer</a:t>
            </a:r>
            <a:r>
              <a:rPr lang="en-US" sz="1200" b="1" kern="1200" dirty="0" smtClean="0">
                <a:solidFill>
                  <a:schemeClr val="tx1"/>
                </a:solidFill>
                <a:effectLst/>
                <a:latin typeface="+mn-lt"/>
                <a:ea typeface="+mn-ea"/>
                <a:cs typeface="+mn-cs"/>
              </a:rPr>
              <a:t> “I am here” </a:t>
            </a:r>
            <a:r>
              <a:rPr lang="en-US" sz="1200" kern="1200" dirty="0" smtClean="0">
                <a:solidFill>
                  <a:schemeClr val="tx1"/>
                </a:solidFill>
                <a:effectLst/>
                <a:latin typeface="+mn-lt"/>
                <a:ea typeface="+mn-ea"/>
                <a:cs typeface="+mn-cs"/>
              </a:rPr>
              <a:t>at this point of the page.  When you are writing whether on paper or online, use </a:t>
            </a:r>
            <a:r>
              <a:rPr lang="en-US" sz="1200" b="1" i="1" kern="1200" dirty="0" smtClean="0">
                <a:solidFill>
                  <a:schemeClr val="tx1"/>
                </a:solidFill>
                <a:effectLst/>
                <a:latin typeface="+mn-lt"/>
                <a:ea typeface="+mn-ea"/>
                <a:cs typeface="+mn-cs"/>
              </a:rPr>
              <a:t>ragged margins</a:t>
            </a:r>
            <a:r>
              <a:rPr lang="en-US" sz="1200" kern="1200" dirty="0" smtClean="0">
                <a:solidFill>
                  <a:schemeClr val="tx1"/>
                </a:solidFill>
                <a:effectLst/>
                <a:latin typeface="+mn-lt"/>
                <a:ea typeface="+mn-ea"/>
                <a:cs typeface="+mn-cs"/>
              </a:rPr>
              <a:t> for it increases readability.</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7E9D77D-AE78-4691-8C1F-850117AF6E54}" type="slidenum">
              <a:rPr lang="en-US" smtClean="0"/>
              <a:t>20</a:t>
            </a:fld>
            <a:endParaRPr lang="en-US" dirty="0"/>
          </a:p>
        </p:txBody>
      </p:sp>
    </p:spTree>
    <p:extLst>
      <p:ext uri="{BB962C8B-B14F-4D97-AF65-F5344CB8AC3E}">
        <p14:creationId xmlns:p14="http://schemas.microsoft.com/office/powerpoint/2010/main" val="16582930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We will look at</a:t>
            </a:r>
            <a:r>
              <a:rPr lang="en-US" sz="1200" b="1" i="1" kern="1200" dirty="0" smtClean="0">
                <a:solidFill>
                  <a:schemeClr val="tx1"/>
                </a:solidFill>
                <a:effectLst/>
                <a:latin typeface="+mn-lt"/>
                <a:ea typeface="+mn-ea"/>
                <a:cs typeface="+mn-cs"/>
              </a:rPr>
              <a:t> location of information</a:t>
            </a:r>
            <a:endParaRPr lang="en-US" sz="1200" kern="1200" dirty="0" smtClean="0">
              <a:solidFill>
                <a:schemeClr val="tx1"/>
              </a:solidFill>
              <a:effectLst/>
              <a:latin typeface="+mn-lt"/>
              <a:ea typeface="+mn-ea"/>
              <a:cs typeface="+mn-cs"/>
            </a:endParaRPr>
          </a:p>
          <a:p>
            <a:r>
              <a:rPr lang="en-US" sz="1200" b="1" i="1" kern="1200" dirty="0" smtClean="0">
                <a:solidFill>
                  <a:schemeClr val="tx1"/>
                </a:solidFill>
                <a:effectLst/>
                <a:latin typeface="+mn-lt"/>
                <a:ea typeface="+mn-ea"/>
                <a:cs typeface="+mn-cs"/>
              </a:rPr>
              <a:t>Consistency</a:t>
            </a:r>
            <a:r>
              <a:rPr lang="en-US" sz="1200" kern="1200" dirty="0" smtClean="0">
                <a:solidFill>
                  <a:schemeClr val="tx1"/>
                </a:solidFill>
                <a:effectLst/>
                <a:latin typeface="+mn-lt"/>
                <a:ea typeface="+mn-ea"/>
                <a:cs typeface="+mn-cs"/>
              </a:rPr>
              <a:t> should be part of every online screen or page design. Your course design tells students not only </a:t>
            </a:r>
            <a:r>
              <a:rPr lang="en-US" sz="1200" b="1" kern="1200" dirty="0" smtClean="0">
                <a:solidFill>
                  <a:schemeClr val="tx1"/>
                </a:solidFill>
                <a:effectLst/>
                <a:latin typeface="+mn-lt"/>
                <a:ea typeface="+mn-ea"/>
                <a:cs typeface="+mn-cs"/>
              </a:rPr>
              <a:t>what</a:t>
            </a:r>
            <a:r>
              <a:rPr lang="en-US" sz="1200" kern="1200" dirty="0" smtClean="0">
                <a:solidFill>
                  <a:schemeClr val="tx1"/>
                </a:solidFill>
                <a:effectLst/>
                <a:latin typeface="+mn-lt"/>
                <a:ea typeface="+mn-ea"/>
                <a:cs typeface="+mn-cs"/>
              </a:rPr>
              <a:t> is written on the page, but gives clues as to the </a:t>
            </a:r>
            <a:r>
              <a:rPr lang="en-US" sz="1200" b="1" u="sng" kern="1200" dirty="0" smtClean="0">
                <a:solidFill>
                  <a:schemeClr val="tx1"/>
                </a:solidFill>
                <a:effectLst/>
                <a:latin typeface="+mn-lt"/>
                <a:ea typeface="+mn-ea"/>
                <a:cs typeface="+mn-cs"/>
              </a:rPr>
              <a:t>importance</a:t>
            </a:r>
            <a:r>
              <a:rPr lang="en-US" sz="1200" kern="1200" dirty="0" smtClean="0">
                <a:solidFill>
                  <a:schemeClr val="tx1"/>
                </a:solidFill>
                <a:effectLst/>
                <a:latin typeface="+mn-lt"/>
                <a:ea typeface="+mn-ea"/>
                <a:cs typeface="+mn-cs"/>
              </a:rPr>
              <a:t> of the content and the </a:t>
            </a:r>
            <a:r>
              <a:rPr lang="en-US" sz="1200" b="1" u="sng" kern="1200" dirty="0" smtClean="0">
                <a:solidFill>
                  <a:schemeClr val="tx1"/>
                </a:solidFill>
                <a:effectLst/>
                <a:latin typeface="+mn-lt"/>
                <a:ea typeface="+mn-ea"/>
                <a:cs typeface="+mn-cs"/>
              </a:rPr>
              <a:t>relevance</a:t>
            </a:r>
            <a:r>
              <a:rPr lang="en-US" sz="1200" kern="1200" dirty="0" smtClean="0">
                <a:solidFill>
                  <a:schemeClr val="tx1"/>
                </a:solidFill>
                <a:effectLst/>
                <a:latin typeface="+mn-lt"/>
                <a:ea typeface="+mn-ea"/>
                <a:cs typeface="+mn-cs"/>
              </a:rPr>
              <a:t> of the material by </a:t>
            </a:r>
            <a:r>
              <a:rPr lang="en-US" sz="1200" b="1" kern="1200" dirty="0" smtClean="0">
                <a:solidFill>
                  <a:schemeClr val="tx1"/>
                </a:solidFill>
                <a:effectLst/>
                <a:latin typeface="+mn-lt"/>
                <a:ea typeface="+mn-ea"/>
                <a:cs typeface="+mn-cs"/>
              </a:rPr>
              <a:t>where</a:t>
            </a:r>
            <a:r>
              <a:rPr lang="en-US" sz="1200" kern="1200" dirty="0" smtClean="0">
                <a:solidFill>
                  <a:schemeClr val="tx1"/>
                </a:solidFill>
                <a:effectLst/>
                <a:latin typeface="+mn-lt"/>
                <a:ea typeface="+mn-ea"/>
                <a:cs typeface="+mn-cs"/>
              </a:rPr>
              <a:t> it is located within the page. </a:t>
            </a: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i="1" u="sng" kern="1200" dirty="0" smtClean="0">
                <a:solidFill>
                  <a:schemeClr val="tx1"/>
                </a:solidFill>
                <a:effectLst/>
                <a:latin typeface="+mn-lt"/>
                <a:ea typeface="+mn-ea"/>
                <a:cs typeface="+mn-cs"/>
              </a:rPr>
              <a:t>Always</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assign the </a:t>
            </a:r>
            <a:r>
              <a:rPr lang="en-US" sz="1200" b="1" kern="1200" dirty="0" smtClean="0">
                <a:solidFill>
                  <a:schemeClr val="tx1"/>
                </a:solidFill>
                <a:effectLst/>
                <a:latin typeface="+mn-lt"/>
                <a:ea typeface="+mn-ea"/>
                <a:cs typeface="+mn-cs"/>
              </a:rPr>
              <a:t>same space</a:t>
            </a:r>
            <a:r>
              <a:rPr lang="en-US" sz="1200" kern="1200" dirty="0" smtClean="0">
                <a:solidFill>
                  <a:schemeClr val="tx1"/>
                </a:solidFill>
                <a:effectLst/>
                <a:latin typeface="+mn-lt"/>
                <a:ea typeface="+mn-ea"/>
                <a:cs typeface="+mn-cs"/>
              </a:rPr>
              <a:t> within the screen for </a:t>
            </a:r>
            <a:r>
              <a:rPr lang="en-US" sz="1200" b="1" i="1" kern="1200" dirty="0" smtClean="0">
                <a:solidFill>
                  <a:schemeClr val="tx1"/>
                </a:solidFill>
                <a:effectLst/>
                <a:latin typeface="+mn-lt"/>
                <a:ea typeface="+mn-ea"/>
                <a:cs typeface="+mn-cs"/>
              </a:rPr>
              <a:t>important messages</a:t>
            </a:r>
            <a:r>
              <a:rPr lang="en-US" sz="1200" kern="1200" dirty="0" smtClean="0">
                <a:solidFill>
                  <a:schemeClr val="tx1"/>
                </a:solidFill>
                <a:effectLst/>
                <a:latin typeface="+mn-lt"/>
                <a:ea typeface="+mn-ea"/>
                <a:cs typeface="+mn-cs"/>
              </a:rPr>
              <a:t> so students will learn </a:t>
            </a:r>
            <a:r>
              <a:rPr lang="en-US" sz="1200" b="1" i="1" kern="1200" dirty="0" smtClean="0">
                <a:solidFill>
                  <a:schemeClr val="tx1"/>
                </a:solidFill>
                <a:effectLst/>
                <a:latin typeface="+mn-lt"/>
                <a:ea typeface="+mn-ea"/>
                <a:cs typeface="+mn-cs"/>
              </a:rPr>
              <a:t>where</a:t>
            </a:r>
            <a:r>
              <a:rPr lang="en-US" sz="1200" kern="1200" dirty="0" smtClean="0">
                <a:solidFill>
                  <a:schemeClr val="tx1"/>
                </a:solidFill>
                <a:effectLst/>
                <a:latin typeface="+mn-lt"/>
                <a:ea typeface="+mn-ea"/>
                <a:cs typeface="+mn-cs"/>
              </a:rPr>
              <a:t> </a:t>
            </a:r>
            <a:r>
              <a:rPr lang="en-US" sz="1200" b="1" i="1" kern="1200" dirty="0" smtClean="0">
                <a:solidFill>
                  <a:schemeClr val="tx1"/>
                </a:solidFill>
                <a:effectLst/>
                <a:latin typeface="+mn-lt"/>
                <a:ea typeface="+mn-ea"/>
                <a:cs typeface="+mn-cs"/>
              </a:rPr>
              <a:t>to look</a:t>
            </a:r>
            <a:r>
              <a:rPr lang="en-US" sz="1200" kern="1200" dirty="0" smtClean="0">
                <a:solidFill>
                  <a:schemeClr val="tx1"/>
                </a:solidFill>
                <a:effectLst/>
                <a:latin typeface="+mn-lt"/>
                <a:ea typeface="+mn-ea"/>
                <a:cs typeface="+mn-cs"/>
              </a:rPr>
              <a:t> for essential material.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You can assign various tasks to different locations like the locations shown on the screen, or assign a location for specific purposes within the screen, or even within specific pages such as the announcement page.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Whatever space you select for a given information, </a:t>
            </a:r>
            <a:r>
              <a:rPr lang="en-US" sz="1200" b="1" u="sng" kern="1200" dirty="0" smtClean="0">
                <a:solidFill>
                  <a:schemeClr val="tx1"/>
                </a:solidFill>
                <a:effectLst/>
                <a:latin typeface="+mn-lt"/>
                <a:ea typeface="+mn-ea"/>
                <a:cs typeface="+mn-cs"/>
              </a:rPr>
              <a:t>standardized</a:t>
            </a:r>
            <a:r>
              <a:rPr lang="en-US" sz="1200" kern="1200" dirty="0" smtClean="0">
                <a:solidFill>
                  <a:schemeClr val="tx1"/>
                </a:solidFill>
                <a:effectLst/>
                <a:latin typeface="+mn-lt"/>
                <a:ea typeface="+mn-ea"/>
                <a:cs typeface="+mn-cs"/>
              </a:rPr>
              <a:t> it </a:t>
            </a:r>
            <a:r>
              <a:rPr lang="en-US" sz="1200" b="1" i="1" kern="1200" dirty="0" smtClean="0">
                <a:solidFill>
                  <a:schemeClr val="tx1"/>
                </a:solidFill>
                <a:effectLst/>
                <a:latin typeface="+mn-lt"/>
                <a:ea typeface="+mn-ea"/>
                <a:cs typeface="+mn-cs"/>
              </a:rPr>
              <a:t>throughout</a:t>
            </a:r>
            <a:r>
              <a:rPr lang="en-US" sz="1200" kern="1200" dirty="0" smtClean="0">
                <a:solidFill>
                  <a:schemeClr val="tx1"/>
                </a:solidFill>
                <a:effectLst/>
                <a:latin typeface="+mn-lt"/>
                <a:ea typeface="+mn-ea"/>
                <a:cs typeface="+mn-cs"/>
              </a:rPr>
              <a:t> your </a:t>
            </a:r>
            <a:r>
              <a:rPr lang="en-US" sz="1200" b="1" i="1" kern="1200" dirty="0" smtClean="0">
                <a:solidFill>
                  <a:schemeClr val="tx1"/>
                </a:solidFill>
                <a:effectLst/>
                <a:latin typeface="+mn-lt"/>
                <a:ea typeface="+mn-ea"/>
                <a:cs typeface="+mn-cs"/>
              </a:rPr>
              <a:t>course</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Like for example in this figure you have your menu on the left side and your graphics on your right.  So if someone selects that graphic, you would have the explanation of the graphic on the bottom.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Keep it consistent, so when you have a second graphic, the explanation of the graphic will also be at the bottom of the graphic, and so forth.</a:t>
            </a:r>
          </a:p>
          <a:p>
            <a:endParaRPr lang="en-US" sz="1200" kern="1200" dirty="0" smtClean="0">
              <a:solidFill>
                <a:schemeClr val="tx1"/>
              </a:solidFill>
              <a:effectLst/>
              <a:latin typeface="+mn-lt"/>
              <a:ea typeface="+mn-ea"/>
              <a:cs typeface="+mn-cs"/>
            </a:endParaRPr>
          </a:p>
          <a:p>
            <a:pPr marL="0" marR="0" lvl="1" indent="0" algn="l" defTabSz="914400" rtl="0" eaLnBrk="1" fontAlgn="auto" latinLnBrk="0" hangingPunct="1">
              <a:lnSpc>
                <a:spcPct val="100000"/>
              </a:lnSpc>
              <a:spcBef>
                <a:spcPts val="1200"/>
              </a:spcBef>
              <a:spcAft>
                <a:spcPts val="0"/>
              </a:spcAft>
              <a:buClrTx/>
              <a:buSzTx/>
              <a:buFontTx/>
              <a:buNone/>
              <a:tabLst/>
              <a:defRPr/>
            </a:pPr>
            <a:r>
              <a:rPr lang="en-US" sz="1200" dirty="0" smtClean="0"/>
              <a:t>Keep location </a:t>
            </a:r>
            <a:r>
              <a:rPr lang="en-US" sz="1200" i="1" u="sng" dirty="0" smtClean="0"/>
              <a:t>consistent</a:t>
            </a:r>
            <a:r>
              <a:rPr lang="en-US" sz="1200" dirty="0" smtClean="0"/>
              <a:t> throughout your course. </a:t>
            </a:r>
            <a:r>
              <a:rPr lang="en-US" sz="2200" b="1" dirty="0" smtClean="0"/>
              <a:t>Consistency</a:t>
            </a:r>
            <a:r>
              <a:rPr lang="en-US" sz="2200" dirty="0" smtClean="0"/>
              <a:t> in itself </a:t>
            </a:r>
            <a:r>
              <a:rPr lang="en-US" sz="2200" b="1" dirty="0" smtClean="0"/>
              <a:t>is</a:t>
            </a:r>
            <a:r>
              <a:rPr lang="en-US" sz="2200" dirty="0" smtClean="0"/>
              <a:t> a message.</a:t>
            </a:r>
          </a:p>
          <a:p>
            <a:pPr>
              <a:spcBef>
                <a:spcPts val="1200"/>
              </a:spcBef>
            </a:pPr>
            <a:endParaRPr lang="en-US" sz="1200" dirty="0" smtClean="0"/>
          </a:p>
          <a:p>
            <a:endParaRPr lang="en-US" dirty="0" smtClean="0"/>
          </a:p>
          <a:p>
            <a:pPr lvl="1">
              <a:spcBef>
                <a:spcPts val="1200"/>
              </a:spcBef>
            </a:pPr>
            <a:endParaRPr lang="en-US" dirty="0"/>
          </a:p>
        </p:txBody>
      </p:sp>
      <p:sp>
        <p:nvSpPr>
          <p:cNvPr id="4" name="Slide Number Placeholder 3"/>
          <p:cNvSpPr>
            <a:spLocks noGrp="1"/>
          </p:cNvSpPr>
          <p:nvPr>
            <p:ph type="sldNum" sz="quarter" idx="10"/>
          </p:nvPr>
        </p:nvSpPr>
        <p:spPr/>
        <p:txBody>
          <a:bodyPr/>
          <a:lstStyle/>
          <a:p>
            <a:fld id="{67E9D77D-AE78-4691-8C1F-850117AF6E54}" type="slidenum">
              <a:rPr lang="en-US" smtClean="0"/>
              <a:t>21</a:t>
            </a:fld>
            <a:endParaRPr lang="en-US" dirty="0"/>
          </a:p>
        </p:txBody>
      </p:sp>
    </p:spTree>
    <p:extLst>
      <p:ext uri="{BB962C8B-B14F-4D97-AF65-F5344CB8AC3E}">
        <p14:creationId xmlns:p14="http://schemas.microsoft.com/office/powerpoint/2010/main" val="7151497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smtClean="0">
                <a:solidFill>
                  <a:schemeClr val="tx1"/>
                </a:solidFill>
                <a:effectLst/>
                <a:latin typeface="+mn-lt"/>
                <a:ea typeface="+mn-ea"/>
                <a:cs typeface="+mn-cs"/>
              </a:rPr>
              <a:t>Use of Color</a:t>
            </a:r>
          </a:p>
          <a:p>
            <a:endParaRPr lang="en-US" sz="1200" b="1" i="1"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use of Color is something we have to keep in mind for several reasons: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Use color to </a:t>
            </a:r>
            <a:r>
              <a:rPr lang="en-US" sz="1100" kern="1200" dirty="0" smtClean="0">
                <a:solidFill>
                  <a:schemeClr val="tx1"/>
                </a:solidFill>
                <a:effectLst/>
                <a:latin typeface="Arial Black" panose="020B0A04020102020204" pitchFamily="34" charset="0"/>
                <a:ea typeface="+mn-ea"/>
                <a:cs typeface="+mn-cs"/>
              </a:rPr>
              <a:t>attract</a:t>
            </a:r>
            <a:r>
              <a:rPr lang="en-US" sz="1200" kern="1200" dirty="0" smtClean="0">
                <a:solidFill>
                  <a:schemeClr val="tx1"/>
                </a:solidFill>
                <a:effectLst/>
                <a:latin typeface="+mn-lt"/>
                <a:ea typeface="+mn-ea"/>
                <a:cs typeface="+mn-cs"/>
              </a:rPr>
              <a:t> the student’s </a:t>
            </a:r>
            <a:r>
              <a:rPr lang="en-US" sz="1100" kern="1200" dirty="0" smtClean="0">
                <a:solidFill>
                  <a:schemeClr val="tx1"/>
                </a:solidFill>
                <a:effectLst/>
                <a:latin typeface="Arial Black" panose="020B0A04020102020204" pitchFamily="34" charset="0"/>
                <a:ea typeface="+mn-ea"/>
                <a:cs typeface="+mn-cs"/>
              </a:rPr>
              <a:t>attention</a:t>
            </a:r>
            <a:r>
              <a:rPr lang="en-US" sz="1200" kern="1200" dirty="0" smtClean="0">
                <a:solidFill>
                  <a:schemeClr val="tx1"/>
                </a:solidFill>
                <a:effectLst/>
                <a:latin typeface="+mn-lt"/>
                <a:ea typeface="+mn-ea"/>
                <a:cs typeface="+mn-cs"/>
              </a:rPr>
              <a:t> to a specific area or word. However, </a:t>
            </a:r>
            <a:r>
              <a:rPr lang="en-US" sz="1200" b="1" i="1" u="sng" kern="1200" dirty="0" smtClean="0">
                <a:solidFill>
                  <a:schemeClr val="tx1"/>
                </a:solidFill>
                <a:effectLst/>
                <a:latin typeface="+mn-lt"/>
                <a:ea typeface="+mn-ea"/>
                <a:cs typeface="+mn-cs"/>
              </a:rPr>
              <a:t>overusing</a:t>
            </a:r>
            <a:r>
              <a:rPr lang="en-US" sz="1200" kern="1200" dirty="0" smtClean="0">
                <a:solidFill>
                  <a:schemeClr val="tx1"/>
                </a:solidFill>
                <a:effectLst/>
                <a:latin typeface="+mn-lt"/>
                <a:ea typeface="+mn-ea"/>
                <a:cs typeface="+mn-cs"/>
              </a:rPr>
              <a:t> color on the screen is more </a:t>
            </a:r>
            <a:r>
              <a:rPr lang="en-US" sz="1200" u="sng" kern="1200" dirty="0" smtClean="0">
                <a:solidFill>
                  <a:schemeClr val="tx1"/>
                </a:solidFill>
                <a:effectLst/>
                <a:latin typeface="+mn-lt"/>
                <a:ea typeface="+mn-ea"/>
                <a:cs typeface="+mn-cs"/>
              </a:rPr>
              <a:t>detrimental</a:t>
            </a:r>
            <a:r>
              <a:rPr lang="en-US" sz="1200" kern="1200" dirty="0" smtClean="0">
                <a:solidFill>
                  <a:schemeClr val="tx1"/>
                </a:solidFill>
                <a:effectLst/>
                <a:latin typeface="+mn-lt"/>
                <a:ea typeface="+mn-ea"/>
                <a:cs typeface="+mn-cs"/>
              </a:rPr>
              <a:t> than your initial intention in trying to focus the student’s attention.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By adding too many colors, you </a:t>
            </a:r>
            <a:r>
              <a:rPr lang="en-US" sz="1100" kern="1200" dirty="0" smtClean="0">
                <a:solidFill>
                  <a:schemeClr val="tx1"/>
                </a:solidFill>
                <a:effectLst/>
                <a:latin typeface="Arial Black" panose="020B0A04020102020204" pitchFamily="34" charset="0"/>
                <a:ea typeface="+mn-ea"/>
                <a:cs typeface="+mn-cs"/>
              </a:rPr>
              <a:t>overwhelm</a:t>
            </a:r>
            <a:r>
              <a:rPr lang="en-US" sz="1200" kern="1200" dirty="0" smtClean="0">
                <a:solidFill>
                  <a:schemeClr val="tx1"/>
                </a:solidFill>
                <a:effectLst/>
                <a:latin typeface="+mn-lt"/>
                <a:ea typeface="+mn-ea"/>
                <a:cs typeface="+mn-cs"/>
              </a:rPr>
              <a:t> the memory system. When </a:t>
            </a:r>
            <a:r>
              <a:rPr lang="en-US" sz="1200" b="1" i="1" kern="1200" dirty="0" smtClean="0">
                <a:solidFill>
                  <a:schemeClr val="tx1"/>
                </a:solidFill>
                <a:effectLst/>
                <a:latin typeface="+mn-lt"/>
                <a:ea typeface="+mn-ea"/>
                <a:cs typeface="+mn-cs"/>
              </a:rPr>
              <a:t>everything competes</a:t>
            </a:r>
            <a:r>
              <a:rPr lang="en-US" sz="1200" kern="1200" dirty="0" smtClean="0">
                <a:solidFill>
                  <a:schemeClr val="tx1"/>
                </a:solidFill>
                <a:effectLst/>
                <a:latin typeface="+mn-lt"/>
                <a:ea typeface="+mn-ea"/>
                <a:cs typeface="+mn-cs"/>
              </a:rPr>
              <a:t> for your attention, </a:t>
            </a:r>
            <a:r>
              <a:rPr lang="en-US" sz="1100" b="1" u="sng" kern="1200" dirty="0" smtClean="0">
                <a:solidFill>
                  <a:schemeClr val="tx1"/>
                </a:solidFill>
                <a:effectLst/>
                <a:latin typeface="Arial Black" panose="020B0A04020102020204" pitchFamily="34" charset="0"/>
                <a:ea typeface="+mn-ea"/>
                <a:cs typeface="+mn-cs"/>
              </a:rPr>
              <a:t>nothing</a:t>
            </a:r>
            <a:r>
              <a:rPr lang="en-US" sz="1200" b="1" i="1" kern="1200" dirty="0" smtClean="0">
                <a:solidFill>
                  <a:schemeClr val="tx1"/>
                </a:solidFill>
                <a:effectLst/>
                <a:latin typeface="+mn-lt"/>
                <a:ea typeface="+mn-ea"/>
                <a:cs typeface="+mn-cs"/>
              </a:rPr>
              <a:t> attracts</a:t>
            </a:r>
            <a:r>
              <a:rPr lang="en-US" sz="1200" kern="1200" dirty="0" smtClean="0">
                <a:solidFill>
                  <a:schemeClr val="tx1"/>
                </a:solidFill>
                <a:effectLst/>
                <a:latin typeface="+mn-lt"/>
                <a:ea typeface="+mn-ea"/>
                <a:cs typeface="+mn-cs"/>
              </a:rPr>
              <a:t> your attention!</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Only use </a:t>
            </a:r>
            <a:r>
              <a:rPr lang="en-US" sz="1200" b="1" i="1" u="sng" kern="1200" dirty="0" smtClean="0">
                <a:solidFill>
                  <a:schemeClr val="tx1"/>
                </a:solidFill>
                <a:effectLst/>
                <a:latin typeface="+mn-lt"/>
                <a:ea typeface="+mn-ea"/>
                <a:cs typeface="+mn-cs"/>
              </a:rPr>
              <a:t>one</a:t>
            </a:r>
            <a:r>
              <a:rPr lang="en-US" sz="1200" kern="1200" dirty="0" smtClean="0">
                <a:solidFill>
                  <a:schemeClr val="tx1"/>
                </a:solidFill>
                <a:effectLst/>
                <a:latin typeface="+mn-lt"/>
                <a:ea typeface="+mn-ea"/>
                <a:cs typeface="+mn-cs"/>
              </a:rPr>
              <a:t> color font — For instance, on your announcements use a </a:t>
            </a:r>
            <a:r>
              <a:rPr lang="en-US" sz="1200" b="1" i="1" u="sng" kern="1200" dirty="0" smtClean="0">
                <a:solidFill>
                  <a:schemeClr val="tx1"/>
                </a:solidFill>
                <a:effectLst/>
                <a:latin typeface="+mn-lt"/>
                <a:ea typeface="+mn-ea"/>
                <a:cs typeface="+mn-cs"/>
              </a:rPr>
              <a:t>colored</a:t>
            </a:r>
            <a:r>
              <a:rPr lang="en-US" sz="1200" b="1" kern="1200" dirty="0" smtClean="0">
                <a:solidFill>
                  <a:schemeClr val="tx1"/>
                </a:solidFill>
                <a:effectLst/>
                <a:latin typeface="+mn-lt"/>
                <a:ea typeface="+mn-ea"/>
                <a:cs typeface="+mn-cs"/>
              </a:rPr>
              <a:t> </a:t>
            </a:r>
            <a:r>
              <a:rPr lang="en-US" sz="1200" b="1" i="1" u="sng" kern="1200" dirty="0" smtClean="0">
                <a:solidFill>
                  <a:schemeClr val="tx1"/>
                </a:solidFill>
                <a:effectLst/>
                <a:latin typeface="+mn-lt"/>
                <a:ea typeface="+mn-ea"/>
                <a:cs typeface="+mn-cs"/>
              </a:rPr>
              <a:t>font</a:t>
            </a:r>
            <a:r>
              <a:rPr lang="en-US" sz="1200" kern="1200" dirty="0" smtClean="0">
                <a:solidFill>
                  <a:schemeClr val="tx1"/>
                </a:solidFill>
                <a:effectLst/>
                <a:latin typeface="+mn-lt"/>
                <a:ea typeface="+mn-ea"/>
                <a:cs typeface="+mn-cs"/>
              </a:rPr>
              <a:t> on important </a:t>
            </a:r>
            <a:r>
              <a:rPr lang="en-US" sz="1200" b="1" kern="1200" dirty="0" smtClean="0">
                <a:solidFill>
                  <a:schemeClr val="tx1"/>
                </a:solidFill>
                <a:effectLst/>
                <a:latin typeface="+mn-lt"/>
                <a:ea typeface="+mn-ea"/>
                <a:cs typeface="+mn-cs"/>
              </a:rPr>
              <a:t>dates. </a:t>
            </a:r>
            <a:r>
              <a:rPr lang="en-US" sz="1200" kern="1200" dirty="0" smtClean="0">
                <a:solidFill>
                  <a:schemeClr val="tx1"/>
                </a:solidFill>
                <a:effectLst/>
                <a:latin typeface="+mn-lt"/>
                <a:ea typeface="+mn-ea"/>
                <a:cs typeface="+mn-cs"/>
              </a:rPr>
              <a:t>After that specific date has </a:t>
            </a:r>
            <a:r>
              <a:rPr lang="en-US" sz="1200" b="1" i="1" kern="1200" dirty="0" smtClean="0">
                <a:solidFill>
                  <a:schemeClr val="tx1"/>
                </a:solidFill>
                <a:effectLst/>
                <a:latin typeface="+mn-lt"/>
                <a:ea typeface="+mn-ea"/>
                <a:cs typeface="+mn-cs"/>
              </a:rPr>
              <a:t>past,</a:t>
            </a:r>
            <a:r>
              <a:rPr lang="en-US" sz="1200"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rPr>
              <a:t>delete</a:t>
            </a:r>
            <a:r>
              <a:rPr lang="en-US" sz="1200" kern="1200" dirty="0" smtClean="0">
                <a:solidFill>
                  <a:schemeClr val="tx1"/>
                </a:solidFill>
                <a:effectLst/>
                <a:latin typeface="+mn-lt"/>
                <a:ea typeface="+mn-ea"/>
                <a:cs typeface="+mn-cs"/>
              </a:rPr>
              <a:t> the date or colored it black so it no will longer be competing for attention with a new important date.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Select the </a:t>
            </a:r>
            <a:r>
              <a:rPr lang="en-US" sz="1200" b="1" i="1" u="sng" kern="1200" dirty="0" smtClean="0">
                <a:solidFill>
                  <a:schemeClr val="tx1"/>
                </a:solidFill>
                <a:effectLst/>
                <a:latin typeface="+mn-lt"/>
                <a:ea typeface="+mn-ea"/>
                <a:cs typeface="+mn-cs"/>
              </a:rPr>
              <a:t>same</a:t>
            </a:r>
            <a:r>
              <a:rPr lang="en-US" sz="1200" kern="1200" dirty="0" smtClean="0">
                <a:solidFill>
                  <a:schemeClr val="tx1"/>
                </a:solidFill>
                <a:effectLst/>
                <a:latin typeface="+mn-lt"/>
                <a:ea typeface="+mn-ea"/>
                <a:cs typeface="+mn-cs"/>
              </a:rPr>
              <a:t> </a:t>
            </a:r>
            <a:r>
              <a:rPr lang="en-US" sz="1200" b="1" i="1" kern="1200" dirty="0" smtClean="0">
                <a:solidFill>
                  <a:schemeClr val="tx1"/>
                </a:solidFill>
                <a:effectLst/>
                <a:latin typeface="+mn-lt"/>
                <a:ea typeface="+mn-ea"/>
                <a:cs typeface="+mn-cs"/>
              </a:rPr>
              <a:t>color</a:t>
            </a:r>
            <a:r>
              <a:rPr lang="en-US" sz="1200" kern="1200" dirty="0" smtClean="0">
                <a:solidFill>
                  <a:schemeClr val="tx1"/>
                </a:solidFill>
                <a:effectLst/>
                <a:latin typeface="+mn-lt"/>
                <a:ea typeface="+mn-ea"/>
                <a:cs typeface="+mn-cs"/>
              </a:rPr>
              <a:t> </a:t>
            </a:r>
            <a:r>
              <a:rPr lang="en-US" sz="1200" u="words" kern="1200" dirty="0" smtClean="0">
                <a:solidFill>
                  <a:schemeClr val="tx1"/>
                </a:solidFill>
                <a:effectLst/>
                <a:latin typeface="+mn-lt"/>
                <a:ea typeface="+mn-ea"/>
                <a:cs typeface="+mn-cs"/>
              </a:rPr>
              <a:t>and font style</a:t>
            </a:r>
            <a:r>
              <a:rPr lang="en-US" sz="1200" kern="1200" dirty="0" smtClean="0">
                <a:solidFill>
                  <a:schemeClr val="tx1"/>
                </a:solidFill>
                <a:effectLst/>
                <a:latin typeface="+mn-lt"/>
                <a:ea typeface="+mn-ea"/>
                <a:cs typeface="+mn-cs"/>
              </a:rPr>
              <a:t> to indicate importance (e.g. red, bold and italics) throughout your </a:t>
            </a:r>
            <a:r>
              <a:rPr lang="en-US" sz="1200" b="1" kern="1200" dirty="0" smtClean="0">
                <a:solidFill>
                  <a:schemeClr val="tx1"/>
                </a:solidFill>
                <a:effectLst/>
                <a:latin typeface="+mn-lt"/>
                <a:ea typeface="+mn-ea"/>
                <a:cs typeface="+mn-cs"/>
              </a:rPr>
              <a:t>entire</a:t>
            </a:r>
            <a:r>
              <a:rPr lang="en-US" sz="1200" kern="1200" dirty="0" smtClean="0">
                <a:solidFill>
                  <a:schemeClr val="tx1"/>
                </a:solidFill>
                <a:effectLst/>
                <a:latin typeface="+mn-lt"/>
                <a:ea typeface="+mn-ea"/>
                <a:cs typeface="+mn-cs"/>
              </a:rPr>
              <a:t> course, so students will relate that </a:t>
            </a:r>
            <a:r>
              <a:rPr lang="en-US" sz="1200" u="sng" kern="1200" dirty="0" smtClean="0">
                <a:solidFill>
                  <a:schemeClr val="tx1"/>
                </a:solidFill>
                <a:effectLst/>
                <a:latin typeface="+mn-lt"/>
                <a:ea typeface="+mn-ea"/>
                <a:cs typeface="+mn-cs"/>
              </a:rPr>
              <a:t>color</a:t>
            </a:r>
            <a:r>
              <a:rPr lang="en-US" sz="1200" kern="1200" dirty="0" smtClean="0">
                <a:solidFill>
                  <a:schemeClr val="tx1"/>
                </a:solidFill>
                <a:effectLst/>
                <a:latin typeface="+mn-lt"/>
                <a:ea typeface="+mn-ea"/>
                <a:cs typeface="+mn-cs"/>
              </a:rPr>
              <a:t> and </a:t>
            </a:r>
            <a:r>
              <a:rPr lang="en-US" sz="1200" u="sng" kern="1200" dirty="0" smtClean="0">
                <a:solidFill>
                  <a:schemeClr val="tx1"/>
                </a:solidFill>
                <a:effectLst/>
                <a:latin typeface="+mn-lt"/>
                <a:ea typeface="+mn-ea"/>
                <a:cs typeface="+mn-cs"/>
              </a:rPr>
              <a:t>style</a:t>
            </a:r>
            <a:r>
              <a:rPr lang="en-US" sz="1200" kern="1200" dirty="0" smtClean="0">
                <a:solidFill>
                  <a:schemeClr val="tx1"/>
                </a:solidFill>
                <a:effectLst/>
                <a:latin typeface="+mn-lt"/>
                <a:ea typeface="+mn-ea"/>
                <a:cs typeface="+mn-cs"/>
              </a:rPr>
              <a:t> with importance.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r>
              <a:rPr lang="en-US" sz="1200" i="1" u="sng" kern="1200" dirty="0" smtClean="0">
                <a:solidFill>
                  <a:schemeClr val="tx1"/>
                </a:solidFill>
                <a:effectLst/>
                <a:latin typeface="+mn-lt"/>
                <a:ea typeface="+mn-ea"/>
                <a:cs typeface="+mn-cs"/>
              </a:rPr>
              <a:t>Whenever you use color</a:t>
            </a:r>
            <a:r>
              <a:rPr lang="en-US" sz="1200" kern="1200" dirty="0" smtClean="0">
                <a:solidFill>
                  <a:schemeClr val="tx1"/>
                </a:solidFill>
                <a:effectLst/>
                <a:latin typeface="+mn-lt"/>
                <a:ea typeface="+mn-ea"/>
                <a:cs typeface="+mn-cs"/>
              </a:rPr>
              <a:t> to </a:t>
            </a:r>
            <a:r>
              <a:rPr lang="en-US" sz="1200" i="1" kern="1200" dirty="0" smtClean="0">
                <a:solidFill>
                  <a:schemeClr val="tx1"/>
                </a:solidFill>
                <a:effectLst/>
                <a:latin typeface="+mn-lt"/>
                <a:ea typeface="+mn-ea"/>
                <a:cs typeface="+mn-cs"/>
              </a:rPr>
              <a:t>indicate importance</a:t>
            </a:r>
            <a:r>
              <a:rPr lang="en-US" sz="1200" kern="1200" dirty="0" smtClean="0">
                <a:solidFill>
                  <a:schemeClr val="tx1"/>
                </a:solidFill>
                <a:effectLst/>
                <a:latin typeface="+mn-lt"/>
                <a:ea typeface="+mn-ea"/>
                <a:cs typeface="+mn-cs"/>
              </a:rPr>
              <a:t> you should add a </a:t>
            </a:r>
            <a:r>
              <a:rPr lang="en-US" sz="1200" b="1" i="1" u="sng" kern="1200" dirty="0" smtClean="0">
                <a:solidFill>
                  <a:schemeClr val="tx1"/>
                </a:solidFill>
                <a:effectLst/>
                <a:latin typeface="+mn-lt"/>
                <a:ea typeface="+mn-ea"/>
                <a:cs typeface="+mn-cs"/>
              </a:rPr>
              <a:t>second attribute</a:t>
            </a:r>
            <a:r>
              <a:rPr lang="en-US" sz="1200" kern="1200" dirty="0" smtClean="0">
                <a:solidFill>
                  <a:schemeClr val="tx1"/>
                </a:solidFill>
                <a:effectLst/>
                <a:latin typeface="+mn-lt"/>
                <a:ea typeface="+mn-ea"/>
                <a:cs typeface="+mn-cs"/>
              </a:rPr>
              <a:t> such as </a:t>
            </a:r>
            <a:r>
              <a:rPr lang="en-US" sz="1200" b="1" i="1" kern="1200" dirty="0" smtClean="0">
                <a:solidFill>
                  <a:schemeClr val="tx1"/>
                </a:solidFill>
                <a:effectLst/>
                <a:latin typeface="+mn-lt"/>
                <a:ea typeface="+mn-ea"/>
                <a:cs typeface="+mn-cs"/>
              </a:rPr>
              <a:t>bold</a:t>
            </a:r>
            <a:r>
              <a:rPr lang="en-US" sz="1200" kern="1200" dirty="0" smtClean="0">
                <a:solidFill>
                  <a:schemeClr val="tx1"/>
                </a:solidFill>
                <a:effectLst/>
                <a:latin typeface="+mn-lt"/>
                <a:ea typeface="+mn-ea"/>
                <a:cs typeface="+mn-cs"/>
              </a:rPr>
              <a:t>, </a:t>
            </a:r>
            <a:r>
              <a:rPr lang="en-US" sz="1200" i="1" u="sng" kern="1200" dirty="0" smtClean="0">
                <a:solidFill>
                  <a:schemeClr val="tx1"/>
                </a:solidFill>
                <a:effectLst/>
                <a:latin typeface="+mn-lt"/>
                <a:ea typeface="+mn-ea"/>
                <a:cs typeface="+mn-cs"/>
              </a:rPr>
              <a:t>underline</a:t>
            </a:r>
            <a:r>
              <a:rPr lang="en-US" sz="1200" kern="1200" dirty="0" smtClean="0">
                <a:solidFill>
                  <a:schemeClr val="tx1"/>
                </a:solidFill>
                <a:effectLst/>
                <a:latin typeface="+mn-lt"/>
                <a:ea typeface="+mn-ea"/>
                <a:cs typeface="+mn-cs"/>
              </a:rPr>
              <a:t>, or an asterisk*, for those who are </a:t>
            </a:r>
            <a:r>
              <a:rPr lang="en-US" sz="1100" kern="1200" dirty="0" smtClean="0">
                <a:solidFill>
                  <a:schemeClr val="tx1"/>
                </a:solidFill>
                <a:effectLst/>
                <a:latin typeface="Arial Black" panose="020B0A04020102020204" pitchFamily="34" charset="0"/>
                <a:ea typeface="+mn-ea"/>
                <a:cs typeface="+mn-cs"/>
              </a:rPr>
              <a:t>unable</a:t>
            </a:r>
            <a:r>
              <a:rPr lang="en-US" sz="1200" kern="1200" dirty="0" smtClean="0">
                <a:solidFill>
                  <a:schemeClr val="tx1"/>
                </a:solidFill>
                <a:effectLst/>
                <a:latin typeface="+mn-lt"/>
                <a:ea typeface="+mn-ea"/>
                <a:cs typeface="+mn-cs"/>
              </a:rPr>
              <a:t> to </a:t>
            </a:r>
            <a:r>
              <a:rPr lang="en-US" sz="1100" kern="1200" dirty="0" smtClean="0">
                <a:solidFill>
                  <a:schemeClr val="tx1"/>
                </a:solidFill>
                <a:effectLst/>
                <a:latin typeface="Arial Black" panose="020B0A04020102020204" pitchFamily="34" charset="0"/>
                <a:ea typeface="+mn-ea"/>
                <a:cs typeface="+mn-cs"/>
              </a:rPr>
              <a:t>detect</a:t>
            </a:r>
            <a:r>
              <a:rPr lang="en-US" sz="1200" kern="1200" dirty="0" smtClean="0">
                <a:solidFill>
                  <a:schemeClr val="tx1"/>
                </a:solidFill>
                <a:effectLst/>
                <a:latin typeface="+mn-lt"/>
                <a:ea typeface="+mn-ea"/>
                <a:cs typeface="+mn-cs"/>
              </a:rPr>
              <a:t> that </a:t>
            </a:r>
            <a:r>
              <a:rPr lang="en-US" sz="1100" kern="1200" dirty="0" smtClean="0">
                <a:solidFill>
                  <a:schemeClr val="tx1"/>
                </a:solidFill>
                <a:effectLst/>
                <a:latin typeface="Arial Black" panose="020B0A04020102020204" pitchFamily="34" charset="0"/>
                <a:ea typeface="+mn-ea"/>
                <a:cs typeface="+mn-cs"/>
              </a:rPr>
              <a:t>color</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If you are using 2 colors for importance, relevance, or color coding, always have a </a:t>
            </a:r>
            <a:r>
              <a:rPr lang="en-US" sz="1200" b="1" i="1" kern="1200" dirty="0" smtClean="0">
                <a:solidFill>
                  <a:schemeClr val="tx1"/>
                </a:solidFill>
                <a:effectLst/>
                <a:latin typeface="+mn-lt"/>
                <a:ea typeface="+mn-ea"/>
                <a:cs typeface="+mn-cs"/>
              </a:rPr>
              <a:t>second attribute</a:t>
            </a:r>
            <a:r>
              <a:rPr lang="en-US" sz="1200" kern="1200" dirty="0" smtClean="0">
                <a:solidFill>
                  <a:schemeClr val="tx1"/>
                </a:solidFill>
                <a:effectLst/>
                <a:latin typeface="+mn-lt"/>
                <a:ea typeface="+mn-ea"/>
                <a:cs typeface="+mn-cs"/>
              </a:rPr>
              <a:t> and have the same attribute for each color (e.g. </a:t>
            </a:r>
            <a:r>
              <a:rPr lang="en-US" sz="1200" b="1" u="sng" kern="1200" dirty="0" smtClean="0">
                <a:solidFill>
                  <a:schemeClr val="tx1"/>
                </a:solidFill>
                <a:effectLst/>
                <a:latin typeface="+mn-lt"/>
                <a:ea typeface="+mn-ea"/>
                <a:cs typeface="+mn-cs"/>
              </a:rPr>
              <a:t>bold</a:t>
            </a:r>
            <a:r>
              <a:rPr lang="en-US" sz="1200" kern="1200" dirty="0" smtClean="0">
                <a:solidFill>
                  <a:schemeClr val="tx1"/>
                </a:solidFill>
                <a:effectLst/>
                <a:latin typeface="+mn-lt"/>
                <a:ea typeface="+mn-ea"/>
                <a:cs typeface="+mn-cs"/>
              </a:rPr>
              <a:t> for red and </a:t>
            </a:r>
            <a:r>
              <a:rPr lang="en-US" sz="1200" b="1" i="1" u="sng" kern="1200" dirty="0" smtClean="0">
                <a:solidFill>
                  <a:schemeClr val="tx1"/>
                </a:solidFill>
                <a:effectLst/>
                <a:latin typeface="+mn-lt"/>
                <a:ea typeface="+mn-ea"/>
                <a:cs typeface="+mn-cs"/>
              </a:rPr>
              <a:t>italics</a:t>
            </a:r>
            <a:r>
              <a:rPr lang="en-US" sz="1200" kern="1200" dirty="0" smtClean="0">
                <a:solidFill>
                  <a:schemeClr val="tx1"/>
                </a:solidFill>
                <a:effectLst/>
                <a:latin typeface="+mn-lt"/>
                <a:ea typeface="+mn-ea"/>
                <a:cs typeface="+mn-cs"/>
              </a:rPr>
              <a:t> for green) You have to be </a:t>
            </a:r>
            <a:r>
              <a:rPr lang="en-US" sz="1200" b="1" kern="1200" dirty="0" smtClean="0">
                <a:solidFill>
                  <a:schemeClr val="tx1"/>
                </a:solidFill>
                <a:effectLst/>
                <a:latin typeface="+mn-lt"/>
                <a:ea typeface="+mn-ea"/>
                <a:cs typeface="+mn-cs"/>
              </a:rPr>
              <a:t>consistent</a:t>
            </a:r>
            <a:r>
              <a:rPr lang="en-US" sz="1200" kern="1200" dirty="0" smtClean="0">
                <a:solidFill>
                  <a:schemeClr val="tx1"/>
                </a:solidFill>
                <a:effectLst/>
                <a:latin typeface="+mn-lt"/>
                <a:ea typeface="+mn-ea"/>
                <a:cs typeface="+mn-cs"/>
              </a:rPr>
              <a:t> </a:t>
            </a:r>
            <a:r>
              <a:rPr lang="en-US" sz="1200" b="1" u="sng" kern="1200" dirty="0" smtClean="0">
                <a:solidFill>
                  <a:schemeClr val="tx1"/>
                </a:solidFill>
                <a:effectLst/>
                <a:latin typeface="+mn-lt"/>
                <a:ea typeface="+mn-ea"/>
                <a:cs typeface="+mn-cs"/>
              </a:rPr>
              <a:t>throughout</a:t>
            </a:r>
            <a:r>
              <a:rPr lang="en-US" sz="1200" kern="1200" dirty="0" smtClean="0">
                <a:solidFill>
                  <a:schemeClr val="tx1"/>
                </a:solidFill>
                <a:effectLst/>
                <a:latin typeface="+mn-lt"/>
                <a:ea typeface="+mn-ea"/>
                <a:cs typeface="+mn-cs"/>
              </a:rPr>
              <a:t> your </a:t>
            </a:r>
            <a:r>
              <a:rPr lang="en-US" sz="1200" b="1" kern="1200" dirty="0" smtClean="0">
                <a:solidFill>
                  <a:schemeClr val="tx1"/>
                </a:solidFill>
                <a:effectLst/>
                <a:latin typeface="+mn-lt"/>
                <a:ea typeface="+mn-ea"/>
                <a:cs typeface="+mn-cs"/>
              </a:rPr>
              <a:t>course</a:t>
            </a:r>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Only use highlighting — for an important word or idea (</a:t>
            </a:r>
            <a:r>
              <a:rPr lang="en-US" sz="1200" b="1" kern="1200" dirty="0" smtClean="0">
                <a:solidFill>
                  <a:schemeClr val="tx1"/>
                </a:solidFill>
                <a:effectLst/>
                <a:latin typeface="Arial Black" panose="020B0A04020102020204" pitchFamily="34" charset="0"/>
                <a:ea typeface="+mn-ea"/>
                <a:cs typeface="+mn-cs"/>
              </a:rPr>
              <a:t>NEVER</a:t>
            </a:r>
            <a:r>
              <a:rPr lang="en-US" sz="1200" kern="1200" dirty="0" smtClean="0">
                <a:solidFill>
                  <a:schemeClr val="tx1"/>
                </a:solidFill>
                <a:effectLst/>
                <a:latin typeface="+mn-lt"/>
                <a:ea typeface="+mn-ea"/>
                <a:cs typeface="+mn-cs"/>
              </a:rPr>
              <a:t> highlight </a:t>
            </a:r>
            <a:r>
              <a:rPr lang="en-US" sz="1200" b="1" i="1" u="sng" kern="1200" dirty="0" smtClean="0">
                <a:solidFill>
                  <a:schemeClr val="tx1"/>
                </a:solidFill>
                <a:effectLst/>
                <a:latin typeface="+mn-lt"/>
                <a:ea typeface="+mn-ea"/>
                <a:cs typeface="+mn-cs"/>
              </a:rPr>
              <a:t>more</a:t>
            </a:r>
            <a:r>
              <a:rPr lang="en-US" sz="1200" kern="1200" dirty="0" smtClean="0">
                <a:solidFill>
                  <a:schemeClr val="tx1"/>
                </a:solidFill>
                <a:effectLst/>
                <a:latin typeface="+mn-lt"/>
                <a:ea typeface="+mn-ea"/>
                <a:cs typeface="+mn-cs"/>
              </a:rPr>
              <a:t> than 2 separate words or ideas on the same page.) When the highlighted idea is </a:t>
            </a:r>
            <a:r>
              <a:rPr lang="en-US" sz="1200" i="1" u="sng" kern="1200" dirty="0" smtClean="0">
                <a:solidFill>
                  <a:schemeClr val="tx1"/>
                </a:solidFill>
                <a:effectLst/>
                <a:latin typeface="+mn-lt"/>
                <a:ea typeface="+mn-ea"/>
                <a:cs typeface="+mn-cs"/>
              </a:rPr>
              <a:t>no</a:t>
            </a:r>
            <a:r>
              <a:rPr lang="en-US" sz="1200" kern="1200" dirty="0" smtClean="0">
                <a:solidFill>
                  <a:schemeClr val="tx1"/>
                </a:solidFill>
                <a:effectLst/>
                <a:latin typeface="+mn-lt"/>
                <a:ea typeface="+mn-ea"/>
                <a:cs typeface="+mn-cs"/>
              </a:rPr>
              <a:t> longer important, </a:t>
            </a:r>
            <a:r>
              <a:rPr lang="en-US" sz="1200" i="1" u="sng" kern="1200" dirty="0" smtClean="0">
                <a:solidFill>
                  <a:schemeClr val="tx1"/>
                </a:solidFill>
                <a:effectLst/>
                <a:latin typeface="+mn-lt"/>
                <a:ea typeface="+mn-ea"/>
                <a:cs typeface="+mn-cs"/>
              </a:rPr>
              <a:t>remove</a:t>
            </a:r>
            <a:r>
              <a:rPr lang="en-US" sz="1200" kern="1200" dirty="0" smtClean="0">
                <a:solidFill>
                  <a:schemeClr val="tx1"/>
                </a:solidFill>
                <a:effectLst/>
                <a:latin typeface="+mn-lt"/>
                <a:ea typeface="+mn-ea"/>
                <a:cs typeface="+mn-cs"/>
              </a:rPr>
              <a:t> the highlight.</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This is important because when you </a:t>
            </a:r>
            <a:r>
              <a:rPr lang="en-US" sz="1200" b="1" i="1" kern="1200" dirty="0" smtClean="0">
                <a:solidFill>
                  <a:schemeClr val="tx1"/>
                </a:solidFill>
                <a:effectLst/>
                <a:latin typeface="+mn-lt"/>
                <a:ea typeface="+mn-ea"/>
                <a:cs typeface="+mn-cs"/>
              </a:rPr>
              <a:t>overuse</a:t>
            </a:r>
            <a:r>
              <a:rPr lang="en-US" sz="1200" kern="1200" dirty="0" smtClean="0">
                <a:solidFill>
                  <a:schemeClr val="tx1"/>
                </a:solidFill>
                <a:effectLst/>
                <a:latin typeface="+mn-lt"/>
                <a:ea typeface="+mn-ea"/>
                <a:cs typeface="+mn-cs"/>
              </a:rPr>
              <a:t> something and you are trying to </a:t>
            </a:r>
            <a:r>
              <a:rPr lang="en-US" sz="1200" i="1" u="sng" kern="1200" dirty="0" smtClean="0">
                <a:solidFill>
                  <a:schemeClr val="tx1"/>
                </a:solidFill>
                <a:effectLst/>
                <a:latin typeface="+mn-lt"/>
                <a:ea typeface="+mn-ea"/>
                <a:cs typeface="+mn-cs"/>
              </a:rPr>
              <a:t>attract attention</a:t>
            </a:r>
            <a:r>
              <a:rPr lang="en-US" sz="1200" kern="1200" dirty="0" smtClean="0">
                <a:solidFill>
                  <a:schemeClr val="tx1"/>
                </a:solidFill>
                <a:effectLst/>
                <a:latin typeface="+mn-lt"/>
                <a:ea typeface="+mn-ea"/>
                <a:cs typeface="+mn-cs"/>
              </a:rPr>
              <a:t>; when you have too many things to attract attention.</a:t>
            </a:r>
          </a:p>
          <a:p>
            <a:endParaRPr lang="en-US" sz="1200" kern="1200" dirty="0" smtClean="0">
              <a:solidFill>
                <a:schemeClr val="tx1"/>
              </a:solidFill>
              <a:effectLst/>
              <a:latin typeface="+mn-lt"/>
              <a:ea typeface="+mn-ea"/>
              <a:cs typeface="+mn-cs"/>
            </a:endParaRPr>
          </a:p>
          <a:p>
            <a:r>
              <a:rPr lang="en-US" sz="1400" b="1" kern="1200" dirty="0" smtClean="0">
                <a:solidFill>
                  <a:schemeClr val="tx1"/>
                </a:solidFill>
                <a:effectLst/>
                <a:latin typeface="+mn-lt"/>
                <a:ea typeface="+mn-ea"/>
                <a:cs typeface="+mn-cs"/>
              </a:rPr>
              <a:t>Nothing</a:t>
            </a:r>
            <a:r>
              <a:rPr lang="en-US" sz="1400" kern="1200" dirty="0" smtClean="0">
                <a:solidFill>
                  <a:schemeClr val="tx1"/>
                </a:solidFill>
                <a:effectLst/>
                <a:latin typeface="+mn-lt"/>
                <a:ea typeface="+mn-ea"/>
                <a:cs typeface="+mn-cs"/>
              </a:rPr>
              <a:t> attracts attention when </a:t>
            </a:r>
            <a:r>
              <a:rPr lang="en-US" sz="1400" b="1" kern="1200" dirty="0" smtClean="0">
                <a:solidFill>
                  <a:schemeClr val="tx1"/>
                </a:solidFill>
                <a:effectLst/>
                <a:latin typeface="+mn-lt"/>
                <a:ea typeface="+mn-ea"/>
                <a:cs typeface="+mn-cs"/>
              </a:rPr>
              <a:t>everything</a:t>
            </a:r>
            <a:r>
              <a:rPr lang="en-US" sz="1400" kern="1200" dirty="0" smtClean="0">
                <a:solidFill>
                  <a:schemeClr val="tx1"/>
                </a:solidFill>
                <a:effectLst/>
                <a:latin typeface="+mn-lt"/>
                <a:ea typeface="+mn-ea"/>
                <a:cs typeface="+mn-cs"/>
              </a:rPr>
              <a:t> is </a:t>
            </a:r>
            <a:r>
              <a:rPr lang="en-US" sz="1400" b="1" i="1" kern="1200" dirty="0" smtClean="0">
                <a:solidFill>
                  <a:schemeClr val="tx1"/>
                </a:solidFill>
                <a:effectLst/>
                <a:latin typeface="+mn-lt"/>
                <a:ea typeface="+mn-ea"/>
                <a:cs typeface="+mn-cs"/>
              </a:rPr>
              <a:t>competing</a:t>
            </a:r>
            <a:r>
              <a:rPr lang="en-US" sz="1400" kern="1200" dirty="0" smtClean="0">
                <a:solidFill>
                  <a:schemeClr val="tx1"/>
                </a:solidFill>
                <a:effectLst/>
                <a:latin typeface="+mn-lt"/>
                <a:ea typeface="+mn-ea"/>
                <a:cs typeface="+mn-cs"/>
              </a:rPr>
              <a:t> for your attention!</a:t>
            </a: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7E9D77D-AE78-4691-8C1F-850117AF6E54}" type="slidenum">
              <a:rPr lang="en-US" smtClean="0"/>
              <a:t>22</a:t>
            </a:fld>
            <a:endParaRPr lang="en-US" dirty="0"/>
          </a:p>
        </p:txBody>
      </p:sp>
    </p:spTree>
    <p:extLst>
      <p:ext uri="{BB962C8B-B14F-4D97-AF65-F5344CB8AC3E}">
        <p14:creationId xmlns:p14="http://schemas.microsoft.com/office/powerpoint/2010/main" val="33621469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kern="1200" dirty="0" smtClean="0">
                <a:solidFill>
                  <a:schemeClr val="tx1"/>
                </a:solidFill>
                <a:effectLst/>
                <a:latin typeface="+mn-lt"/>
                <a:ea typeface="+mn-ea"/>
                <a:cs typeface="+mn-cs"/>
              </a:rPr>
              <a:t>Standardization</a:t>
            </a:r>
            <a:r>
              <a:rPr lang="en-US" sz="1200" kern="1200" dirty="0" smtClean="0">
                <a:solidFill>
                  <a:schemeClr val="tx1"/>
                </a:solidFill>
                <a:effectLst/>
                <a:latin typeface="+mn-lt"/>
                <a:ea typeface="+mn-ea"/>
                <a:cs typeface="+mn-cs"/>
              </a:rPr>
              <a:t> provides </a:t>
            </a:r>
            <a:r>
              <a:rPr lang="en-US" sz="1200" b="1" i="1" kern="1200" dirty="0" smtClean="0">
                <a:solidFill>
                  <a:schemeClr val="tx1"/>
                </a:solidFill>
                <a:effectLst/>
                <a:latin typeface="+mn-lt"/>
                <a:ea typeface="+mn-ea"/>
                <a:cs typeface="+mn-cs"/>
              </a:rPr>
              <a:t>consistency</a:t>
            </a:r>
            <a:r>
              <a:rPr lang="en-US" sz="1200" kern="1200" dirty="0" smtClean="0">
                <a:solidFill>
                  <a:schemeClr val="tx1"/>
                </a:solidFill>
                <a:effectLst/>
                <a:latin typeface="+mn-lt"/>
                <a:ea typeface="+mn-ea"/>
                <a:cs typeface="+mn-cs"/>
              </a:rPr>
              <a:t> in the search for information, location of items, and search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for patterns.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Once students learn </a:t>
            </a:r>
            <a:r>
              <a:rPr lang="en-US" sz="1200" b="1" i="1" kern="1200" dirty="0" smtClean="0">
                <a:solidFill>
                  <a:schemeClr val="tx1"/>
                </a:solidFill>
                <a:effectLst/>
                <a:latin typeface="+mn-lt"/>
                <a:ea typeface="+mn-ea"/>
                <a:cs typeface="+mn-cs"/>
              </a:rPr>
              <a:t>where</a:t>
            </a:r>
            <a:r>
              <a:rPr lang="en-US" sz="1200" kern="1200" dirty="0" smtClean="0">
                <a:solidFill>
                  <a:schemeClr val="tx1"/>
                </a:solidFill>
                <a:effectLst/>
                <a:latin typeface="+mn-lt"/>
                <a:ea typeface="+mn-ea"/>
                <a:cs typeface="+mn-cs"/>
              </a:rPr>
              <a:t> to </a:t>
            </a:r>
            <a:r>
              <a:rPr lang="en-US" sz="1200" u="sng" kern="1200" dirty="0" smtClean="0">
                <a:solidFill>
                  <a:schemeClr val="tx1"/>
                </a:solidFill>
                <a:effectLst/>
                <a:latin typeface="+mn-lt"/>
                <a:ea typeface="+mn-ea"/>
                <a:cs typeface="+mn-cs"/>
              </a:rPr>
              <a:t>go</a:t>
            </a:r>
            <a:r>
              <a:rPr lang="en-US" sz="1200" kern="1200" dirty="0" smtClean="0">
                <a:solidFill>
                  <a:schemeClr val="tx1"/>
                </a:solidFill>
                <a:effectLst/>
                <a:latin typeface="+mn-lt"/>
                <a:ea typeface="+mn-ea"/>
                <a:cs typeface="+mn-cs"/>
              </a:rPr>
              <a:t> to find a specific type of information, according to </a:t>
            </a:r>
            <a:r>
              <a:rPr lang="en-US" sz="1200" b="1" i="1" kern="1200" dirty="0" smtClean="0">
                <a:solidFill>
                  <a:schemeClr val="tx1"/>
                </a:solidFill>
                <a:effectLst/>
                <a:latin typeface="+mn-lt"/>
                <a:ea typeface="+mn-ea"/>
                <a:cs typeface="+mn-cs"/>
              </a:rPr>
              <a:t>purpose</a:t>
            </a:r>
            <a:r>
              <a:rPr lang="en-US" sz="1200" kern="1200" dirty="0" smtClean="0">
                <a:solidFill>
                  <a:schemeClr val="tx1"/>
                </a:solidFill>
                <a:effectLst/>
                <a:latin typeface="+mn-lt"/>
                <a:ea typeface="+mn-ea"/>
                <a:cs typeface="+mn-cs"/>
              </a:rPr>
              <a:t>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and </a:t>
            </a:r>
            <a:r>
              <a:rPr lang="en-US" sz="1200" b="1" i="1" kern="1200" dirty="0" smtClean="0">
                <a:solidFill>
                  <a:schemeClr val="tx1"/>
                </a:solidFill>
                <a:effectLst/>
                <a:latin typeface="+mn-lt"/>
                <a:ea typeface="+mn-ea"/>
                <a:cs typeface="+mn-cs"/>
              </a:rPr>
              <a:t>functionality</a:t>
            </a:r>
            <a:r>
              <a:rPr lang="en-US" sz="1200" kern="1200" dirty="0" smtClean="0">
                <a:solidFill>
                  <a:schemeClr val="tx1"/>
                </a:solidFill>
                <a:effectLst/>
                <a:latin typeface="+mn-lt"/>
                <a:ea typeface="+mn-ea"/>
                <a:cs typeface="+mn-cs"/>
              </a:rPr>
              <a:t> they will </a:t>
            </a:r>
            <a:r>
              <a:rPr lang="en-US" sz="1200" b="1" u="sng" kern="1200" dirty="0" smtClean="0">
                <a:solidFill>
                  <a:schemeClr val="tx1"/>
                </a:solidFill>
                <a:effectLst/>
                <a:latin typeface="+mn-lt"/>
                <a:ea typeface="+mn-ea"/>
                <a:cs typeface="+mn-cs"/>
              </a:rPr>
              <a:t>NOT</a:t>
            </a:r>
            <a:r>
              <a:rPr lang="en-US" sz="1200" kern="1200" dirty="0" smtClean="0">
                <a:solidFill>
                  <a:schemeClr val="tx1"/>
                </a:solidFill>
                <a:effectLst/>
                <a:latin typeface="+mn-lt"/>
                <a:ea typeface="+mn-ea"/>
                <a:cs typeface="+mn-cs"/>
              </a:rPr>
              <a:t> have to </a:t>
            </a:r>
            <a:r>
              <a:rPr lang="en-US" sz="1200" u="sng" kern="1200" dirty="0" smtClean="0">
                <a:solidFill>
                  <a:schemeClr val="tx1"/>
                </a:solidFill>
                <a:effectLst/>
                <a:latin typeface="+mn-lt"/>
                <a:ea typeface="+mn-ea"/>
                <a:cs typeface="+mn-cs"/>
              </a:rPr>
              <a:t>relearn</a:t>
            </a:r>
            <a:r>
              <a:rPr lang="en-US" sz="1200" kern="1200" dirty="0" smtClean="0">
                <a:solidFill>
                  <a:schemeClr val="tx1"/>
                </a:solidFill>
                <a:effectLst/>
                <a:latin typeface="+mn-lt"/>
                <a:ea typeface="+mn-ea"/>
                <a:cs typeface="+mn-cs"/>
              </a:rPr>
              <a:t> these rules</a:t>
            </a:r>
          </a:p>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a:t>
            </a:r>
            <a:r>
              <a:rPr lang="en-US" sz="1200" b="1" kern="1200" dirty="0" smtClean="0">
                <a:solidFill>
                  <a:schemeClr val="tx1"/>
                </a:solidFill>
                <a:effectLst/>
                <a:latin typeface="+mn-lt"/>
                <a:ea typeface="+mn-ea"/>
                <a:cs typeface="+mn-cs"/>
              </a:rPr>
              <a:t>use of templates </a:t>
            </a:r>
            <a:r>
              <a:rPr lang="en-US" sz="1200" kern="1200" dirty="0" smtClean="0">
                <a:solidFill>
                  <a:schemeClr val="tx1"/>
                </a:solidFill>
                <a:effectLst/>
                <a:latin typeface="+mn-lt"/>
                <a:ea typeface="+mn-ea"/>
                <a:cs typeface="+mn-cs"/>
              </a:rPr>
              <a:t>reduces system complexity, improving reliability and </a:t>
            </a:r>
            <a:r>
              <a:rPr lang="en-US" sz="1200" b="1" kern="1200" dirty="0" smtClean="0">
                <a:solidFill>
                  <a:schemeClr val="tx1"/>
                </a:solidFill>
                <a:effectLst/>
                <a:latin typeface="+mn-lt"/>
                <a:ea typeface="+mn-ea"/>
                <a:cs typeface="+mn-cs"/>
              </a:rPr>
              <a:t>reducing Cognitive Load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Each menu is composed of </a:t>
            </a:r>
            <a:r>
              <a:rPr lang="en-US" sz="1200" b="1" i="1" u="words" kern="1200" dirty="0" smtClean="0">
                <a:solidFill>
                  <a:schemeClr val="tx1"/>
                </a:solidFill>
                <a:effectLst/>
                <a:latin typeface="+mn-lt"/>
                <a:ea typeface="+mn-ea"/>
                <a:cs typeface="+mn-cs"/>
              </a:rPr>
              <a:t>four</a:t>
            </a:r>
            <a:r>
              <a:rPr lang="en-US" sz="1200" i="1" u="words" kern="1200" dirty="0" smtClean="0">
                <a:solidFill>
                  <a:schemeClr val="tx1"/>
                </a:solidFill>
                <a:effectLst/>
                <a:latin typeface="+mn-lt"/>
                <a:ea typeface="+mn-ea"/>
                <a:cs typeface="+mn-cs"/>
              </a:rPr>
              <a:t> main </a:t>
            </a:r>
            <a:r>
              <a:rPr lang="en-US" sz="1200" b="1" i="1" u="words" kern="1200" dirty="0" smtClean="0">
                <a:solidFill>
                  <a:schemeClr val="tx1"/>
                </a:solidFill>
                <a:effectLst/>
                <a:latin typeface="+mn-lt"/>
                <a:ea typeface="+mn-ea"/>
                <a:cs typeface="+mn-cs"/>
              </a:rPr>
              <a:t>sections</a:t>
            </a:r>
            <a:r>
              <a:rPr lang="en-US" sz="1200" kern="1200" dirty="0" smtClean="0">
                <a:solidFill>
                  <a:schemeClr val="tx1"/>
                </a:solidFill>
                <a:effectLst/>
                <a:latin typeface="+mn-lt"/>
                <a:ea typeface="+mn-ea"/>
                <a:cs typeface="+mn-cs"/>
              </a:rPr>
              <a:t>, which guide the user in the search; depending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on the need is where the user will go to find information. This design reduces the </a:t>
            </a:r>
            <a:r>
              <a:rPr lang="en-US" sz="1200" u="sng" kern="1200" dirty="0" smtClean="0">
                <a:solidFill>
                  <a:schemeClr val="tx1"/>
                </a:solidFill>
                <a:effectLst/>
                <a:latin typeface="+mn-lt"/>
                <a:ea typeface="+mn-ea"/>
                <a:cs typeface="+mn-cs"/>
              </a:rPr>
              <a:t>extraneous</a:t>
            </a:r>
            <a:r>
              <a:rPr lang="en-US" sz="1200" kern="1200" dirty="0" smtClean="0">
                <a:solidFill>
                  <a:schemeClr val="tx1"/>
                </a:solidFill>
                <a:effectLst/>
                <a:latin typeface="+mn-lt"/>
                <a:ea typeface="+mn-ea"/>
                <a:cs typeface="+mn-cs"/>
              </a:rPr>
              <a:t> CL,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(i.e., presented information that </a:t>
            </a:r>
            <a:r>
              <a:rPr lang="en-US" sz="1200" i="1" kern="1200" dirty="0" smtClean="0">
                <a:solidFill>
                  <a:schemeClr val="tx1"/>
                </a:solidFill>
                <a:effectLst/>
                <a:latin typeface="+mn-lt"/>
                <a:ea typeface="+mn-ea"/>
                <a:cs typeface="+mn-cs"/>
              </a:rPr>
              <a:t>interferes</a:t>
            </a:r>
            <a:r>
              <a:rPr lang="en-US" sz="1200" kern="1200" dirty="0" smtClean="0">
                <a:solidFill>
                  <a:schemeClr val="tx1"/>
                </a:solidFill>
                <a:effectLst/>
                <a:latin typeface="+mn-lt"/>
                <a:ea typeface="+mn-ea"/>
                <a:cs typeface="+mn-cs"/>
              </a:rPr>
              <a:t> with schema acquisition) leaving more room for an increase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in </a:t>
            </a:r>
            <a:r>
              <a:rPr lang="en-US" sz="1200" u="sng" kern="1200" dirty="0" smtClean="0">
                <a:solidFill>
                  <a:schemeClr val="tx1"/>
                </a:solidFill>
                <a:effectLst/>
                <a:latin typeface="+mn-lt"/>
                <a:ea typeface="+mn-ea"/>
                <a:cs typeface="+mn-cs"/>
              </a:rPr>
              <a:t>germane</a:t>
            </a:r>
            <a:r>
              <a:rPr lang="en-US" sz="1200" kern="1200" dirty="0" smtClean="0">
                <a:solidFill>
                  <a:schemeClr val="tx1"/>
                </a:solidFill>
                <a:effectLst/>
                <a:latin typeface="+mn-lt"/>
                <a:ea typeface="+mn-ea"/>
                <a:cs typeface="+mn-cs"/>
              </a:rPr>
              <a:t> CL (those variables that </a:t>
            </a:r>
            <a:r>
              <a:rPr lang="en-US" sz="1200" i="1" kern="1200" dirty="0" smtClean="0">
                <a:solidFill>
                  <a:schemeClr val="tx1"/>
                </a:solidFill>
                <a:effectLst/>
                <a:latin typeface="+mn-lt"/>
                <a:ea typeface="+mn-ea"/>
                <a:cs typeface="+mn-cs"/>
              </a:rPr>
              <a:t>enhance</a:t>
            </a:r>
            <a:r>
              <a:rPr lang="en-US" sz="1200" kern="1200" dirty="0" smtClean="0">
                <a:solidFill>
                  <a:schemeClr val="tx1"/>
                </a:solidFill>
                <a:effectLst/>
                <a:latin typeface="+mn-lt"/>
                <a:ea typeface="+mn-ea"/>
                <a:cs typeface="+mn-cs"/>
              </a:rPr>
              <a:t> working memory capacity,) </a:t>
            </a:r>
            <a:endParaRPr lang="en-US" sz="1200" b="1" kern="1200" dirty="0" smtClean="0">
              <a:solidFill>
                <a:schemeClr val="tx1"/>
              </a:solidFill>
              <a:effectLst/>
              <a:latin typeface="+mn-lt"/>
              <a:ea typeface="+mn-ea"/>
              <a:cs typeface="+mn-cs"/>
            </a:endParaRPr>
          </a:p>
          <a:p>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Consistency allows students to make </a:t>
            </a:r>
            <a:r>
              <a:rPr lang="en-US" sz="1200" b="1" i="1" kern="1200" dirty="0" smtClean="0">
                <a:solidFill>
                  <a:schemeClr val="tx1"/>
                </a:solidFill>
                <a:effectLst/>
                <a:latin typeface="+mn-lt"/>
                <a:ea typeface="+mn-ea"/>
                <a:cs typeface="+mn-cs"/>
              </a:rPr>
              <a:t>inferences</a:t>
            </a:r>
            <a:r>
              <a:rPr lang="en-US" sz="1200" kern="1200" dirty="0" smtClean="0">
                <a:solidFill>
                  <a:schemeClr val="tx1"/>
                </a:solidFill>
                <a:effectLst/>
                <a:latin typeface="+mn-lt"/>
                <a:ea typeface="+mn-ea"/>
                <a:cs typeface="+mn-cs"/>
              </a:rPr>
              <a:t> and </a:t>
            </a:r>
            <a:r>
              <a:rPr lang="en-US" sz="1200" i="1" kern="1200" dirty="0" smtClean="0">
                <a:solidFill>
                  <a:schemeClr val="tx1"/>
                </a:solidFill>
                <a:effectLst/>
                <a:latin typeface="+mn-lt"/>
                <a:ea typeface="+mn-ea"/>
                <a:cs typeface="+mn-cs"/>
              </a:rPr>
              <a:t>predictions</a:t>
            </a:r>
            <a:r>
              <a:rPr lang="en-US" sz="1200" kern="1200" dirty="0" smtClean="0">
                <a:solidFill>
                  <a:schemeClr val="tx1"/>
                </a:solidFill>
                <a:effectLst/>
                <a:latin typeface="+mn-lt"/>
                <a:ea typeface="+mn-ea"/>
                <a:cs typeface="+mn-cs"/>
              </a:rPr>
              <a:t> as to what path to take when searching for a </a:t>
            </a:r>
            <a:r>
              <a:rPr lang="en-US" sz="1200" u="sng" kern="1200" dirty="0" smtClean="0">
                <a:solidFill>
                  <a:schemeClr val="tx1"/>
                </a:solidFill>
                <a:effectLst/>
                <a:latin typeface="+mn-lt"/>
                <a:ea typeface="+mn-ea"/>
                <a:cs typeface="+mn-cs"/>
              </a:rPr>
              <a:t>known</a:t>
            </a:r>
            <a:r>
              <a:rPr lang="en-US" sz="1200" kern="1200" dirty="0" smtClean="0">
                <a:solidFill>
                  <a:schemeClr val="tx1"/>
                </a:solidFill>
                <a:effectLst/>
                <a:latin typeface="+mn-lt"/>
                <a:ea typeface="+mn-ea"/>
                <a:cs typeface="+mn-cs"/>
              </a:rPr>
              <a:t> type of information or pattern. </a:t>
            </a:r>
          </a:p>
          <a:p>
            <a:endParaRPr lang="en-US" dirty="0"/>
          </a:p>
        </p:txBody>
      </p:sp>
      <p:sp>
        <p:nvSpPr>
          <p:cNvPr id="4" name="Slide Number Placeholder 3"/>
          <p:cNvSpPr>
            <a:spLocks noGrp="1"/>
          </p:cNvSpPr>
          <p:nvPr>
            <p:ph type="sldNum" sz="quarter" idx="10"/>
          </p:nvPr>
        </p:nvSpPr>
        <p:spPr/>
        <p:txBody>
          <a:bodyPr/>
          <a:lstStyle/>
          <a:p>
            <a:fld id="{67E9D77D-AE78-4691-8C1F-850117AF6E54}" type="slidenum">
              <a:rPr lang="en-US" smtClean="0"/>
              <a:t>4</a:t>
            </a:fld>
            <a:endParaRPr lang="en-US" dirty="0"/>
          </a:p>
        </p:txBody>
      </p:sp>
    </p:spTree>
    <p:extLst>
      <p:ext uri="{BB962C8B-B14F-4D97-AF65-F5344CB8AC3E}">
        <p14:creationId xmlns:p14="http://schemas.microsoft.com/office/powerpoint/2010/main" val="22340538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Here we have examples of </a:t>
            </a:r>
            <a:r>
              <a:rPr lang="en-US" sz="1200" b="1" i="1" kern="1200" dirty="0" smtClean="0">
                <a:solidFill>
                  <a:schemeClr val="tx1"/>
                </a:solidFill>
                <a:effectLst/>
                <a:latin typeface="+mn-lt"/>
                <a:ea typeface="+mn-ea"/>
                <a:cs typeface="+mn-cs"/>
              </a:rPr>
              <a:t>color deficiencies</a:t>
            </a:r>
            <a:r>
              <a:rPr lang="en-US" sz="1200" kern="1200" dirty="0" smtClean="0">
                <a:solidFill>
                  <a:schemeClr val="tx1"/>
                </a:solidFill>
                <a:effectLst/>
                <a:latin typeface="+mn-lt"/>
                <a:ea typeface="+mn-ea"/>
                <a:cs typeface="+mn-cs"/>
              </a:rPr>
              <a:t>. The </a:t>
            </a:r>
            <a:r>
              <a:rPr lang="en-US" sz="1200" b="1" kern="1200" dirty="0" smtClean="0">
                <a:solidFill>
                  <a:schemeClr val="tx1"/>
                </a:solidFill>
                <a:effectLst/>
                <a:latin typeface="+mn-lt"/>
                <a:ea typeface="+mn-ea"/>
                <a:cs typeface="+mn-cs"/>
              </a:rPr>
              <a:t>normal</a:t>
            </a:r>
            <a:r>
              <a:rPr lang="en-US" sz="1200" kern="1200" dirty="0" smtClean="0">
                <a:solidFill>
                  <a:schemeClr val="tx1"/>
                </a:solidFill>
                <a:effectLst/>
                <a:latin typeface="+mn-lt"/>
                <a:ea typeface="+mn-ea"/>
                <a:cs typeface="+mn-cs"/>
              </a:rPr>
              <a:t> vision followed by </a:t>
            </a:r>
            <a:r>
              <a:rPr lang="en-US" sz="1200" u="sng" kern="1200" dirty="0" smtClean="0">
                <a:solidFill>
                  <a:schemeClr val="tx1"/>
                </a:solidFill>
                <a:effectLst/>
                <a:latin typeface="+mn-lt"/>
                <a:ea typeface="+mn-ea"/>
                <a:cs typeface="+mn-cs"/>
              </a:rPr>
              <a:t>two</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deficiencies</a:t>
            </a:r>
            <a:r>
              <a:rPr lang="en-US" sz="1200" kern="1200" dirty="0" smtClean="0">
                <a:solidFill>
                  <a:schemeClr val="tx1"/>
                </a:solidFill>
                <a:effectLst/>
                <a:latin typeface="+mn-lt"/>
                <a:ea typeface="+mn-ea"/>
                <a:cs typeface="+mn-cs"/>
              </a:rPr>
              <a:t>.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1 in every 12 men and 1 in every 200 women have a color deficiency.  This is a great reason </a:t>
            </a:r>
            <a:r>
              <a:rPr lang="en-US" sz="1200" b="1" i="1" kern="1200" dirty="0" smtClean="0">
                <a:solidFill>
                  <a:schemeClr val="tx1"/>
                </a:solidFill>
                <a:effectLst/>
                <a:latin typeface="+mn-lt"/>
                <a:ea typeface="+mn-ea"/>
                <a:cs typeface="+mn-cs"/>
              </a:rPr>
              <a:t>why</a:t>
            </a:r>
            <a:r>
              <a:rPr lang="en-US" sz="1200" kern="1200" dirty="0" smtClean="0">
                <a:solidFill>
                  <a:schemeClr val="tx1"/>
                </a:solidFill>
                <a:effectLst/>
                <a:latin typeface="+mn-lt"/>
                <a:ea typeface="+mn-ea"/>
                <a:cs typeface="+mn-cs"/>
              </a:rPr>
              <a:t> we have to mention a second attribute in our lessons.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Imagine you have a student with </a:t>
            </a:r>
            <a:r>
              <a:rPr lang="en-US" sz="1200" b="1" i="1" kern="1200" dirty="0" smtClean="0">
                <a:solidFill>
                  <a:schemeClr val="tx1"/>
                </a:solidFill>
                <a:effectLst/>
                <a:latin typeface="Arial Black" panose="020B0A04020102020204" pitchFamily="34" charset="0"/>
                <a:ea typeface="+mn-ea"/>
                <a:cs typeface="+mn-cs"/>
              </a:rPr>
              <a:t>Tritanopia</a:t>
            </a:r>
            <a:r>
              <a:rPr lang="en-US" sz="1200" kern="1200" dirty="0" smtClean="0">
                <a:solidFill>
                  <a:schemeClr val="tx1"/>
                </a:solidFill>
                <a:effectLst/>
                <a:latin typeface="Arial Black" panose="020B0A04020102020204" pitchFamily="34" charset="0"/>
                <a:ea typeface="+mn-ea"/>
                <a:cs typeface="+mn-cs"/>
              </a:rPr>
              <a:t> (#3) </a:t>
            </a:r>
            <a:r>
              <a:rPr lang="en-US" sz="1200" kern="1200" dirty="0" smtClean="0">
                <a:solidFill>
                  <a:schemeClr val="tx1"/>
                </a:solidFill>
                <a:effectLst/>
                <a:latin typeface="+mn-lt"/>
                <a:ea typeface="+mn-ea"/>
                <a:cs typeface="+mn-cs"/>
              </a:rPr>
              <a:t>and you tell them “select the </a:t>
            </a:r>
            <a:r>
              <a:rPr lang="en-US" sz="1200" kern="1200" dirty="0" smtClean="0">
                <a:solidFill>
                  <a:schemeClr val="tx1"/>
                </a:solidFill>
                <a:effectLst/>
                <a:latin typeface="Arial Black" panose="020B0A04020102020204" pitchFamily="34" charset="0"/>
                <a:ea typeface="+mn-ea"/>
                <a:cs typeface="+mn-cs"/>
              </a:rPr>
              <a:t>green</a:t>
            </a:r>
            <a:r>
              <a:rPr lang="en-US" sz="1200" kern="1200" dirty="0" smtClean="0">
                <a:solidFill>
                  <a:schemeClr val="tx1"/>
                </a:solidFill>
                <a:effectLst/>
                <a:latin typeface="+mn-lt"/>
                <a:ea typeface="+mn-ea"/>
                <a:cs typeface="+mn-cs"/>
              </a:rPr>
              <a:t> card.”  That student will be </a:t>
            </a:r>
            <a:r>
              <a:rPr lang="en-US" sz="1200" u="sng" kern="1200" dirty="0" smtClean="0">
                <a:solidFill>
                  <a:schemeClr val="tx1"/>
                </a:solidFill>
                <a:effectLst/>
                <a:latin typeface="+mn-lt"/>
                <a:ea typeface="+mn-ea"/>
                <a:cs typeface="+mn-cs"/>
              </a:rPr>
              <a:t>unable</a:t>
            </a:r>
            <a:r>
              <a:rPr lang="en-US" sz="1200" kern="1200" dirty="0" smtClean="0">
                <a:solidFill>
                  <a:schemeClr val="tx1"/>
                </a:solidFill>
                <a:effectLst/>
                <a:latin typeface="+mn-lt"/>
                <a:ea typeface="+mn-ea"/>
                <a:cs typeface="+mn-cs"/>
              </a:rPr>
              <a:t> to follow your directions and select the correct card, because they </a:t>
            </a:r>
            <a:r>
              <a:rPr lang="en-US" sz="1200" b="1" i="1" kern="1200" dirty="0" smtClean="0">
                <a:solidFill>
                  <a:schemeClr val="tx1"/>
                </a:solidFill>
                <a:effectLst/>
                <a:latin typeface="+mn-lt"/>
                <a:ea typeface="+mn-ea"/>
                <a:cs typeface="+mn-cs"/>
              </a:rPr>
              <a:t>don’t see any </a:t>
            </a:r>
            <a:r>
              <a:rPr lang="en-US" sz="1200" b="1" i="1" u="sng" kern="1200" dirty="0" smtClean="0">
                <a:solidFill>
                  <a:schemeClr val="tx1"/>
                </a:solidFill>
                <a:effectLst/>
                <a:latin typeface="+mn-lt"/>
                <a:ea typeface="+mn-ea"/>
                <a:cs typeface="+mn-cs"/>
              </a:rPr>
              <a:t>green</a:t>
            </a:r>
            <a:r>
              <a:rPr lang="en-US" sz="1200" kern="1200" dirty="0" smtClean="0">
                <a:solidFill>
                  <a:schemeClr val="tx1"/>
                </a:solidFill>
                <a:effectLst/>
                <a:latin typeface="+mn-lt"/>
                <a:ea typeface="+mn-ea"/>
                <a:cs typeface="+mn-cs"/>
              </a:rPr>
              <a:t> card.</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What would you have to do? That is the challenge for you!</a:t>
            </a: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7E9D77D-AE78-4691-8C1F-850117AF6E54}" type="slidenum">
              <a:rPr lang="en-US" smtClean="0"/>
              <a:t>23</a:t>
            </a:fld>
            <a:endParaRPr lang="en-US" dirty="0"/>
          </a:p>
        </p:txBody>
      </p:sp>
    </p:spTree>
    <p:extLst>
      <p:ext uri="{BB962C8B-B14F-4D97-AF65-F5344CB8AC3E}">
        <p14:creationId xmlns:p14="http://schemas.microsoft.com/office/powerpoint/2010/main" val="37679760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smtClean="0">
                <a:solidFill>
                  <a:schemeClr val="tx1"/>
                </a:solidFill>
                <a:effectLst/>
                <a:latin typeface="+mn-lt"/>
                <a:ea typeface="+mn-ea"/>
                <a:cs typeface="+mn-cs"/>
              </a:rPr>
              <a:t>Accessibility</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To make your course Accessibility Compliant you need to make it available to all users and potential users; students you may not know.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This means you have to follow the </a:t>
            </a:r>
            <a:r>
              <a:rPr lang="en-US" sz="1200" kern="1200" dirty="0" smtClean="0">
                <a:solidFill>
                  <a:schemeClr val="tx1"/>
                </a:solidFill>
                <a:effectLst/>
                <a:latin typeface="Arial Black" panose="020B0A04020102020204" pitchFamily="34" charset="0"/>
                <a:ea typeface="+mn-ea"/>
                <a:cs typeface="+mn-cs"/>
              </a:rPr>
              <a:t>Section 508 standards</a:t>
            </a:r>
            <a:r>
              <a:rPr lang="en-US" sz="1200" kern="1200" dirty="0" smtClean="0">
                <a:solidFill>
                  <a:schemeClr val="tx1"/>
                </a:solidFill>
                <a:effectLst/>
                <a:latin typeface="+mn-lt"/>
                <a:ea typeface="+mn-ea"/>
                <a:cs typeface="+mn-cs"/>
              </a:rPr>
              <a:t>.  Section 508 was created by the American with Disability Acts (ADA); your courses have to be ADA compliant. You have to have your courses accessible to all audiences.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In case you have pictures, you have to have </a:t>
            </a:r>
            <a:r>
              <a:rPr lang="en-US" sz="1200" kern="1200" dirty="0" smtClean="0">
                <a:solidFill>
                  <a:schemeClr val="tx1"/>
                </a:solidFill>
                <a:effectLst/>
                <a:latin typeface="Arial Black" panose="020B0A04020102020204" pitchFamily="34" charset="0"/>
                <a:ea typeface="+mn-ea"/>
                <a:cs typeface="+mn-cs"/>
              </a:rPr>
              <a:t>Alternative text, (</a:t>
            </a:r>
            <a:r>
              <a:rPr lang="en-US" sz="1200" b="1" kern="1200" dirty="0" smtClean="0">
                <a:solidFill>
                  <a:schemeClr val="tx1"/>
                </a:solidFill>
                <a:effectLst/>
                <a:latin typeface="Arial Black" panose="020B0A04020102020204" pitchFamily="34" charset="0"/>
                <a:ea typeface="+mn-ea"/>
                <a:cs typeface="+mn-cs"/>
              </a:rPr>
              <a:t>ALT</a:t>
            </a:r>
            <a:r>
              <a:rPr lang="en-US" sz="1200" kern="1200" dirty="0" smtClean="0">
                <a:solidFill>
                  <a:schemeClr val="tx1"/>
                </a:solidFill>
                <a:effectLst/>
                <a:latin typeface="Arial Black" panose="020B0A04020102020204" pitchFamily="34" charset="0"/>
                <a:ea typeface="+mn-ea"/>
                <a:cs typeface="+mn-cs"/>
              </a:rPr>
              <a:t>) </a:t>
            </a:r>
            <a:r>
              <a:rPr lang="en-US" sz="1200" kern="1200" dirty="0" smtClean="0">
                <a:solidFill>
                  <a:schemeClr val="tx1"/>
                </a:solidFill>
                <a:effectLst/>
                <a:latin typeface="+mn-lt"/>
                <a:ea typeface="+mn-ea"/>
                <a:cs typeface="+mn-cs"/>
              </a:rPr>
              <a:t>to make pictures available with words for your students; in case they cannot see it, they </a:t>
            </a:r>
            <a:r>
              <a:rPr lang="en-US" sz="1200" b="1" i="1" kern="1200" dirty="0" smtClean="0">
                <a:solidFill>
                  <a:schemeClr val="tx1"/>
                </a:solidFill>
                <a:effectLst/>
                <a:latin typeface="+mn-lt"/>
                <a:ea typeface="+mn-ea"/>
                <a:cs typeface="+mn-cs"/>
              </a:rPr>
              <a:t>use a reader</a:t>
            </a:r>
            <a:r>
              <a:rPr lang="en-US" sz="1200" kern="1200" dirty="0" smtClean="0">
                <a:solidFill>
                  <a:schemeClr val="tx1"/>
                </a:solidFill>
                <a:effectLst/>
                <a:latin typeface="+mn-lt"/>
                <a:ea typeface="+mn-ea"/>
                <a:cs typeface="+mn-cs"/>
              </a:rPr>
              <a:t>, assisted technology, and that reader will </a:t>
            </a:r>
            <a:r>
              <a:rPr lang="en-US" sz="1200" i="1" kern="1200" dirty="0" smtClean="0">
                <a:solidFill>
                  <a:schemeClr val="tx1"/>
                </a:solidFill>
                <a:effectLst/>
                <a:latin typeface="+mn-lt"/>
                <a:ea typeface="+mn-ea"/>
                <a:cs typeface="+mn-cs"/>
              </a:rPr>
              <a:t>read the description </a:t>
            </a:r>
            <a:r>
              <a:rPr lang="en-US" sz="1200" kern="1200" dirty="0" smtClean="0">
                <a:solidFill>
                  <a:schemeClr val="tx1"/>
                </a:solidFill>
                <a:effectLst/>
                <a:latin typeface="+mn-lt"/>
                <a:ea typeface="+mn-ea"/>
                <a:cs typeface="+mn-cs"/>
              </a:rPr>
              <a:t>that you wrote for that picture.  So that picture has to be </a:t>
            </a:r>
            <a:r>
              <a:rPr lang="en-US" sz="1200" u="sng" kern="1200" dirty="0" smtClean="0">
                <a:solidFill>
                  <a:schemeClr val="tx1"/>
                </a:solidFill>
                <a:effectLst/>
                <a:latin typeface="+mn-lt"/>
                <a:ea typeface="+mn-ea"/>
                <a:cs typeface="+mn-cs"/>
              </a:rPr>
              <a:t>detailed</a:t>
            </a:r>
            <a:r>
              <a:rPr lang="en-US" sz="1200" kern="1200" dirty="0" smtClean="0">
                <a:solidFill>
                  <a:schemeClr val="tx1"/>
                </a:solidFill>
                <a:effectLst/>
                <a:latin typeface="+mn-lt"/>
                <a:ea typeface="+mn-ea"/>
                <a:cs typeface="+mn-cs"/>
              </a:rPr>
              <a:t> by you stating what you have on that picture.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You have to add </a:t>
            </a:r>
            <a:r>
              <a:rPr lang="en-US" sz="1200" kern="1200" dirty="0" smtClean="0">
                <a:solidFill>
                  <a:schemeClr val="tx1"/>
                </a:solidFill>
                <a:effectLst/>
                <a:latin typeface="Arial Black" panose="020B0A04020102020204" pitchFamily="34" charset="0"/>
                <a:ea typeface="+mn-ea"/>
                <a:cs typeface="+mn-cs"/>
              </a:rPr>
              <a:t>audio</a:t>
            </a:r>
            <a:r>
              <a:rPr lang="en-US" sz="1200" kern="1200" dirty="0" smtClean="0">
                <a:solidFill>
                  <a:schemeClr val="tx1"/>
                </a:solidFill>
                <a:effectLst/>
                <a:latin typeface="+mn-lt"/>
                <a:ea typeface="+mn-ea"/>
                <a:cs typeface="+mn-cs"/>
              </a:rPr>
              <a:t> to your presentations so students who are legally blind or blind will be able to access your presentation.</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same with those who are hearing impaired or have other disability; by adding </a:t>
            </a:r>
            <a:r>
              <a:rPr lang="en-US" sz="1200" b="1" kern="1200" dirty="0" smtClean="0">
                <a:solidFill>
                  <a:schemeClr val="tx1"/>
                </a:solidFill>
                <a:effectLst/>
                <a:latin typeface="Arial Black" panose="020B0A04020102020204" pitchFamily="34" charset="0"/>
                <a:ea typeface="+mn-ea"/>
                <a:cs typeface="+mn-cs"/>
              </a:rPr>
              <a:t>Notes</a:t>
            </a:r>
            <a:r>
              <a:rPr lang="en-US" sz="1200" kern="1200" dirty="0" smtClean="0">
                <a:solidFill>
                  <a:schemeClr val="tx1"/>
                </a:solidFill>
                <a:effectLst/>
                <a:latin typeface="+mn-lt"/>
                <a:ea typeface="+mn-ea"/>
                <a:cs typeface="+mn-cs"/>
              </a:rPr>
              <a:t> to your presentations or add a </a:t>
            </a:r>
            <a:r>
              <a:rPr lang="en-US" sz="1200" kern="1200" dirty="0" smtClean="0">
                <a:solidFill>
                  <a:schemeClr val="tx1"/>
                </a:solidFill>
                <a:effectLst/>
                <a:latin typeface="Arial Black" panose="020B0A04020102020204" pitchFamily="34" charset="0"/>
                <a:ea typeface="+mn-ea"/>
                <a:cs typeface="+mn-cs"/>
              </a:rPr>
              <a:t>second attribute </a:t>
            </a:r>
            <a:r>
              <a:rPr lang="en-US" sz="1200" kern="1200" dirty="0" smtClean="0">
                <a:solidFill>
                  <a:schemeClr val="tx1"/>
                </a:solidFill>
                <a:effectLst/>
                <a:latin typeface="+mn-lt"/>
                <a:ea typeface="+mn-ea"/>
                <a:cs typeface="+mn-cs"/>
              </a:rPr>
              <a:t>for those students who have a </a:t>
            </a:r>
            <a:r>
              <a:rPr lang="en-US" sz="1200" b="1" i="1" kern="1200" dirty="0" smtClean="0">
                <a:solidFill>
                  <a:schemeClr val="tx1"/>
                </a:solidFill>
                <a:effectLst/>
                <a:latin typeface="+mn-lt"/>
                <a:ea typeface="+mn-ea"/>
                <a:cs typeface="+mn-cs"/>
              </a:rPr>
              <a:t>color deficiency</a:t>
            </a:r>
            <a:r>
              <a:rPr lang="en-US" sz="1200" kern="1200" dirty="0" smtClean="0">
                <a:solidFill>
                  <a:schemeClr val="tx1"/>
                </a:solidFill>
                <a:effectLst/>
                <a:latin typeface="+mn-lt"/>
                <a:ea typeface="+mn-ea"/>
                <a:cs typeface="+mn-cs"/>
              </a:rPr>
              <a:t> (give them a number or an arrow when using color coding on your presentations). This will allow other populations to have </a:t>
            </a:r>
            <a:r>
              <a:rPr lang="en-US" sz="1200" b="1" i="1" u="sng" kern="1200" dirty="0" smtClean="0">
                <a:solidFill>
                  <a:schemeClr val="tx1"/>
                </a:solidFill>
                <a:effectLst/>
                <a:latin typeface="+mn-lt"/>
                <a:ea typeface="+mn-ea"/>
                <a:cs typeface="+mn-cs"/>
              </a:rPr>
              <a:t>access</a:t>
            </a:r>
            <a:r>
              <a:rPr lang="en-US" sz="1200" kern="1200" dirty="0" smtClean="0">
                <a:solidFill>
                  <a:schemeClr val="tx1"/>
                </a:solidFill>
                <a:effectLst/>
                <a:latin typeface="+mn-lt"/>
                <a:ea typeface="+mn-ea"/>
                <a:cs typeface="+mn-cs"/>
              </a:rPr>
              <a:t> to your courses and training.</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Think of all those people who cannot see, hear or type or that have some sort of disability.  How would you present this course? What sort of activities would you need to have for these students?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You do </a:t>
            </a:r>
            <a:r>
              <a:rPr lang="en-US" sz="1200" b="1" u="sng" kern="1200" dirty="0" smtClean="0">
                <a:solidFill>
                  <a:schemeClr val="tx1"/>
                </a:solidFill>
                <a:effectLst/>
                <a:latin typeface="+mn-lt"/>
                <a:ea typeface="+mn-ea"/>
                <a:cs typeface="+mn-cs"/>
              </a:rPr>
              <a:t>NOT</a:t>
            </a:r>
            <a:r>
              <a:rPr lang="en-US" sz="1200" kern="1200" dirty="0" smtClean="0">
                <a:solidFill>
                  <a:schemeClr val="tx1"/>
                </a:solidFill>
                <a:effectLst/>
                <a:latin typeface="+mn-lt"/>
                <a:ea typeface="+mn-ea"/>
                <a:cs typeface="+mn-cs"/>
              </a:rPr>
              <a:t> need to have a second activity; it is just </a:t>
            </a:r>
            <a:r>
              <a:rPr lang="en-US" sz="1200" b="1" i="1" kern="1200" dirty="0" smtClean="0">
                <a:solidFill>
                  <a:schemeClr val="tx1"/>
                </a:solidFill>
                <a:effectLst/>
                <a:latin typeface="+mn-lt"/>
                <a:ea typeface="+mn-ea"/>
                <a:cs typeface="+mn-cs"/>
              </a:rPr>
              <a:t>the way you present</a:t>
            </a:r>
            <a:r>
              <a:rPr lang="en-US" sz="1200" kern="1200" dirty="0" smtClean="0">
                <a:solidFill>
                  <a:schemeClr val="tx1"/>
                </a:solidFill>
                <a:effectLst/>
                <a:latin typeface="+mn-lt"/>
                <a:ea typeface="+mn-ea"/>
                <a:cs typeface="+mn-cs"/>
              </a:rPr>
              <a:t> it; a second attribute: just add a number for that color!  Or when presenting text in a color, underline it.  When you are requesting something in one color that needs to be answered, add an asterisk.</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508 standards will tell you exactly what to do, so follow these standards. </a:t>
            </a: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7E9D77D-AE78-4691-8C1F-850117AF6E54}" type="slidenum">
              <a:rPr lang="en-US" smtClean="0"/>
              <a:t>24</a:t>
            </a:fld>
            <a:endParaRPr lang="en-US" dirty="0"/>
          </a:p>
        </p:txBody>
      </p:sp>
    </p:spTree>
    <p:extLst>
      <p:ext uri="{BB962C8B-B14F-4D97-AF65-F5344CB8AC3E}">
        <p14:creationId xmlns:p14="http://schemas.microsoft.com/office/powerpoint/2010/main" val="20618588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How to check your Word Documents (and PDF documents) for accessibility.</a:t>
            </a:r>
          </a:p>
          <a:p>
            <a:r>
              <a:rPr lang="en-US" sz="1200" kern="1200" dirty="0" smtClean="0">
                <a:solidFill>
                  <a:schemeClr val="tx1"/>
                </a:solidFill>
                <a:effectLst/>
                <a:latin typeface="+mn-lt"/>
                <a:ea typeface="+mn-ea"/>
                <a:cs typeface="+mn-cs"/>
              </a:rPr>
              <a:t>On your Word Documents you open your document and go</a:t>
            </a:r>
            <a:r>
              <a:rPr lang="en-US" sz="1200" kern="1200" baseline="0" dirty="0" smtClean="0">
                <a:solidFill>
                  <a:schemeClr val="tx1"/>
                </a:solidFill>
                <a:effectLst/>
                <a:latin typeface="+mn-lt"/>
                <a:ea typeface="+mn-ea"/>
                <a:cs typeface="+mn-cs"/>
              </a:rPr>
              <a:t> to File, then  Info and from the three options under Inspect Document,  you select check accessibility.</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If there is any problem you will see an Accessibility Checker on the </a:t>
            </a:r>
            <a:r>
              <a:rPr lang="en-US" sz="1200" b="1" i="1" kern="1200" baseline="0" dirty="0" smtClean="0">
                <a:solidFill>
                  <a:schemeClr val="tx1"/>
                </a:solidFill>
                <a:effectLst/>
                <a:latin typeface="+mn-lt"/>
                <a:ea typeface="+mn-ea"/>
                <a:cs typeface="+mn-cs"/>
              </a:rPr>
              <a:t>right side </a:t>
            </a:r>
            <a:r>
              <a:rPr lang="en-US" sz="1200" kern="1200" baseline="0" dirty="0" smtClean="0">
                <a:solidFill>
                  <a:schemeClr val="tx1"/>
                </a:solidFill>
                <a:effectLst/>
                <a:latin typeface="+mn-lt"/>
                <a:ea typeface="+mn-ea"/>
                <a:cs typeface="+mn-cs"/>
              </a:rPr>
              <a:t>of the  </a:t>
            </a:r>
            <a:r>
              <a:rPr lang="en-US" sz="1200" b="1" i="1" kern="1200" baseline="0" dirty="0" smtClean="0">
                <a:solidFill>
                  <a:schemeClr val="tx1"/>
                </a:solidFill>
                <a:effectLst/>
                <a:latin typeface="+mn-lt"/>
                <a:ea typeface="+mn-ea"/>
                <a:cs typeface="+mn-cs"/>
              </a:rPr>
              <a:t>document</a:t>
            </a:r>
            <a:r>
              <a:rPr lang="en-US" sz="1200" kern="1200" baseline="0" dirty="0" smtClean="0">
                <a:solidFill>
                  <a:schemeClr val="tx1"/>
                </a:solidFill>
                <a:effectLst/>
                <a:latin typeface="+mn-lt"/>
                <a:ea typeface="+mn-ea"/>
                <a:cs typeface="+mn-cs"/>
              </a:rPr>
              <a:t> with all the issues and how to correct them.</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67E9D77D-AE78-4691-8C1F-850117AF6E54}" type="slidenum">
              <a:rPr lang="en-US" smtClean="0"/>
              <a:t>25</a:t>
            </a:fld>
            <a:endParaRPr lang="en-US" dirty="0"/>
          </a:p>
        </p:txBody>
      </p:sp>
    </p:spTree>
    <p:extLst>
      <p:ext uri="{BB962C8B-B14F-4D97-AF65-F5344CB8AC3E}">
        <p14:creationId xmlns:p14="http://schemas.microsoft.com/office/powerpoint/2010/main" val="31640734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For more information on accessibility, I want you to go back to </a:t>
            </a:r>
            <a:r>
              <a:rPr lang="en-US" sz="1200" kern="1200" dirty="0" smtClean="0">
                <a:solidFill>
                  <a:schemeClr val="tx1"/>
                </a:solidFill>
                <a:effectLst/>
                <a:latin typeface="Arial Black" panose="020B0A04020102020204" pitchFamily="34" charset="0"/>
                <a:ea typeface="+mn-ea"/>
                <a:cs typeface="+mn-cs"/>
              </a:rPr>
              <a:t>Standard 8 </a:t>
            </a:r>
            <a:r>
              <a:rPr lang="en-US" sz="1200" kern="1200" dirty="0" smtClean="0">
                <a:solidFill>
                  <a:schemeClr val="tx1"/>
                </a:solidFill>
                <a:effectLst/>
                <a:latin typeface="+mn-lt"/>
                <a:ea typeface="+mn-ea"/>
                <a:cs typeface="+mn-cs"/>
              </a:rPr>
              <a:t>on the Quality Matters’ Rubric.</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Download the </a:t>
            </a:r>
            <a:r>
              <a:rPr lang="en-US" sz="1200" b="1" u="sng" kern="1200" dirty="0" smtClean="0">
                <a:solidFill>
                  <a:schemeClr val="tx1"/>
                </a:solidFill>
                <a:effectLst/>
                <a:latin typeface="+mn-lt"/>
                <a:ea typeface="+mn-ea"/>
                <a:cs typeface="+mn-cs"/>
              </a:rPr>
              <a:t>Section 508 Standards</a:t>
            </a:r>
            <a:r>
              <a:rPr lang="en-US" sz="1200" kern="1200" dirty="0" smtClean="0">
                <a:solidFill>
                  <a:schemeClr val="tx1"/>
                </a:solidFill>
                <a:effectLst/>
                <a:latin typeface="+mn-lt"/>
                <a:ea typeface="+mn-ea"/>
                <a:cs typeface="+mn-cs"/>
              </a:rPr>
              <a:t>, which is a summary of the standards.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There is a series of websites called </a:t>
            </a:r>
            <a:r>
              <a:rPr lang="en-US" sz="1200" kern="1200" dirty="0" smtClean="0">
                <a:solidFill>
                  <a:schemeClr val="tx1"/>
                </a:solidFill>
                <a:effectLst/>
                <a:latin typeface="Arial Black" panose="020B0A04020102020204" pitchFamily="34" charset="0"/>
                <a:ea typeface="+mn-ea"/>
                <a:cs typeface="+mn-cs"/>
              </a:rPr>
              <a:t>508 compliance resources </a:t>
            </a:r>
            <a:r>
              <a:rPr lang="en-US" sz="1200" kern="1200" dirty="0" smtClean="0">
                <a:solidFill>
                  <a:schemeClr val="tx1"/>
                </a:solidFill>
                <a:effectLst/>
                <a:latin typeface="+mn-lt"/>
                <a:ea typeface="+mn-ea"/>
                <a:cs typeface="+mn-cs"/>
              </a:rPr>
              <a:t>that will allow you to check whether your website, your Word documents and PDF’s documents are in compliance.</a:t>
            </a:r>
          </a:p>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web is </a:t>
            </a:r>
            <a:r>
              <a:rPr lang="en-US" dirty="0" smtClean="0">
                <a:hlinkClick r:id="rId3"/>
              </a:rPr>
              <a:t>http://www.508compliantresource.com/</a:t>
            </a:r>
            <a:r>
              <a:rPr lang="en-US" dirty="0" smtClean="0"/>
              <a:t> </a:t>
            </a: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7E9D77D-AE78-4691-8C1F-850117AF6E54}" type="slidenum">
              <a:rPr lang="en-US" smtClean="0"/>
              <a:t>26</a:t>
            </a:fld>
            <a:endParaRPr lang="en-US" dirty="0"/>
          </a:p>
        </p:txBody>
      </p:sp>
    </p:spTree>
    <p:extLst>
      <p:ext uri="{BB962C8B-B14F-4D97-AF65-F5344CB8AC3E}">
        <p14:creationId xmlns:p14="http://schemas.microsoft.com/office/powerpoint/2010/main" val="26591287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It is important that your text always be </a:t>
            </a:r>
            <a:r>
              <a:rPr lang="en-US" sz="1200" b="1" kern="1200" dirty="0" smtClean="0">
                <a:solidFill>
                  <a:schemeClr val="tx1"/>
                </a:solidFill>
                <a:effectLst/>
                <a:latin typeface="+mn-lt"/>
                <a:ea typeface="+mn-ea"/>
                <a:cs typeface="+mn-cs"/>
              </a:rPr>
              <a:t>readable</a:t>
            </a:r>
            <a:r>
              <a:rPr lang="en-US" sz="1200" kern="1200" dirty="0" smtClean="0">
                <a:solidFill>
                  <a:schemeClr val="tx1"/>
                </a:solidFill>
                <a:effectLst/>
                <a:latin typeface="+mn-lt"/>
                <a:ea typeface="+mn-ea"/>
                <a:cs typeface="+mn-cs"/>
              </a:rPr>
              <a:t> and your presentation be a clear and concise message. To accomplish this, have a standardized and consistent “</a:t>
            </a:r>
            <a:r>
              <a:rPr lang="en-US" sz="1200" b="1" kern="1200" dirty="0" smtClean="0">
                <a:solidFill>
                  <a:schemeClr val="tx1"/>
                </a:solidFill>
                <a:effectLst/>
                <a:latin typeface="+mn-lt"/>
                <a:ea typeface="+mn-ea"/>
                <a:cs typeface="+mn-cs"/>
              </a:rPr>
              <a:t>look and feel</a:t>
            </a:r>
            <a:r>
              <a:rPr lang="en-US" sz="1200" kern="120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 readable course allow students to focus on the content as opposed</a:t>
            </a:r>
            <a:r>
              <a:rPr lang="en-US" sz="1200" kern="1200" baseline="0" dirty="0" smtClean="0">
                <a:solidFill>
                  <a:schemeClr val="tx1"/>
                </a:solidFill>
                <a:effectLst/>
                <a:latin typeface="+mn-lt"/>
                <a:ea typeface="+mn-ea"/>
                <a:cs typeface="+mn-cs"/>
              </a:rPr>
              <a:t> to </a:t>
            </a:r>
            <a:r>
              <a:rPr lang="en-US" sz="1200" kern="1200" dirty="0" smtClean="0">
                <a:solidFill>
                  <a:schemeClr val="tx1"/>
                </a:solidFill>
                <a:effectLst/>
                <a:latin typeface="+mn-lt"/>
                <a:ea typeface="+mn-ea"/>
                <a:cs typeface="+mn-cs"/>
              </a:rPr>
              <a:t>focusing on the </a:t>
            </a:r>
            <a:r>
              <a:rPr lang="en-US" sz="1200" kern="1200" baseline="0" dirty="0" smtClean="0">
                <a:solidFill>
                  <a:schemeClr val="tx1"/>
                </a:solidFill>
                <a:effectLst/>
                <a:latin typeface="+mn-lt"/>
                <a:ea typeface="+mn-ea"/>
                <a:cs typeface="+mn-cs"/>
              </a:rPr>
              <a:t>distractions.   It makes content clearer by adding extra space and stating only that which is relevant to the conversation. An easier to ready course becomes more accessible to a wider population. </a:t>
            </a:r>
            <a:endParaRPr lang="en-US" sz="1200" kern="1200" dirty="0" smtClean="0">
              <a:solidFill>
                <a:schemeClr val="tx1"/>
              </a:solidFill>
              <a:effectLst/>
              <a:latin typeface="+mn-lt"/>
              <a:ea typeface="+mn-ea"/>
              <a:cs typeface="+mn-cs"/>
            </a:endParaRPr>
          </a:p>
          <a:p>
            <a:endParaRPr lang="en-US" sz="1200" b="1" i="1" kern="1200" dirty="0" smtClean="0">
              <a:solidFill>
                <a:schemeClr val="tx1"/>
              </a:solidFill>
              <a:effectLst/>
              <a:latin typeface="+mn-lt"/>
              <a:ea typeface="+mn-ea"/>
              <a:cs typeface="+mn-cs"/>
            </a:endParaRPr>
          </a:p>
          <a:p>
            <a:endParaRPr lang="en-US" sz="1200" b="1" i="1"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7E9D77D-AE78-4691-8C1F-850117AF6E54}" type="slidenum">
              <a:rPr lang="en-US" smtClean="0"/>
              <a:t>27</a:t>
            </a:fld>
            <a:endParaRPr lang="en-US" dirty="0"/>
          </a:p>
        </p:txBody>
      </p:sp>
    </p:spTree>
    <p:extLst>
      <p:ext uri="{BB962C8B-B14F-4D97-AF65-F5344CB8AC3E}">
        <p14:creationId xmlns:p14="http://schemas.microsoft.com/office/powerpoint/2010/main" val="42627939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Blackboard Templates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Here we will see, how we will divide our content and how this will be available to the student.</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Templates allow you to group your content by categories or themes.  Once you have your categories you divide them into lessons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Grouping things make sense not only because when we present them separately, students incorporate them as </a:t>
            </a:r>
            <a:r>
              <a:rPr lang="en-US" sz="1200" u="sng" kern="1200" dirty="0" smtClean="0">
                <a:solidFill>
                  <a:schemeClr val="tx1"/>
                </a:solidFill>
                <a:effectLst/>
                <a:latin typeface="+mn-lt"/>
                <a:ea typeface="+mn-ea"/>
                <a:cs typeface="+mn-cs"/>
              </a:rPr>
              <a:t>singular</a:t>
            </a:r>
            <a:r>
              <a:rPr lang="en-US" sz="1200" kern="1200" dirty="0" smtClean="0">
                <a:solidFill>
                  <a:schemeClr val="tx1"/>
                </a:solidFill>
                <a:effectLst/>
                <a:latin typeface="+mn-lt"/>
                <a:ea typeface="+mn-ea"/>
                <a:cs typeface="+mn-cs"/>
              </a:rPr>
              <a:t> items and cannot create schemas, but also when we present </a:t>
            </a:r>
            <a:r>
              <a:rPr lang="en-US" sz="1200" b="1" i="1" kern="1200" dirty="0" smtClean="0">
                <a:solidFill>
                  <a:schemeClr val="tx1"/>
                </a:solidFill>
                <a:effectLst/>
                <a:latin typeface="+mn-lt"/>
                <a:ea typeface="+mn-ea"/>
                <a:cs typeface="+mn-cs"/>
              </a:rPr>
              <a:t>all steps as a unit</a:t>
            </a:r>
            <a:r>
              <a:rPr lang="en-US" sz="1200" kern="1200" dirty="0" smtClean="0">
                <a:solidFill>
                  <a:schemeClr val="tx1"/>
                </a:solidFill>
                <a:effectLst/>
                <a:latin typeface="+mn-lt"/>
                <a:ea typeface="+mn-ea"/>
                <a:cs typeface="+mn-cs"/>
              </a:rPr>
              <a:t> we create a schema, which will allow students to </a:t>
            </a:r>
            <a:r>
              <a:rPr lang="en-US" sz="1200" b="1" i="1" kern="1200" dirty="0" smtClean="0">
                <a:solidFill>
                  <a:schemeClr val="tx1"/>
                </a:solidFill>
                <a:effectLst/>
                <a:latin typeface="+mn-lt"/>
                <a:ea typeface="+mn-ea"/>
                <a:cs typeface="+mn-cs"/>
              </a:rPr>
              <a:t>store</a:t>
            </a:r>
            <a:r>
              <a:rPr lang="en-US" sz="1200" kern="1200" dirty="0" smtClean="0">
                <a:solidFill>
                  <a:schemeClr val="tx1"/>
                </a:solidFill>
                <a:effectLst/>
                <a:latin typeface="+mn-lt"/>
                <a:ea typeface="+mn-ea"/>
                <a:cs typeface="+mn-cs"/>
              </a:rPr>
              <a:t> effectively into short-term memory (STM) and find that info when required.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Develop objectives according to Categories and lessons (more specific)</a:t>
            </a:r>
          </a:p>
          <a:p>
            <a:r>
              <a:rPr lang="en-US" sz="1200" kern="1200" dirty="0" smtClean="0">
                <a:solidFill>
                  <a:schemeClr val="tx1"/>
                </a:solidFill>
                <a:effectLst/>
                <a:latin typeface="+mn-lt"/>
                <a:ea typeface="+mn-ea"/>
                <a:cs typeface="+mn-cs"/>
              </a:rPr>
              <a:t>Allows students to go back and review prior material—when needed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Each lesson is complete, including objectives, activities and assessments for those objectives</a:t>
            </a:r>
          </a:p>
          <a:p>
            <a:endParaRPr lang="en-US" dirty="0"/>
          </a:p>
        </p:txBody>
      </p:sp>
      <p:sp>
        <p:nvSpPr>
          <p:cNvPr id="4" name="Slide Number Placeholder 3"/>
          <p:cNvSpPr>
            <a:spLocks noGrp="1"/>
          </p:cNvSpPr>
          <p:nvPr>
            <p:ph type="sldNum" sz="quarter" idx="10"/>
          </p:nvPr>
        </p:nvSpPr>
        <p:spPr/>
        <p:txBody>
          <a:bodyPr/>
          <a:lstStyle/>
          <a:p>
            <a:fld id="{B16ED257-CB9F-4B8C-9D28-1259739503E4}" type="slidenum">
              <a:rPr lang="en-US" smtClean="0"/>
              <a:t>5</a:t>
            </a:fld>
            <a:endParaRPr lang="en-US" dirty="0"/>
          </a:p>
        </p:txBody>
      </p:sp>
    </p:spTree>
    <p:extLst>
      <p:ext uri="{BB962C8B-B14F-4D97-AF65-F5344CB8AC3E}">
        <p14:creationId xmlns:p14="http://schemas.microsoft.com/office/powerpoint/2010/main" val="11137337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6ED257-CB9F-4B8C-9D28-1259739503E4}" type="slidenum">
              <a:rPr lang="en-US" smtClean="0"/>
              <a:t>6</a:t>
            </a:fld>
            <a:endParaRPr lang="en-US" dirty="0"/>
          </a:p>
        </p:txBody>
      </p:sp>
    </p:spTree>
    <p:extLst>
      <p:ext uri="{BB962C8B-B14F-4D97-AF65-F5344CB8AC3E}">
        <p14:creationId xmlns:p14="http://schemas.microsoft.com/office/powerpoint/2010/main" val="2407559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kern="1200" dirty="0" smtClean="0">
                <a:solidFill>
                  <a:schemeClr val="tx1"/>
                </a:solidFill>
                <a:effectLst/>
                <a:latin typeface="+mn-lt"/>
                <a:ea typeface="+mn-ea"/>
                <a:cs typeface="+mn-cs"/>
              </a:rPr>
              <a:t>Standardization</a:t>
            </a:r>
            <a:r>
              <a:rPr lang="en-US" sz="1200" kern="1200" dirty="0" smtClean="0">
                <a:solidFill>
                  <a:schemeClr val="tx1"/>
                </a:solidFill>
                <a:effectLst/>
                <a:latin typeface="+mn-lt"/>
                <a:ea typeface="+mn-ea"/>
                <a:cs typeface="+mn-cs"/>
              </a:rPr>
              <a:t> provides </a:t>
            </a:r>
            <a:r>
              <a:rPr lang="en-US" sz="1200" b="1" i="1" kern="1200" dirty="0" smtClean="0">
                <a:solidFill>
                  <a:schemeClr val="tx1"/>
                </a:solidFill>
                <a:effectLst/>
                <a:latin typeface="+mn-lt"/>
                <a:ea typeface="+mn-ea"/>
                <a:cs typeface="+mn-cs"/>
              </a:rPr>
              <a:t>consistency</a:t>
            </a:r>
            <a:r>
              <a:rPr lang="en-US" sz="1200" kern="1200" dirty="0" smtClean="0">
                <a:solidFill>
                  <a:schemeClr val="tx1"/>
                </a:solidFill>
                <a:effectLst/>
                <a:latin typeface="+mn-lt"/>
                <a:ea typeface="+mn-ea"/>
                <a:cs typeface="+mn-cs"/>
              </a:rPr>
              <a:t> in the search for information, location of items, and search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for patterns.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Once students learn </a:t>
            </a:r>
            <a:r>
              <a:rPr lang="en-US" sz="1200" b="1" i="1" kern="1200" dirty="0" smtClean="0">
                <a:solidFill>
                  <a:schemeClr val="tx1"/>
                </a:solidFill>
                <a:effectLst/>
                <a:latin typeface="+mn-lt"/>
                <a:ea typeface="+mn-ea"/>
                <a:cs typeface="+mn-cs"/>
              </a:rPr>
              <a:t>where</a:t>
            </a:r>
            <a:r>
              <a:rPr lang="en-US" sz="1200" kern="1200" dirty="0" smtClean="0">
                <a:solidFill>
                  <a:schemeClr val="tx1"/>
                </a:solidFill>
                <a:effectLst/>
                <a:latin typeface="+mn-lt"/>
                <a:ea typeface="+mn-ea"/>
                <a:cs typeface="+mn-cs"/>
              </a:rPr>
              <a:t> to </a:t>
            </a:r>
            <a:r>
              <a:rPr lang="en-US" sz="1200" u="sng" kern="1200" dirty="0" smtClean="0">
                <a:solidFill>
                  <a:schemeClr val="tx1"/>
                </a:solidFill>
                <a:effectLst/>
                <a:latin typeface="+mn-lt"/>
                <a:ea typeface="+mn-ea"/>
                <a:cs typeface="+mn-cs"/>
              </a:rPr>
              <a:t>go</a:t>
            </a:r>
            <a:r>
              <a:rPr lang="en-US" sz="1200" kern="1200" dirty="0" smtClean="0">
                <a:solidFill>
                  <a:schemeClr val="tx1"/>
                </a:solidFill>
                <a:effectLst/>
                <a:latin typeface="+mn-lt"/>
                <a:ea typeface="+mn-ea"/>
                <a:cs typeface="+mn-cs"/>
              </a:rPr>
              <a:t> to find a specific type of information, according to </a:t>
            </a:r>
            <a:r>
              <a:rPr lang="en-US" sz="1200" b="1" i="1" kern="1200" dirty="0" smtClean="0">
                <a:solidFill>
                  <a:schemeClr val="tx1"/>
                </a:solidFill>
                <a:effectLst/>
                <a:latin typeface="+mn-lt"/>
                <a:ea typeface="+mn-ea"/>
                <a:cs typeface="+mn-cs"/>
              </a:rPr>
              <a:t>purpose</a:t>
            </a:r>
            <a:r>
              <a:rPr lang="en-US" sz="1200" kern="1200" dirty="0" smtClean="0">
                <a:solidFill>
                  <a:schemeClr val="tx1"/>
                </a:solidFill>
                <a:effectLst/>
                <a:latin typeface="+mn-lt"/>
                <a:ea typeface="+mn-ea"/>
                <a:cs typeface="+mn-cs"/>
              </a:rPr>
              <a:t>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and </a:t>
            </a:r>
            <a:r>
              <a:rPr lang="en-US" sz="1200" b="1" i="1" kern="1200" dirty="0" smtClean="0">
                <a:solidFill>
                  <a:schemeClr val="tx1"/>
                </a:solidFill>
                <a:effectLst/>
                <a:latin typeface="+mn-lt"/>
                <a:ea typeface="+mn-ea"/>
                <a:cs typeface="+mn-cs"/>
              </a:rPr>
              <a:t>functionality</a:t>
            </a:r>
            <a:r>
              <a:rPr lang="en-US" sz="1200" kern="1200" dirty="0" smtClean="0">
                <a:solidFill>
                  <a:schemeClr val="tx1"/>
                </a:solidFill>
                <a:effectLst/>
                <a:latin typeface="+mn-lt"/>
                <a:ea typeface="+mn-ea"/>
                <a:cs typeface="+mn-cs"/>
              </a:rPr>
              <a:t> they will </a:t>
            </a:r>
            <a:r>
              <a:rPr lang="en-US" sz="1200" b="1" u="sng" kern="1200" dirty="0" smtClean="0">
                <a:solidFill>
                  <a:schemeClr val="tx1"/>
                </a:solidFill>
                <a:effectLst/>
                <a:latin typeface="+mn-lt"/>
                <a:ea typeface="+mn-ea"/>
                <a:cs typeface="+mn-cs"/>
              </a:rPr>
              <a:t>NOT</a:t>
            </a:r>
            <a:r>
              <a:rPr lang="en-US" sz="1200" kern="1200" dirty="0" smtClean="0">
                <a:solidFill>
                  <a:schemeClr val="tx1"/>
                </a:solidFill>
                <a:effectLst/>
                <a:latin typeface="+mn-lt"/>
                <a:ea typeface="+mn-ea"/>
                <a:cs typeface="+mn-cs"/>
              </a:rPr>
              <a:t> have to </a:t>
            </a:r>
            <a:r>
              <a:rPr lang="en-US" sz="1200" u="sng" kern="1200" dirty="0" smtClean="0">
                <a:solidFill>
                  <a:schemeClr val="tx1"/>
                </a:solidFill>
                <a:effectLst/>
                <a:latin typeface="+mn-lt"/>
                <a:ea typeface="+mn-ea"/>
                <a:cs typeface="+mn-cs"/>
              </a:rPr>
              <a:t>relearn</a:t>
            </a:r>
            <a:r>
              <a:rPr lang="en-US" sz="1200" kern="1200" dirty="0" smtClean="0">
                <a:solidFill>
                  <a:schemeClr val="tx1"/>
                </a:solidFill>
                <a:effectLst/>
                <a:latin typeface="+mn-lt"/>
                <a:ea typeface="+mn-ea"/>
                <a:cs typeface="+mn-cs"/>
              </a:rPr>
              <a:t> these rules</a:t>
            </a:r>
          </a:p>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a:t>
            </a:r>
            <a:r>
              <a:rPr lang="en-US" sz="1200" b="1" kern="1200" dirty="0" smtClean="0">
                <a:solidFill>
                  <a:schemeClr val="tx1"/>
                </a:solidFill>
                <a:effectLst/>
                <a:latin typeface="+mn-lt"/>
                <a:ea typeface="+mn-ea"/>
                <a:cs typeface="+mn-cs"/>
              </a:rPr>
              <a:t>use of templates </a:t>
            </a:r>
            <a:r>
              <a:rPr lang="en-US" sz="1200" kern="1200" dirty="0" smtClean="0">
                <a:solidFill>
                  <a:schemeClr val="tx1"/>
                </a:solidFill>
                <a:effectLst/>
                <a:latin typeface="+mn-lt"/>
                <a:ea typeface="+mn-ea"/>
                <a:cs typeface="+mn-cs"/>
              </a:rPr>
              <a:t>reduces system complexity, improving reliability and </a:t>
            </a:r>
            <a:r>
              <a:rPr lang="en-US" sz="1200" b="1" kern="1200" dirty="0" smtClean="0">
                <a:solidFill>
                  <a:schemeClr val="tx1"/>
                </a:solidFill>
                <a:effectLst/>
                <a:latin typeface="+mn-lt"/>
                <a:ea typeface="+mn-ea"/>
                <a:cs typeface="+mn-cs"/>
              </a:rPr>
              <a:t>reducing Cognitive Load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Each menu is composed of </a:t>
            </a:r>
            <a:r>
              <a:rPr lang="en-US" sz="1200" b="1" i="1" u="words" kern="1200" dirty="0" smtClean="0">
                <a:solidFill>
                  <a:schemeClr val="tx1"/>
                </a:solidFill>
                <a:effectLst/>
                <a:latin typeface="+mn-lt"/>
                <a:ea typeface="+mn-ea"/>
                <a:cs typeface="+mn-cs"/>
              </a:rPr>
              <a:t>four</a:t>
            </a:r>
            <a:r>
              <a:rPr lang="en-US" sz="1200" i="1" u="words" kern="1200" dirty="0" smtClean="0">
                <a:solidFill>
                  <a:schemeClr val="tx1"/>
                </a:solidFill>
                <a:effectLst/>
                <a:latin typeface="+mn-lt"/>
                <a:ea typeface="+mn-ea"/>
                <a:cs typeface="+mn-cs"/>
              </a:rPr>
              <a:t> main </a:t>
            </a:r>
            <a:r>
              <a:rPr lang="en-US" sz="1200" b="1" i="1" u="words" kern="1200" dirty="0" smtClean="0">
                <a:solidFill>
                  <a:schemeClr val="tx1"/>
                </a:solidFill>
                <a:effectLst/>
                <a:latin typeface="+mn-lt"/>
                <a:ea typeface="+mn-ea"/>
                <a:cs typeface="+mn-cs"/>
              </a:rPr>
              <a:t>sections</a:t>
            </a:r>
            <a:r>
              <a:rPr lang="en-US" sz="1200" kern="1200" dirty="0" smtClean="0">
                <a:solidFill>
                  <a:schemeClr val="tx1"/>
                </a:solidFill>
                <a:effectLst/>
                <a:latin typeface="+mn-lt"/>
                <a:ea typeface="+mn-ea"/>
                <a:cs typeface="+mn-cs"/>
              </a:rPr>
              <a:t>, which guide the user in the search; depending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on the need is where the user will go to find information. This design reduces the </a:t>
            </a:r>
            <a:r>
              <a:rPr lang="en-US" sz="1200" u="sng" kern="1200" dirty="0" smtClean="0">
                <a:solidFill>
                  <a:schemeClr val="tx1"/>
                </a:solidFill>
                <a:effectLst/>
                <a:latin typeface="+mn-lt"/>
                <a:ea typeface="+mn-ea"/>
                <a:cs typeface="+mn-cs"/>
              </a:rPr>
              <a:t>extraneous</a:t>
            </a:r>
            <a:r>
              <a:rPr lang="en-US" sz="1200" kern="1200" dirty="0" smtClean="0">
                <a:solidFill>
                  <a:schemeClr val="tx1"/>
                </a:solidFill>
                <a:effectLst/>
                <a:latin typeface="+mn-lt"/>
                <a:ea typeface="+mn-ea"/>
                <a:cs typeface="+mn-cs"/>
              </a:rPr>
              <a:t> CL,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(i.e., presented information that </a:t>
            </a:r>
            <a:r>
              <a:rPr lang="en-US" sz="1200" i="1" kern="1200" dirty="0" smtClean="0">
                <a:solidFill>
                  <a:schemeClr val="tx1"/>
                </a:solidFill>
                <a:effectLst/>
                <a:latin typeface="+mn-lt"/>
                <a:ea typeface="+mn-ea"/>
                <a:cs typeface="+mn-cs"/>
              </a:rPr>
              <a:t>interferes</a:t>
            </a:r>
            <a:r>
              <a:rPr lang="en-US" sz="1200" kern="1200" dirty="0" smtClean="0">
                <a:solidFill>
                  <a:schemeClr val="tx1"/>
                </a:solidFill>
                <a:effectLst/>
                <a:latin typeface="+mn-lt"/>
                <a:ea typeface="+mn-ea"/>
                <a:cs typeface="+mn-cs"/>
              </a:rPr>
              <a:t> with schema acquisition) leaving more room for an increase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in </a:t>
            </a:r>
            <a:r>
              <a:rPr lang="en-US" sz="1200" u="sng" kern="1200" dirty="0" smtClean="0">
                <a:solidFill>
                  <a:schemeClr val="tx1"/>
                </a:solidFill>
                <a:effectLst/>
                <a:latin typeface="+mn-lt"/>
                <a:ea typeface="+mn-ea"/>
                <a:cs typeface="+mn-cs"/>
              </a:rPr>
              <a:t>germane</a:t>
            </a:r>
            <a:r>
              <a:rPr lang="en-US" sz="1200" kern="1200" dirty="0" smtClean="0">
                <a:solidFill>
                  <a:schemeClr val="tx1"/>
                </a:solidFill>
                <a:effectLst/>
                <a:latin typeface="+mn-lt"/>
                <a:ea typeface="+mn-ea"/>
                <a:cs typeface="+mn-cs"/>
              </a:rPr>
              <a:t> CL (those variables that </a:t>
            </a:r>
            <a:r>
              <a:rPr lang="en-US" sz="1200" i="1" kern="1200" dirty="0" smtClean="0">
                <a:solidFill>
                  <a:schemeClr val="tx1"/>
                </a:solidFill>
                <a:effectLst/>
                <a:latin typeface="+mn-lt"/>
                <a:ea typeface="+mn-ea"/>
                <a:cs typeface="+mn-cs"/>
              </a:rPr>
              <a:t>enhance</a:t>
            </a:r>
            <a:r>
              <a:rPr lang="en-US" sz="1200" kern="1200" dirty="0" smtClean="0">
                <a:solidFill>
                  <a:schemeClr val="tx1"/>
                </a:solidFill>
                <a:effectLst/>
                <a:latin typeface="+mn-lt"/>
                <a:ea typeface="+mn-ea"/>
                <a:cs typeface="+mn-cs"/>
              </a:rPr>
              <a:t> working memory capacity,) </a:t>
            </a:r>
            <a:endParaRPr lang="en-US" sz="1200" b="1" kern="1200" dirty="0" smtClean="0">
              <a:solidFill>
                <a:schemeClr val="tx1"/>
              </a:solidFill>
              <a:effectLst/>
              <a:latin typeface="+mn-lt"/>
              <a:ea typeface="+mn-ea"/>
              <a:cs typeface="+mn-cs"/>
            </a:endParaRPr>
          </a:p>
          <a:p>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Consistency allows students to make </a:t>
            </a:r>
            <a:r>
              <a:rPr lang="en-US" sz="1200" b="1" i="1" kern="1200" dirty="0" smtClean="0">
                <a:solidFill>
                  <a:schemeClr val="tx1"/>
                </a:solidFill>
                <a:effectLst/>
                <a:latin typeface="+mn-lt"/>
                <a:ea typeface="+mn-ea"/>
                <a:cs typeface="+mn-cs"/>
              </a:rPr>
              <a:t>inferences</a:t>
            </a:r>
            <a:r>
              <a:rPr lang="en-US" sz="1200" kern="1200" dirty="0" smtClean="0">
                <a:solidFill>
                  <a:schemeClr val="tx1"/>
                </a:solidFill>
                <a:effectLst/>
                <a:latin typeface="+mn-lt"/>
                <a:ea typeface="+mn-ea"/>
                <a:cs typeface="+mn-cs"/>
              </a:rPr>
              <a:t> and </a:t>
            </a:r>
            <a:r>
              <a:rPr lang="en-US" sz="1200" i="1" kern="1200" dirty="0" smtClean="0">
                <a:solidFill>
                  <a:schemeClr val="tx1"/>
                </a:solidFill>
                <a:effectLst/>
                <a:latin typeface="+mn-lt"/>
                <a:ea typeface="+mn-ea"/>
                <a:cs typeface="+mn-cs"/>
              </a:rPr>
              <a:t>predictions</a:t>
            </a:r>
            <a:r>
              <a:rPr lang="en-US" sz="1200" kern="1200" dirty="0" smtClean="0">
                <a:solidFill>
                  <a:schemeClr val="tx1"/>
                </a:solidFill>
                <a:effectLst/>
                <a:latin typeface="+mn-lt"/>
                <a:ea typeface="+mn-ea"/>
                <a:cs typeface="+mn-cs"/>
              </a:rPr>
              <a:t> as to what path to take when searching for a </a:t>
            </a:r>
            <a:r>
              <a:rPr lang="en-US" sz="1200" u="sng" kern="1200" dirty="0" smtClean="0">
                <a:solidFill>
                  <a:schemeClr val="tx1"/>
                </a:solidFill>
                <a:effectLst/>
                <a:latin typeface="+mn-lt"/>
                <a:ea typeface="+mn-ea"/>
                <a:cs typeface="+mn-cs"/>
              </a:rPr>
              <a:t>known</a:t>
            </a:r>
            <a:r>
              <a:rPr lang="en-US" sz="1200" kern="1200" dirty="0" smtClean="0">
                <a:solidFill>
                  <a:schemeClr val="tx1"/>
                </a:solidFill>
                <a:effectLst/>
                <a:latin typeface="+mn-lt"/>
                <a:ea typeface="+mn-ea"/>
                <a:cs typeface="+mn-cs"/>
              </a:rPr>
              <a:t> type of information or pattern. </a:t>
            </a:r>
          </a:p>
          <a:p>
            <a:endParaRPr lang="en-US" dirty="0"/>
          </a:p>
        </p:txBody>
      </p:sp>
      <p:sp>
        <p:nvSpPr>
          <p:cNvPr id="4" name="Slide Number Placeholder 3"/>
          <p:cNvSpPr>
            <a:spLocks noGrp="1"/>
          </p:cNvSpPr>
          <p:nvPr>
            <p:ph type="sldNum" sz="quarter" idx="10"/>
          </p:nvPr>
        </p:nvSpPr>
        <p:spPr/>
        <p:txBody>
          <a:bodyPr/>
          <a:lstStyle/>
          <a:p>
            <a:fld id="{67E9D77D-AE78-4691-8C1F-850117AF6E54}" type="slidenum">
              <a:rPr lang="en-US" smtClean="0"/>
              <a:t>8</a:t>
            </a:fld>
            <a:endParaRPr lang="en-US" dirty="0"/>
          </a:p>
        </p:txBody>
      </p:sp>
    </p:spTree>
    <p:extLst>
      <p:ext uri="{BB962C8B-B14F-4D97-AF65-F5344CB8AC3E}">
        <p14:creationId xmlns:p14="http://schemas.microsoft.com/office/powerpoint/2010/main" val="22340538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kern="1200" dirty="0" smtClean="0">
                <a:solidFill>
                  <a:schemeClr val="tx1"/>
                </a:solidFill>
                <a:effectLst/>
                <a:latin typeface="+mn-lt"/>
                <a:ea typeface="+mn-ea"/>
                <a:cs typeface="+mn-cs"/>
              </a:rPr>
              <a:t>Standardization</a:t>
            </a:r>
            <a:r>
              <a:rPr lang="en-US" sz="1200" kern="1200" dirty="0" smtClean="0">
                <a:solidFill>
                  <a:schemeClr val="tx1"/>
                </a:solidFill>
                <a:effectLst/>
                <a:latin typeface="+mn-lt"/>
                <a:ea typeface="+mn-ea"/>
                <a:cs typeface="+mn-cs"/>
              </a:rPr>
              <a:t> provides </a:t>
            </a:r>
            <a:r>
              <a:rPr lang="en-US" sz="1200" b="1" i="1" kern="1200" dirty="0" smtClean="0">
                <a:solidFill>
                  <a:schemeClr val="tx1"/>
                </a:solidFill>
                <a:effectLst/>
                <a:latin typeface="+mn-lt"/>
                <a:ea typeface="+mn-ea"/>
                <a:cs typeface="+mn-cs"/>
              </a:rPr>
              <a:t>consistency</a:t>
            </a:r>
            <a:r>
              <a:rPr lang="en-US" sz="1200" kern="1200" dirty="0" smtClean="0">
                <a:solidFill>
                  <a:schemeClr val="tx1"/>
                </a:solidFill>
                <a:effectLst/>
                <a:latin typeface="+mn-lt"/>
                <a:ea typeface="+mn-ea"/>
                <a:cs typeface="+mn-cs"/>
              </a:rPr>
              <a:t> in the search for information, location of items, and search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for patterns.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Once students learn </a:t>
            </a:r>
            <a:r>
              <a:rPr lang="en-US" sz="1200" b="1" i="1" kern="1200" dirty="0" smtClean="0">
                <a:solidFill>
                  <a:schemeClr val="tx1"/>
                </a:solidFill>
                <a:effectLst/>
                <a:latin typeface="+mn-lt"/>
                <a:ea typeface="+mn-ea"/>
                <a:cs typeface="+mn-cs"/>
              </a:rPr>
              <a:t>where</a:t>
            </a:r>
            <a:r>
              <a:rPr lang="en-US" sz="1200" kern="1200" dirty="0" smtClean="0">
                <a:solidFill>
                  <a:schemeClr val="tx1"/>
                </a:solidFill>
                <a:effectLst/>
                <a:latin typeface="+mn-lt"/>
                <a:ea typeface="+mn-ea"/>
                <a:cs typeface="+mn-cs"/>
              </a:rPr>
              <a:t> to </a:t>
            </a:r>
            <a:r>
              <a:rPr lang="en-US" sz="1200" u="sng" kern="1200" dirty="0" smtClean="0">
                <a:solidFill>
                  <a:schemeClr val="tx1"/>
                </a:solidFill>
                <a:effectLst/>
                <a:latin typeface="+mn-lt"/>
                <a:ea typeface="+mn-ea"/>
                <a:cs typeface="+mn-cs"/>
              </a:rPr>
              <a:t>go</a:t>
            </a:r>
            <a:r>
              <a:rPr lang="en-US" sz="1200" kern="1200" dirty="0" smtClean="0">
                <a:solidFill>
                  <a:schemeClr val="tx1"/>
                </a:solidFill>
                <a:effectLst/>
                <a:latin typeface="+mn-lt"/>
                <a:ea typeface="+mn-ea"/>
                <a:cs typeface="+mn-cs"/>
              </a:rPr>
              <a:t> to find a specific type of information, according to </a:t>
            </a:r>
            <a:r>
              <a:rPr lang="en-US" sz="1200" b="1" i="1" kern="1200" dirty="0" smtClean="0">
                <a:solidFill>
                  <a:schemeClr val="tx1"/>
                </a:solidFill>
                <a:effectLst/>
                <a:latin typeface="+mn-lt"/>
                <a:ea typeface="+mn-ea"/>
                <a:cs typeface="+mn-cs"/>
              </a:rPr>
              <a:t>purpose</a:t>
            </a:r>
            <a:r>
              <a:rPr lang="en-US" sz="1200" kern="1200" dirty="0" smtClean="0">
                <a:solidFill>
                  <a:schemeClr val="tx1"/>
                </a:solidFill>
                <a:effectLst/>
                <a:latin typeface="+mn-lt"/>
                <a:ea typeface="+mn-ea"/>
                <a:cs typeface="+mn-cs"/>
              </a:rPr>
              <a:t>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and </a:t>
            </a:r>
            <a:r>
              <a:rPr lang="en-US" sz="1200" b="1" i="1" kern="1200" dirty="0" smtClean="0">
                <a:solidFill>
                  <a:schemeClr val="tx1"/>
                </a:solidFill>
                <a:effectLst/>
                <a:latin typeface="+mn-lt"/>
                <a:ea typeface="+mn-ea"/>
                <a:cs typeface="+mn-cs"/>
              </a:rPr>
              <a:t>functionality</a:t>
            </a:r>
            <a:r>
              <a:rPr lang="en-US" sz="1200" kern="1200" dirty="0" smtClean="0">
                <a:solidFill>
                  <a:schemeClr val="tx1"/>
                </a:solidFill>
                <a:effectLst/>
                <a:latin typeface="+mn-lt"/>
                <a:ea typeface="+mn-ea"/>
                <a:cs typeface="+mn-cs"/>
              </a:rPr>
              <a:t> they will </a:t>
            </a:r>
            <a:r>
              <a:rPr lang="en-US" sz="1200" b="1" u="sng" kern="1200" dirty="0" smtClean="0">
                <a:solidFill>
                  <a:schemeClr val="tx1"/>
                </a:solidFill>
                <a:effectLst/>
                <a:latin typeface="+mn-lt"/>
                <a:ea typeface="+mn-ea"/>
                <a:cs typeface="+mn-cs"/>
              </a:rPr>
              <a:t>NOT</a:t>
            </a:r>
            <a:r>
              <a:rPr lang="en-US" sz="1200" kern="1200" dirty="0" smtClean="0">
                <a:solidFill>
                  <a:schemeClr val="tx1"/>
                </a:solidFill>
                <a:effectLst/>
                <a:latin typeface="+mn-lt"/>
                <a:ea typeface="+mn-ea"/>
                <a:cs typeface="+mn-cs"/>
              </a:rPr>
              <a:t> have to </a:t>
            </a:r>
            <a:r>
              <a:rPr lang="en-US" sz="1200" u="sng" kern="1200" dirty="0" smtClean="0">
                <a:solidFill>
                  <a:schemeClr val="tx1"/>
                </a:solidFill>
                <a:effectLst/>
                <a:latin typeface="+mn-lt"/>
                <a:ea typeface="+mn-ea"/>
                <a:cs typeface="+mn-cs"/>
              </a:rPr>
              <a:t>relearn</a:t>
            </a:r>
            <a:r>
              <a:rPr lang="en-US" sz="1200" kern="1200" dirty="0" smtClean="0">
                <a:solidFill>
                  <a:schemeClr val="tx1"/>
                </a:solidFill>
                <a:effectLst/>
                <a:latin typeface="+mn-lt"/>
                <a:ea typeface="+mn-ea"/>
                <a:cs typeface="+mn-cs"/>
              </a:rPr>
              <a:t> these rules</a:t>
            </a:r>
          </a:p>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a:t>
            </a:r>
            <a:r>
              <a:rPr lang="en-US" sz="1200" b="1" kern="1200" dirty="0" smtClean="0">
                <a:solidFill>
                  <a:schemeClr val="tx1"/>
                </a:solidFill>
                <a:effectLst/>
                <a:latin typeface="+mn-lt"/>
                <a:ea typeface="+mn-ea"/>
                <a:cs typeface="+mn-cs"/>
              </a:rPr>
              <a:t>use of templates </a:t>
            </a:r>
            <a:r>
              <a:rPr lang="en-US" sz="1200" kern="1200" dirty="0" smtClean="0">
                <a:solidFill>
                  <a:schemeClr val="tx1"/>
                </a:solidFill>
                <a:effectLst/>
                <a:latin typeface="+mn-lt"/>
                <a:ea typeface="+mn-ea"/>
                <a:cs typeface="+mn-cs"/>
              </a:rPr>
              <a:t>reduces system complexity, improving reliability and </a:t>
            </a:r>
            <a:r>
              <a:rPr lang="en-US" sz="1200" b="1" kern="1200" dirty="0" smtClean="0">
                <a:solidFill>
                  <a:schemeClr val="tx1"/>
                </a:solidFill>
                <a:effectLst/>
                <a:latin typeface="+mn-lt"/>
                <a:ea typeface="+mn-ea"/>
                <a:cs typeface="+mn-cs"/>
              </a:rPr>
              <a:t>reducing Cognitive Load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Each menu is composed of </a:t>
            </a:r>
            <a:r>
              <a:rPr lang="en-US" sz="1200" b="1" i="1" u="words" kern="1200" dirty="0" smtClean="0">
                <a:solidFill>
                  <a:schemeClr val="tx1"/>
                </a:solidFill>
                <a:effectLst/>
                <a:latin typeface="+mn-lt"/>
                <a:ea typeface="+mn-ea"/>
                <a:cs typeface="+mn-cs"/>
              </a:rPr>
              <a:t>four</a:t>
            </a:r>
            <a:r>
              <a:rPr lang="en-US" sz="1200" i="1" u="words" kern="1200" dirty="0" smtClean="0">
                <a:solidFill>
                  <a:schemeClr val="tx1"/>
                </a:solidFill>
                <a:effectLst/>
                <a:latin typeface="+mn-lt"/>
                <a:ea typeface="+mn-ea"/>
                <a:cs typeface="+mn-cs"/>
              </a:rPr>
              <a:t> main </a:t>
            </a:r>
            <a:r>
              <a:rPr lang="en-US" sz="1200" b="1" i="1" u="words" kern="1200" dirty="0" smtClean="0">
                <a:solidFill>
                  <a:schemeClr val="tx1"/>
                </a:solidFill>
                <a:effectLst/>
                <a:latin typeface="+mn-lt"/>
                <a:ea typeface="+mn-ea"/>
                <a:cs typeface="+mn-cs"/>
              </a:rPr>
              <a:t>sections</a:t>
            </a:r>
            <a:r>
              <a:rPr lang="en-US" sz="1200" kern="1200" dirty="0" smtClean="0">
                <a:solidFill>
                  <a:schemeClr val="tx1"/>
                </a:solidFill>
                <a:effectLst/>
                <a:latin typeface="+mn-lt"/>
                <a:ea typeface="+mn-ea"/>
                <a:cs typeface="+mn-cs"/>
              </a:rPr>
              <a:t>, which guide the user in the search; depending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on the need is where the user will go to find information. This design reduces the </a:t>
            </a:r>
            <a:r>
              <a:rPr lang="en-US" sz="1200" u="sng" kern="1200" dirty="0" smtClean="0">
                <a:solidFill>
                  <a:schemeClr val="tx1"/>
                </a:solidFill>
                <a:effectLst/>
                <a:latin typeface="+mn-lt"/>
                <a:ea typeface="+mn-ea"/>
                <a:cs typeface="+mn-cs"/>
              </a:rPr>
              <a:t>extraneous</a:t>
            </a:r>
            <a:r>
              <a:rPr lang="en-US" sz="1200" kern="1200" dirty="0" smtClean="0">
                <a:solidFill>
                  <a:schemeClr val="tx1"/>
                </a:solidFill>
                <a:effectLst/>
                <a:latin typeface="+mn-lt"/>
                <a:ea typeface="+mn-ea"/>
                <a:cs typeface="+mn-cs"/>
              </a:rPr>
              <a:t> CL,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(i.e., presented information that </a:t>
            </a:r>
            <a:r>
              <a:rPr lang="en-US" sz="1200" i="1" kern="1200" dirty="0" smtClean="0">
                <a:solidFill>
                  <a:schemeClr val="tx1"/>
                </a:solidFill>
                <a:effectLst/>
                <a:latin typeface="+mn-lt"/>
                <a:ea typeface="+mn-ea"/>
                <a:cs typeface="+mn-cs"/>
              </a:rPr>
              <a:t>interferes</a:t>
            </a:r>
            <a:r>
              <a:rPr lang="en-US" sz="1200" kern="1200" dirty="0" smtClean="0">
                <a:solidFill>
                  <a:schemeClr val="tx1"/>
                </a:solidFill>
                <a:effectLst/>
                <a:latin typeface="+mn-lt"/>
                <a:ea typeface="+mn-ea"/>
                <a:cs typeface="+mn-cs"/>
              </a:rPr>
              <a:t> with schema acquisition) leaving more room for an increase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in </a:t>
            </a:r>
            <a:r>
              <a:rPr lang="en-US" sz="1200" u="sng" kern="1200" dirty="0" smtClean="0">
                <a:solidFill>
                  <a:schemeClr val="tx1"/>
                </a:solidFill>
                <a:effectLst/>
                <a:latin typeface="+mn-lt"/>
                <a:ea typeface="+mn-ea"/>
                <a:cs typeface="+mn-cs"/>
              </a:rPr>
              <a:t>germane</a:t>
            </a:r>
            <a:r>
              <a:rPr lang="en-US" sz="1200" kern="1200" dirty="0" smtClean="0">
                <a:solidFill>
                  <a:schemeClr val="tx1"/>
                </a:solidFill>
                <a:effectLst/>
                <a:latin typeface="+mn-lt"/>
                <a:ea typeface="+mn-ea"/>
                <a:cs typeface="+mn-cs"/>
              </a:rPr>
              <a:t> CL (those variables that </a:t>
            </a:r>
            <a:r>
              <a:rPr lang="en-US" sz="1200" i="1" kern="1200" dirty="0" smtClean="0">
                <a:solidFill>
                  <a:schemeClr val="tx1"/>
                </a:solidFill>
                <a:effectLst/>
                <a:latin typeface="+mn-lt"/>
                <a:ea typeface="+mn-ea"/>
                <a:cs typeface="+mn-cs"/>
              </a:rPr>
              <a:t>enhance</a:t>
            </a:r>
            <a:r>
              <a:rPr lang="en-US" sz="1200" kern="1200" dirty="0" smtClean="0">
                <a:solidFill>
                  <a:schemeClr val="tx1"/>
                </a:solidFill>
                <a:effectLst/>
                <a:latin typeface="+mn-lt"/>
                <a:ea typeface="+mn-ea"/>
                <a:cs typeface="+mn-cs"/>
              </a:rPr>
              <a:t> working memory capacity,) </a:t>
            </a:r>
            <a:endParaRPr lang="en-US" sz="1200" b="1" kern="1200" dirty="0" smtClean="0">
              <a:solidFill>
                <a:schemeClr val="tx1"/>
              </a:solidFill>
              <a:effectLst/>
              <a:latin typeface="+mn-lt"/>
              <a:ea typeface="+mn-ea"/>
              <a:cs typeface="+mn-cs"/>
            </a:endParaRPr>
          </a:p>
          <a:p>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Consistency allows students to make </a:t>
            </a:r>
            <a:r>
              <a:rPr lang="en-US" sz="1200" b="1" i="1" kern="1200" dirty="0" smtClean="0">
                <a:solidFill>
                  <a:schemeClr val="tx1"/>
                </a:solidFill>
                <a:effectLst/>
                <a:latin typeface="+mn-lt"/>
                <a:ea typeface="+mn-ea"/>
                <a:cs typeface="+mn-cs"/>
              </a:rPr>
              <a:t>inferences</a:t>
            </a:r>
            <a:r>
              <a:rPr lang="en-US" sz="1200" kern="1200" dirty="0" smtClean="0">
                <a:solidFill>
                  <a:schemeClr val="tx1"/>
                </a:solidFill>
                <a:effectLst/>
                <a:latin typeface="+mn-lt"/>
                <a:ea typeface="+mn-ea"/>
                <a:cs typeface="+mn-cs"/>
              </a:rPr>
              <a:t> and </a:t>
            </a:r>
            <a:r>
              <a:rPr lang="en-US" sz="1200" i="1" kern="1200" dirty="0" smtClean="0">
                <a:solidFill>
                  <a:schemeClr val="tx1"/>
                </a:solidFill>
                <a:effectLst/>
                <a:latin typeface="+mn-lt"/>
                <a:ea typeface="+mn-ea"/>
                <a:cs typeface="+mn-cs"/>
              </a:rPr>
              <a:t>predictions</a:t>
            </a:r>
            <a:r>
              <a:rPr lang="en-US" sz="1200" kern="1200" dirty="0" smtClean="0">
                <a:solidFill>
                  <a:schemeClr val="tx1"/>
                </a:solidFill>
                <a:effectLst/>
                <a:latin typeface="+mn-lt"/>
                <a:ea typeface="+mn-ea"/>
                <a:cs typeface="+mn-cs"/>
              </a:rPr>
              <a:t> as to what path to take when searching for a </a:t>
            </a:r>
            <a:r>
              <a:rPr lang="en-US" sz="1200" u="sng" kern="1200" dirty="0" smtClean="0">
                <a:solidFill>
                  <a:schemeClr val="tx1"/>
                </a:solidFill>
                <a:effectLst/>
                <a:latin typeface="+mn-lt"/>
                <a:ea typeface="+mn-ea"/>
                <a:cs typeface="+mn-cs"/>
              </a:rPr>
              <a:t>known</a:t>
            </a:r>
            <a:r>
              <a:rPr lang="en-US" sz="1200" kern="1200" dirty="0" smtClean="0">
                <a:solidFill>
                  <a:schemeClr val="tx1"/>
                </a:solidFill>
                <a:effectLst/>
                <a:latin typeface="+mn-lt"/>
                <a:ea typeface="+mn-ea"/>
                <a:cs typeface="+mn-cs"/>
              </a:rPr>
              <a:t> type of information or pattern. </a:t>
            </a:r>
          </a:p>
          <a:p>
            <a:endParaRPr lang="en-US" dirty="0"/>
          </a:p>
        </p:txBody>
      </p:sp>
      <p:sp>
        <p:nvSpPr>
          <p:cNvPr id="4" name="Slide Number Placeholder 3"/>
          <p:cNvSpPr>
            <a:spLocks noGrp="1"/>
          </p:cNvSpPr>
          <p:nvPr>
            <p:ph type="sldNum" sz="quarter" idx="10"/>
          </p:nvPr>
        </p:nvSpPr>
        <p:spPr/>
        <p:txBody>
          <a:bodyPr/>
          <a:lstStyle/>
          <a:p>
            <a:fld id="{67E9D77D-AE78-4691-8C1F-850117AF6E54}" type="slidenum">
              <a:rPr lang="en-US" smtClean="0"/>
              <a:t>9</a:t>
            </a:fld>
            <a:endParaRPr lang="en-US" dirty="0"/>
          </a:p>
        </p:txBody>
      </p:sp>
    </p:spTree>
    <p:extLst>
      <p:ext uri="{BB962C8B-B14F-4D97-AF65-F5344CB8AC3E}">
        <p14:creationId xmlns:p14="http://schemas.microsoft.com/office/powerpoint/2010/main" val="22340538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use of </a:t>
            </a:r>
            <a:r>
              <a:rPr lang="en-US" sz="1200" b="1" kern="1200" dirty="0" smtClean="0">
                <a:solidFill>
                  <a:schemeClr val="tx1"/>
                </a:solidFill>
                <a:effectLst/>
                <a:latin typeface="+mn-lt"/>
                <a:ea typeface="+mn-ea"/>
                <a:cs typeface="+mn-cs"/>
              </a:rPr>
              <a:t>templates</a:t>
            </a:r>
            <a:r>
              <a:rPr lang="en-US" sz="1200" kern="1200" dirty="0" smtClean="0">
                <a:solidFill>
                  <a:schemeClr val="tx1"/>
                </a:solidFill>
                <a:effectLst/>
                <a:latin typeface="+mn-lt"/>
                <a:ea typeface="+mn-ea"/>
                <a:cs typeface="+mn-cs"/>
              </a:rPr>
              <a:t>, allow </a:t>
            </a:r>
            <a:r>
              <a:rPr lang="en-US" sz="1200" i="1" kern="1200" dirty="0" smtClean="0">
                <a:solidFill>
                  <a:schemeClr val="tx1"/>
                </a:solidFill>
                <a:effectLst/>
                <a:latin typeface="+mn-lt"/>
                <a:ea typeface="+mn-ea"/>
                <a:cs typeface="+mn-cs"/>
              </a:rPr>
              <a:t>schema acquisition</a:t>
            </a:r>
            <a:r>
              <a:rPr lang="en-US" sz="1200" kern="1200" dirty="0" smtClean="0">
                <a:solidFill>
                  <a:schemeClr val="tx1"/>
                </a:solidFill>
                <a:effectLst/>
                <a:latin typeface="+mn-lt"/>
                <a:ea typeface="+mn-ea"/>
                <a:cs typeface="+mn-cs"/>
              </a:rPr>
              <a:t>, these </a:t>
            </a:r>
            <a:r>
              <a:rPr lang="en-US" sz="1200" b="1" i="1" kern="1200" dirty="0" smtClean="0">
                <a:solidFill>
                  <a:schemeClr val="tx1"/>
                </a:solidFill>
                <a:effectLst/>
                <a:latin typeface="+mn-lt"/>
                <a:ea typeface="+mn-ea"/>
                <a:cs typeface="+mn-cs"/>
              </a:rPr>
              <a:t>schemas</a:t>
            </a:r>
            <a:r>
              <a:rPr lang="en-US" sz="1200"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will guide students </a:t>
            </a:r>
            <a:r>
              <a:rPr lang="en-US" sz="1200" u="words" kern="1200" dirty="0" smtClean="0">
                <a:solidFill>
                  <a:schemeClr val="tx1"/>
                </a:solidFill>
                <a:effectLst/>
                <a:latin typeface="+mn-lt"/>
                <a:ea typeface="+mn-ea"/>
                <a:cs typeface="+mn-cs"/>
              </a:rPr>
              <a:t>where to look</a:t>
            </a:r>
            <a:r>
              <a:rPr lang="en-US" sz="1200" kern="1200" dirty="0" smtClean="0">
                <a:solidFill>
                  <a:schemeClr val="tx1"/>
                </a:solidFill>
                <a:effectLst/>
                <a:latin typeface="+mn-lt"/>
                <a:ea typeface="+mn-ea"/>
                <a:cs typeface="+mn-cs"/>
              </a:rPr>
              <a:t>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for a specific type of information when needed. This is important since </a:t>
            </a:r>
            <a:r>
              <a:rPr lang="en-US" sz="1200" b="1" kern="1200" dirty="0" smtClean="0">
                <a:solidFill>
                  <a:schemeClr val="tx1"/>
                </a:solidFill>
                <a:effectLst/>
                <a:latin typeface="+mn-lt"/>
                <a:ea typeface="+mn-ea"/>
                <a:cs typeface="+mn-cs"/>
              </a:rPr>
              <a:t>working memory </a:t>
            </a:r>
            <a:r>
              <a:rPr lang="en-US" sz="1200" kern="1200" dirty="0" smtClean="0">
                <a:solidFill>
                  <a:schemeClr val="tx1"/>
                </a:solidFill>
                <a:effectLst/>
                <a:latin typeface="+mn-lt"/>
                <a:ea typeface="+mn-ea"/>
                <a:cs typeface="+mn-cs"/>
              </a:rPr>
              <a:t>only allows students to hold </a:t>
            </a:r>
            <a:r>
              <a:rPr lang="en-US" sz="1200" b="1" kern="1200" dirty="0" smtClean="0">
                <a:solidFill>
                  <a:schemeClr val="tx1"/>
                </a:solidFill>
                <a:effectLst/>
                <a:latin typeface="+mn-lt"/>
                <a:ea typeface="+mn-ea"/>
                <a:cs typeface="+mn-cs"/>
              </a:rPr>
              <a:t>ONLY a few interactions </a:t>
            </a:r>
            <a:r>
              <a:rPr lang="en-US" sz="1200" kern="1200" dirty="0" smtClean="0">
                <a:solidFill>
                  <a:schemeClr val="tx1"/>
                </a:solidFill>
                <a:effectLst/>
                <a:latin typeface="+mn-lt"/>
                <a:ea typeface="+mn-ea"/>
                <a:cs typeface="+mn-cs"/>
              </a:rPr>
              <a:t>at the same time, whereas schemas are stored in long-term memory.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automation of these schemas can be processed unconsciously reducing student’s cognitive load.</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This is important because, the </a:t>
            </a:r>
            <a:r>
              <a:rPr lang="en-US" sz="1200" b="1" kern="1200" dirty="0" smtClean="0">
                <a:solidFill>
                  <a:schemeClr val="tx1"/>
                </a:solidFill>
                <a:effectLst/>
                <a:latin typeface="+mn-lt"/>
                <a:ea typeface="+mn-ea"/>
                <a:cs typeface="+mn-cs"/>
              </a:rPr>
              <a:t>more elements </a:t>
            </a:r>
            <a:r>
              <a:rPr lang="en-US" sz="1200" kern="1200" dirty="0" smtClean="0">
                <a:solidFill>
                  <a:schemeClr val="tx1"/>
                </a:solidFill>
                <a:effectLst/>
                <a:latin typeface="+mn-lt"/>
                <a:ea typeface="+mn-ea"/>
                <a:cs typeface="+mn-cs"/>
              </a:rPr>
              <a:t>a student has on the screen </a:t>
            </a:r>
            <a:r>
              <a:rPr lang="en-US" sz="1200" b="1" kern="1200" dirty="0" smtClean="0">
                <a:solidFill>
                  <a:schemeClr val="tx1"/>
                </a:solidFill>
                <a:effectLst/>
                <a:latin typeface="+mn-lt"/>
                <a:ea typeface="+mn-ea"/>
                <a:cs typeface="+mn-cs"/>
              </a:rPr>
              <a:t>at the same time</a:t>
            </a:r>
            <a:r>
              <a:rPr lang="en-US" sz="1200" kern="1200" dirty="0" smtClean="0">
                <a:solidFill>
                  <a:schemeClr val="tx1"/>
                </a:solidFill>
                <a:effectLst/>
                <a:latin typeface="+mn-lt"/>
                <a:ea typeface="+mn-ea"/>
                <a:cs typeface="+mn-cs"/>
              </a:rPr>
              <a:t>, the more overwhelmed his sensory systems becomes and the higher his Cognitive Load.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Standardization through schema activation allows students to find information efficiently and effectively by keeping out non-essential components. </a:t>
            </a: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7E9D77D-AE78-4691-8C1F-850117AF6E54}" type="slidenum">
              <a:rPr lang="en-US" smtClean="0"/>
              <a:t>10</a:t>
            </a:fld>
            <a:endParaRPr lang="en-US" dirty="0"/>
          </a:p>
        </p:txBody>
      </p:sp>
    </p:spTree>
    <p:extLst>
      <p:ext uri="{BB962C8B-B14F-4D97-AF65-F5344CB8AC3E}">
        <p14:creationId xmlns:p14="http://schemas.microsoft.com/office/powerpoint/2010/main" val="28788006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use of </a:t>
            </a:r>
            <a:r>
              <a:rPr lang="en-US" sz="1200" b="1" kern="1200" dirty="0" smtClean="0">
                <a:solidFill>
                  <a:schemeClr val="tx1"/>
                </a:solidFill>
                <a:effectLst/>
                <a:latin typeface="+mn-lt"/>
                <a:ea typeface="+mn-ea"/>
                <a:cs typeface="+mn-cs"/>
              </a:rPr>
              <a:t>templates</a:t>
            </a:r>
            <a:r>
              <a:rPr lang="en-US" sz="1200" kern="1200" dirty="0" smtClean="0">
                <a:solidFill>
                  <a:schemeClr val="tx1"/>
                </a:solidFill>
                <a:effectLst/>
                <a:latin typeface="+mn-lt"/>
                <a:ea typeface="+mn-ea"/>
                <a:cs typeface="+mn-cs"/>
              </a:rPr>
              <a:t>, allow </a:t>
            </a:r>
            <a:r>
              <a:rPr lang="en-US" sz="1200" i="1" kern="1200" dirty="0" smtClean="0">
                <a:solidFill>
                  <a:schemeClr val="tx1"/>
                </a:solidFill>
                <a:effectLst/>
                <a:latin typeface="+mn-lt"/>
                <a:ea typeface="+mn-ea"/>
                <a:cs typeface="+mn-cs"/>
              </a:rPr>
              <a:t>schema acquisition</a:t>
            </a:r>
            <a:r>
              <a:rPr lang="en-US" sz="1200" kern="1200" dirty="0" smtClean="0">
                <a:solidFill>
                  <a:schemeClr val="tx1"/>
                </a:solidFill>
                <a:effectLst/>
                <a:latin typeface="+mn-lt"/>
                <a:ea typeface="+mn-ea"/>
                <a:cs typeface="+mn-cs"/>
              </a:rPr>
              <a:t>, these </a:t>
            </a:r>
            <a:r>
              <a:rPr lang="en-US" sz="1200" b="1" i="1" kern="1200" dirty="0" smtClean="0">
                <a:solidFill>
                  <a:schemeClr val="tx1"/>
                </a:solidFill>
                <a:effectLst/>
                <a:latin typeface="+mn-lt"/>
                <a:ea typeface="+mn-ea"/>
                <a:cs typeface="+mn-cs"/>
              </a:rPr>
              <a:t>schemas</a:t>
            </a:r>
            <a:r>
              <a:rPr lang="en-US" sz="1200"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will guide students </a:t>
            </a:r>
            <a:r>
              <a:rPr lang="en-US" sz="1200" u="words" kern="1200" dirty="0" smtClean="0">
                <a:solidFill>
                  <a:schemeClr val="tx1"/>
                </a:solidFill>
                <a:effectLst/>
                <a:latin typeface="+mn-lt"/>
                <a:ea typeface="+mn-ea"/>
                <a:cs typeface="+mn-cs"/>
              </a:rPr>
              <a:t>where to look</a:t>
            </a:r>
            <a:r>
              <a:rPr lang="en-US" sz="1200" kern="1200" dirty="0" smtClean="0">
                <a:solidFill>
                  <a:schemeClr val="tx1"/>
                </a:solidFill>
                <a:effectLst/>
                <a:latin typeface="+mn-lt"/>
                <a:ea typeface="+mn-ea"/>
                <a:cs typeface="+mn-cs"/>
              </a:rPr>
              <a:t>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for a specific type of information when needed. This is important since </a:t>
            </a:r>
            <a:r>
              <a:rPr lang="en-US" sz="1200" b="1" kern="1200" dirty="0" smtClean="0">
                <a:solidFill>
                  <a:schemeClr val="tx1"/>
                </a:solidFill>
                <a:effectLst/>
                <a:latin typeface="+mn-lt"/>
                <a:ea typeface="+mn-ea"/>
                <a:cs typeface="+mn-cs"/>
              </a:rPr>
              <a:t>working memory </a:t>
            </a:r>
            <a:r>
              <a:rPr lang="en-US" sz="1200" kern="1200" dirty="0" smtClean="0">
                <a:solidFill>
                  <a:schemeClr val="tx1"/>
                </a:solidFill>
                <a:effectLst/>
                <a:latin typeface="+mn-lt"/>
                <a:ea typeface="+mn-ea"/>
                <a:cs typeface="+mn-cs"/>
              </a:rPr>
              <a:t>only allows students to hold </a:t>
            </a:r>
            <a:r>
              <a:rPr lang="en-US" sz="1200" b="1" kern="1200" dirty="0" smtClean="0">
                <a:solidFill>
                  <a:schemeClr val="tx1"/>
                </a:solidFill>
                <a:effectLst/>
                <a:latin typeface="+mn-lt"/>
                <a:ea typeface="+mn-ea"/>
                <a:cs typeface="+mn-cs"/>
              </a:rPr>
              <a:t>ONLY a few interactions </a:t>
            </a:r>
            <a:r>
              <a:rPr lang="en-US" sz="1200" kern="1200" dirty="0" smtClean="0">
                <a:solidFill>
                  <a:schemeClr val="tx1"/>
                </a:solidFill>
                <a:effectLst/>
                <a:latin typeface="+mn-lt"/>
                <a:ea typeface="+mn-ea"/>
                <a:cs typeface="+mn-cs"/>
              </a:rPr>
              <a:t>at the same time, whereas schemas are stored in long-term memory.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automation of these schemas can be processed unconsciously reducing student’s cognitive load.</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This is important because, the </a:t>
            </a:r>
            <a:r>
              <a:rPr lang="en-US" sz="1200" b="1" kern="1200" dirty="0" smtClean="0">
                <a:solidFill>
                  <a:schemeClr val="tx1"/>
                </a:solidFill>
                <a:effectLst/>
                <a:latin typeface="+mn-lt"/>
                <a:ea typeface="+mn-ea"/>
                <a:cs typeface="+mn-cs"/>
              </a:rPr>
              <a:t>more elements </a:t>
            </a:r>
            <a:r>
              <a:rPr lang="en-US" sz="1200" kern="1200" dirty="0" smtClean="0">
                <a:solidFill>
                  <a:schemeClr val="tx1"/>
                </a:solidFill>
                <a:effectLst/>
                <a:latin typeface="+mn-lt"/>
                <a:ea typeface="+mn-ea"/>
                <a:cs typeface="+mn-cs"/>
              </a:rPr>
              <a:t>a student has on the screen </a:t>
            </a:r>
            <a:r>
              <a:rPr lang="en-US" sz="1200" b="1" kern="1200" dirty="0" smtClean="0">
                <a:solidFill>
                  <a:schemeClr val="tx1"/>
                </a:solidFill>
                <a:effectLst/>
                <a:latin typeface="+mn-lt"/>
                <a:ea typeface="+mn-ea"/>
                <a:cs typeface="+mn-cs"/>
              </a:rPr>
              <a:t>at the same time</a:t>
            </a:r>
            <a:r>
              <a:rPr lang="en-US" sz="1200" kern="1200" dirty="0" smtClean="0">
                <a:solidFill>
                  <a:schemeClr val="tx1"/>
                </a:solidFill>
                <a:effectLst/>
                <a:latin typeface="+mn-lt"/>
                <a:ea typeface="+mn-ea"/>
                <a:cs typeface="+mn-cs"/>
              </a:rPr>
              <a:t>, the more overwhelmed his sensory systems becomes and the higher his Cognitive Load.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Standardization through schema activation allows students to find information efficiently and effectively by keeping out non-essential components. </a:t>
            </a: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7E9D77D-AE78-4691-8C1F-850117AF6E54}" type="slidenum">
              <a:rPr lang="en-US" smtClean="0"/>
              <a:t>11</a:t>
            </a:fld>
            <a:endParaRPr lang="en-US" dirty="0"/>
          </a:p>
        </p:txBody>
      </p:sp>
    </p:spTree>
    <p:extLst>
      <p:ext uri="{BB962C8B-B14F-4D97-AF65-F5344CB8AC3E}">
        <p14:creationId xmlns:p14="http://schemas.microsoft.com/office/powerpoint/2010/main" val="28788006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use of </a:t>
            </a:r>
            <a:r>
              <a:rPr lang="en-US" sz="1200" b="1" kern="1200" dirty="0" smtClean="0">
                <a:solidFill>
                  <a:schemeClr val="tx1"/>
                </a:solidFill>
                <a:effectLst/>
                <a:latin typeface="+mn-lt"/>
                <a:ea typeface="+mn-ea"/>
                <a:cs typeface="+mn-cs"/>
              </a:rPr>
              <a:t>templates</a:t>
            </a:r>
            <a:r>
              <a:rPr lang="en-US" sz="1200" kern="1200" dirty="0" smtClean="0">
                <a:solidFill>
                  <a:schemeClr val="tx1"/>
                </a:solidFill>
                <a:effectLst/>
                <a:latin typeface="+mn-lt"/>
                <a:ea typeface="+mn-ea"/>
                <a:cs typeface="+mn-cs"/>
              </a:rPr>
              <a:t>, allow </a:t>
            </a:r>
            <a:r>
              <a:rPr lang="en-US" sz="1200" i="1" kern="1200" dirty="0" smtClean="0">
                <a:solidFill>
                  <a:schemeClr val="tx1"/>
                </a:solidFill>
                <a:effectLst/>
                <a:latin typeface="+mn-lt"/>
                <a:ea typeface="+mn-ea"/>
                <a:cs typeface="+mn-cs"/>
              </a:rPr>
              <a:t>schema acquisition</a:t>
            </a:r>
            <a:r>
              <a:rPr lang="en-US" sz="1200" kern="1200" dirty="0" smtClean="0">
                <a:solidFill>
                  <a:schemeClr val="tx1"/>
                </a:solidFill>
                <a:effectLst/>
                <a:latin typeface="+mn-lt"/>
                <a:ea typeface="+mn-ea"/>
                <a:cs typeface="+mn-cs"/>
              </a:rPr>
              <a:t>, these </a:t>
            </a:r>
            <a:r>
              <a:rPr lang="en-US" sz="1200" b="1" i="1" kern="1200" dirty="0" smtClean="0">
                <a:solidFill>
                  <a:schemeClr val="tx1"/>
                </a:solidFill>
                <a:effectLst/>
                <a:latin typeface="+mn-lt"/>
                <a:ea typeface="+mn-ea"/>
                <a:cs typeface="+mn-cs"/>
              </a:rPr>
              <a:t>schemas</a:t>
            </a:r>
            <a:r>
              <a:rPr lang="en-US" sz="1200"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will guide students </a:t>
            </a:r>
            <a:r>
              <a:rPr lang="en-US" sz="1200" u="words" kern="1200" dirty="0" smtClean="0">
                <a:solidFill>
                  <a:schemeClr val="tx1"/>
                </a:solidFill>
                <a:effectLst/>
                <a:latin typeface="+mn-lt"/>
                <a:ea typeface="+mn-ea"/>
                <a:cs typeface="+mn-cs"/>
              </a:rPr>
              <a:t>where to look</a:t>
            </a:r>
            <a:r>
              <a:rPr lang="en-US" sz="1200" kern="1200" dirty="0" smtClean="0">
                <a:solidFill>
                  <a:schemeClr val="tx1"/>
                </a:solidFill>
                <a:effectLst/>
                <a:latin typeface="+mn-lt"/>
                <a:ea typeface="+mn-ea"/>
                <a:cs typeface="+mn-cs"/>
              </a:rPr>
              <a:t>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for a specific type of information when needed. This is important since </a:t>
            </a:r>
            <a:r>
              <a:rPr lang="en-US" sz="1200" b="1" kern="1200" dirty="0" smtClean="0">
                <a:solidFill>
                  <a:schemeClr val="tx1"/>
                </a:solidFill>
                <a:effectLst/>
                <a:latin typeface="+mn-lt"/>
                <a:ea typeface="+mn-ea"/>
                <a:cs typeface="+mn-cs"/>
              </a:rPr>
              <a:t>working memory </a:t>
            </a:r>
            <a:r>
              <a:rPr lang="en-US" sz="1200" kern="1200" dirty="0" smtClean="0">
                <a:solidFill>
                  <a:schemeClr val="tx1"/>
                </a:solidFill>
                <a:effectLst/>
                <a:latin typeface="+mn-lt"/>
                <a:ea typeface="+mn-ea"/>
                <a:cs typeface="+mn-cs"/>
              </a:rPr>
              <a:t>only allows students to hold </a:t>
            </a:r>
            <a:r>
              <a:rPr lang="en-US" sz="1200" b="1" kern="1200" dirty="0" smtClean="0">
                <a:solidFill>
                  <a:schemeClr val="tx1"/>
                </a:solidFill>
                <a:effectLst/>
                <a:latin typeface="+mn-lt"/>
                <a:ea typeface="+mn-ea"/>
                <a:cs typeface="+mn-cs"/>
              </a:rPr>
              <a:t>ONLY a few interactions </a:t>
            </a:r>
            <a:r>
              <a:rPr lang="en-US" sz="1200" kern="1200" dirty="0" smtClean="0">
                <a:solidFill>
                  <a:schemeClr val="tx1"/>
                </a:solidFill>
                <a:effectLst/>
                <a:latin typeface="+mn-lt"/>
                <a:ea typeface="+mn-ea"/>
                <a:cs typeface="+mn-cs"/>
              </a:rPr>
              <a:t>at the same time, whereas schemas are stored in long-term memory.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automation of these schemas can be processed unconsciously reducing student’s cognitive load.</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This is important because, the </a:t>
            </a:r>
            <a:r>
              <a:rPr lang="en-US" sz="1200" b="1" kern="1200" dirty="0" smtClean="0">
                <a:solidFill>
                  <a:schemeClr val="tx1"/>
                </a:solidFill>
                <a:effectLst/>
                <a:latin typeface="+mn-lt"/>
                <a:ea typeface="+mn-ea"/>
                <a:cs typeface="+mn-cs"/>
              </a:rPr>
              <a:t>more elements </a:t>
            </a:r>
            <a:r>
              <a:rPr lang="en-US" sz="1200" kern="1200" dirty="0" smtClean="0">
                <a:solidFill>
                  <a:schemeClr val="tx1"/>
                </a:solidFill>
                <a:effectLst/>
                <a:latin typeface="+mn-lt"/>
                <a:ea typeface="+mn-ea"/>
                <a:cs typeface="+mn-cs"/>
              </a:rPr>
              <a:t>a student has on the screen </a:t>
            </a:r>
            <a:r>
              <a:rPr lang="en-US" sz="1200" b="1" kern="1200" dirty="0" smtClean="0">
                <a:solidFill>
                  <a:schemeClr val="tx1"/>
                </a:solidFill>
                <a:effectLst/>
                <a:latin typeface="+mn-lt"/>
                <a:ea typeface="+mn-ea"/>
                <a:cs typeface="+mn-cs"/>
              </a:rPr>
              <a:t>at the same time</a:t>
            </a:r>
            <a:r>
              <a:rPr lang="en-US" sz="1200" kern="1200" dirty="0" smtClean="0">
                <a:solidFill>
                  <a:schemeClr val="tx1"/>
                </a:solidFill>
                <a:effectLst/>
                <a:latin typeface="+mn-lt"/>
                <a:ea typeface="+mn-ea"/>
                <a:cs typeface="+mn-cs"/>
              </a:rPr>
              <a:t>, the more overwhelmed his sensory systems becomes and the higher his Cognitive Load.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Standardization through schema activation allows students to find information efficiently and effectively by keeping out non-essential components. </a:t>
            </a: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7E9D77D-AE78-4691-8C1F-850117AF6E54}" type="slidenum">
              <a:rPr lang="en-US" smtClean="0"/>
              <a:t>12</a:t>
            </a:fld>
            <a:endParaRPr lang="en-US" dirty="0"/>
          </a:p>
        </p:txBody>
      </p:sp>
    </p:spTree>
    <p:extLst>
      <p:ext uri="{BB962C8B-B14F-4D97-AF65-F5344CB8AC3E}">
        <p14:creationId xmlns:p14="http://schemas.microsoft.com/office/powerpoint/2010/main" val="28788006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1.xml"/><Relationship Id="rId5" Type="http://schemas.openxmlformats.org/officeDocument/2006/relationships/tags" Target="../tags/tag11.xml"/><Relationship Id="rId4" Type="http://schemas.openxmlformats.org/officeDocument/2006/relationships/tags" Target="../tags/tag10.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3.xml"/><Relationship Id="rId1" Type="http://schemas.openxmlformats.org/officeDocument/2006/relationships/tags" Target="../tags/tag1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custDataLst>
              <p:tags r:id="rId2"/>
            </p:custDataLst>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custDataLst>
              <p:tags r:id="rId3"/>
            </p:custDataLst>
          </p:nvPr>
        </p:nvSpPr>
        <p:spPr/>
        <p:txBody>
          <a:bodyPr/>
          <a:lstStyle/>
          <a:p>
            <a:fld id="{627CE9AA-C9AF-4147-9FBA-182E9B0AAD52}" type="datetimeFigureOut">
              <a:rPr lang="en-US" smtClean="0"/>
              <a:t>2/5/2016</a:t>
            </a:fld>
            <a:endParaRPr lang="en-US" dirty="0"/>
          </a:p>
        </p:txBody>
      </p:sp>
      <p:sp>
        <p:nvSpPr>
          <p:cNvPr id="5" name="Footer Placeholder 4"/>
          <p:cNvSpPr>
            <a:spLocks noGrp="1"/>
          </p:cNvSpPr>
          <p:nvPr>
            <p:ph type="ftr" sz="quarter" idx="11"/>
            <p:custDataLst>
              <p:tags r:id="rId4"/>
            </p:custDataLst>
          </p:nvPr>
        </p:nvSpPr>
        <p:spPr/>
        <p:txBody>
          <a:bodyPr/>
          <a:lstStyle/>
          <a:p>
            <a:endParaRPr lang="en-US" dirty="0"/>
          </a:p>
        </p:txBody>
      </p:sp>
      <p:sp>
        <p:nvSpPr>
          <p:cNvPr id="6" name="Slide Number Placeholder 5"/>
          <p:cNvSpPr>
            <a:spLocks noGrp="1"/>
          </p:cNvSpPr>
          <p:nvPr>
            <p:ph type="sldNum" sz="quarter" idx="12"/>
            <p:custDataLst>
              <p:tags r:id="rId5"/>
            </p:custDataLst>
          </p:nvPr>
        </p:nvSpPr>
        <p:spPr/>
        <p:txBody>
          <a:bodyPr/>
          <a:lstStyle/>
          <a:p>
            <a:fld id="{ED2B4F80-40C0-4D85-97CB-B5D816802ACB}" type="slidenum">
              <a:rPr lang="en-US" smtClean="0"/>
              <a:t>‹#›</a:t>
            </a:fld>
            <a:endParaRPr lang="en-US" dirty="0"/>
          </a:p>
        </p:txBody>
      </p:sp>
    </p:spTree>
    <p:extLst>
      <p:ext uri="{BB962C8B-B14F-4D97-AF65-F5344CB8AC3E}">
        <p14:creationId xmlns:p14="http://schemas.microsoft.com/office/powerpoint/2010/main" val="398701175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7CE9AA-C9AF-4147-9FBA-182E9B0AAD52}" type="datetimeFigureOut">
              <a:rPr lang="en-US" smtClean="0"/>
              <a:t>2/5/2016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D2B4F80-40C0-4D85-97CB-B5D816802ACB}" type="slidenum">
              <a:rPr lang="en-US" smtClean="0"/>
              <a:t>‹#›</a:t>
            </a:fld>
            <a:endParaRPr lang="en-US" dirty="0"/>
          </a:p>
        </p:txBody>
      </p:sp>
    </p:spTree>
    <p:extLst>
      <p:ext uri="{BB962C8B-B14F-4D97-AF65-F5344CB8AC3E}">
        <p14:creationId xmlns:p14="http://schemas.microsoft.com/office/powerpoint/2010/main" val="13752605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0"/>
            <a:ext cx="2057400" cy="5211763"/>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990600"/>
            <a:ext cx="6019800" cy="5135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7CE9AA-C9AF-4147-9FBA-182E9B0AAD52}" type="datetimeFigureOut">
              <a:rPr lang="en-US" smtClean="0"/>
              <a:t>2/5/2016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D2B4F80-40C0-4D85-97CB-B5D816802ACB}" type="slidenum">
              <a:rPr lang="en-US" smtClean="0"/>
              <a:t>‹#›</a:t>
            </a:fld>
            <a:endParaRPr lang="en-US" dirty="0"/>
          </a:p>
        </p:txBody>
      </p:sp>
    </p:spTree>
    <p:extLst>
      <p:ext uri="{BB962C8B-B14F-4D97-AF65-F5344CB8AC3E}">
        <p14:creationId xmlns:p14="http://schemas.microsoft.com/office/powerpoint/2010/main" val="106262749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8342302-5C04-459B-844E-B70239CE3C2F}" type="datetimeFigureOut">
              <a:rPr lang="en-US" smtClean="0"/>
              <a:t>2/5/2016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7E1B4A-63F0-46C6-A0FF-F80371D480E7}" type="slidenum">
              <a:rPr lang="en-US" smtClean="0"/>
              <a:t>‹#›</a:t>
            </a:fld>
            <a:endParaRPr lang="en-US" dirty="0"/>
          </a:p>
        </p:txBody>
      </p:sp>
    </p:spTree>
    <p:extLst>
      <p:ext uri="{BB962C8B-B14F-4D97-AF65-F5344CB8AC3E}">
        <p14:creationId xmlns:p14="http://schemas.microsoft.com/office/powerpoint/2010/main" val="1141036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342302-5C04-459B-844E-B70239CE3C2F}" type="datetimeFigureOut">
              <a:rPr lang="en-US" smtClean="0"/>
              <a:t>2/5/2016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7E1B4A-63F0-46C6-A0FF-F80371D480E7}" type="slidenum">
              <a:rPr lang="en-US" smtClean="0"/>
              <a:t>‹#›</a:t>
            </a:fld>
            <a:endParaRPr lang="en-US" dirty="0"/>
          </a:p>
        </p:txBody>
      </p:sp>
    </p:spTree>
    <p:extLst>
      <p:ext uri="{BB962C8B-B14F-4D97-AF65-F5344CB8AC3E}">
        <p14:creationId xmlns:p14="http://schemas.microsoft.com/office/powerpoint/2010/main" val="7407803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8342302-5C04-459B-844E-B70239CE3C2F}" type="datetimeFigureOut">
              <a:rPr lang="en-US" smtClean="0"/>
              <a:t>2/5/2016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7E1B4A-63F0-46C6-A0FF-F80371D480E7}" type="slidenum">
              <a:rPr lang="en-US" smtClean="0"/>
              <a:t>‹#›</a:t>
            </a:fld>
            <a:endParaRPr lang="en-US" dirty="0"/>
          </a:p>
        </p:txBody>
      </p:sp>
    </p:spTree>
    <p:extLst>
      <p:ext uri="{BB962C8B-B14F-4D97-AF65-F5344CB8AC3E}">
        <p14:creationId xmlns:p14="http://schemas.microsoft.com/office/powerpoint/2010/main" val="2540855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8342302-5C04-459B-844E-B70239CE3C2F}" type="datetimeFigureOut">
              <a:rPr lang="en-US" smtClean="0"/>
              <a:t>2/5/2016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77E1B4A-63F0-46C6-A0FF-F80371D480E7}" type="slidenum">
              <a:rPr lang="en-US" smtClean="0"/>
              <a:t>‹#›</a:t>
            </a:fld>
            <a:endParaRPr lang="en-US" dirty="0"/>
          </a:p>
        </p:txBody>
      </p:sp>
    </p:spTree>
    <p:extLst>
      <p:ext uri="{BB962C8B-B14F-4D97-AF65-F5344CB8AC3E}">
        <p14:creationId xmlns:p14="http://schemas.microsoft.com/office/powerpoint/2010/main" val="18973495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8342302-5C04-459B-844E-B70239CE3C2F}" type="datetimeFigureOut">
              <a:rPr lang="en-US" smtClean="0"/>
              <a:t>2/5/2016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77E1B4A-63F0-46C6-A0FF-F80371D480E7}" type="slidenum">
              <a:rPr lang="en-US" smtClean="0"/>
              <a:t>‹#›</a:t>
            </a:fld>
            <a:endParaRPr lang="en-US" dirty="0"/>
          </a:p>
        </p:txBody>
      </p:sp>
    </p:spTree>
    <p:extLst>
      <p:ext uri="{BB962C8B-B14F-4D97-AF65-F5344CB8AC3E}">
        <p14:creationId xmlns:p14="http://schemas.microsoft.com/office/powerpoint/2010/main" val="29453798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8342302-5C04-459B-844E-B70239CE3C2F}" type="datetimeFigureOut">
              <a:rPr lang="en-US" smtClean="0"/>
              <a:t>2/5/2016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77E1B4A-63F0-46C6-A0FF-F80371D480E7}" type="slidenum">
              <a:rPr lang="en-US" smtClean="0"/>
              <a:t>‹#›</a:t>
            </a:fld>
            <a:endParaRPr lang="en-US" dirty="0"/>
          </a:p>
        </p:txBody>
      </p:sp>
    </p:spTree>
    <p:extLst>
      <p:ext uri="{BB962C8B-B14F-4D97-AF65-F5344CB8AC3E}">
        <p14:creationId xmlns:p14="http://schemas.microsoft.com/office/powerpoint/2010/main" val="23619045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342302-5C04-459B-844E-B70239CE3C2F}" type="datetimeFigureOut">
              <a:rPr lang="en-US" smtClean="0"/>
              <a:t>2/5/2016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77E1B4A-63F0-46C6-A0FF-F80371D480E7}" type="slidenum">
              <a:rPr lang="en-US" smtClean="0"/>
              <a:t>‹#›</a:t>
            </a:fld>
            <a:endParaRPr lang="en-US" dirty="0"/>
          </a:p>
        </p:txBody>
      </p:sp>
    </p:spTree>
    <p:extLst>
      <p:ext uri="{BB962C8B-B14F-4D97-AF65-F5344CB8AC3E}">
        <p14:creationId xmlns:p14="http://schemas.microsoft.com/office/powerpoint/2010/main" val="822857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342302-5C04-459B-844E-B70239CE3C2F}" type="datetimeFigureOut">
              <a:rPr lang="en-US" smtClean="0"/>
              <a:t>2/5/2016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77E1B4A-63F0-46C6-A0FF-F80371D480E7}" type="slidenum">
              <a:rPr lang="en-US" smtClean="0"/>
              <a:t>‹#›</a:t>
            </a:fld>
            <a:endParaRPr lang="en-US" dirty="0"/>
          </a:p>
        </p:txBody>
      </p:sp>
    </p:spTree>
    <p:extLst>
      <p:ext uri="{BB962C8B-B14F-4D97-AF65-F5344CB8AC3E}">
        <p14:creationId xmlns:p14="http://schemas.microsoft.com/office/powerpoint/2010/main" val="26646011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200" y="225979"/>
            <a:ext cx="8229600" cy="878127"/>
          </a:xfrm>
        </p:spPr>
        <p:txBody>
          <a:bodyPr>
            <a:normAutofit/>
          </a:bodyPr>
          <a:lstStyle>
            <a:lvl1pPr>
              <a:defRPr sz="4000"/>
            </a:lvl1pPr>
          </a:lstStyle>
          <a:p>
            <a:r>
              <a:rPr lang="en-US" dirty="0" smtClean="0"/>
              <a:t>Click to edit Master title style</a:t>
            </a:r>
            <a:endParaRPr lang="en-US" dirty="0"/>
          </a:p>
        </p:txBody>
      </p:sp>
      <p:sp>
        <p:nvSpPr>
          <p:cNvPr id="3" name="Content Placeholder 2"/>
          <p:cNvSpPr>
            <a:spLocks noGrp="1"/>
          </p:cNvSpPr>
          <p:nvPr>
            <p:ph idx="1"/>
            <p:custDataLst>
              <p:tags r:id="rId2"/>
            </p:custDataLst>
          </p:nvPr>
        </p:nvSpPr>
        <p:spPr>
          <a:xfrm>
            <a:off x="457200" y="1447800"/>
            <a:ext cx="8229600" cy="4221163"/>
          </a:xfrm>
        </p:spPr>
        <p:txBody>
          <a:bodyPr>
            <a:normAutofit/>
          </a:bodyPr>
          <a:lstStyle>
            <a:lvl1pPr>
              <a:defRPr sz="3200"/>
            </a:lvl1pPr>
            <a:lvl2pPr>
              <a:defRPr sz="3200"/>
            </a:lvl2pPr>
            <a:lvl3pPr>
              <a:defRPr sz="3200"/>
            </a:lvl3pPr>
            <a:lvl4pPr>
              <a:defRPr sz="3200"/>
            </a:lvl4pPr>
          </a:lstStyle>
          <a:p>
            <a:pPr lvl="0"/>
            <a:r>
              <a:rPr lang="en-US" dirty="0" smtClean="0"/>
              <a:t>Click to edit Master text styles</a:t>
            </a:r>
          </a:p>
          <a:p>
            <a:pPr lvl="1"/>
            <a:r>
              <a:rPr lang="en-US" dirty="0" smtClean="0"/>
              <a:t> Second level</a:t>
            </a:r>
          </a:p>
          <a:p>
            <a:pPr lvl="2"/>
            <a:r>
              <a:rPr lang="en-US" dirty="0" smtClean="0"/>
              <a:t> Third level</a:t>
            </a:r>
          </a:p>
          <a:p>
            <a:pPr lvl="3"/>
            <a:r>
              <a:rPr lang="en-US" dirty="0" smtClean="0"/>
              <a:t> Fourth level</a:t>
            </a:r>
          </a:p>
        </p:txBody>
      </p:sp>
    </p:spTree>
    <p:extLst>
      <p:ext uri="{BB962C8B-B14F-4D97-AF65-F5344CB8AC3E}">
        <p14:creationId xmlns:p14="http://schemas.microsoft.com/office/powerpoint/2010/main" val="4135604538"/>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342302-5C04-459B-844E-B70239CE3C2F}" type="datetimeFigureOut">
              <a:rPr lang="en-US" smtClean="0"/>
              <a:t>2/5/2016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77E1B4A-63F0-46C6-A0FF-F80371D480E7}" type="slidenum">
              <a:rPr lang="en-US" smtClean="0"/>
              <a:t>‹#›</a:t>
            </a:fld>
            <a:endParaRPr lang="en-US" dirty="0"/>
          </a:p>
        </p:txBody>
      </p:sp>
    </p:spTree>
    <p:extLst>
      <p:ext uri="{BB962C8B-B14F-4D97-AF65-F5344CB8AC3E}">
        <p14:creationId xmlns:p14="http://schemas.microsoft.com/office/powerpoint/2010/main" val="734331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342302-5C04-459B-844E-B70239CE3C2F}" type="datetimeFigureOut">
              <a:rPr lang="en-US" smtClean="0"/>
              <a:t>2/5/2016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7E1B4A-63F0-46C6-A0FF-F80371D480E7}" type="slidenum">
              <a:rPr lang="en-US" smtClean="0"/>
              <a:t>‹#›</a:t>
            </a:fld>
            <a:endParaRPr lang="en-US" dirty="0"/>
          </a:p>
        </p:txBody>
      </p:sp>
    </p:spTree>
    <p:extLst>
      <p:ext uri="{BB962C8B-B14F-4D97-AF65-F5344CB8AC3E}">
        <p14:creationId xmlns:p14="http://schemas.microsoft.com/office/powerpoint/2010/main" val="13591812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342302-5C04-459B-844E-B70239CE3C2F}" type="datetimeFigureOut">
              <a:rPr lang="en-US" smtClean="0"/>
              <a:t>2/5/2016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7E1B4A-63F0-46C6-A0FF-F80371D480E7}" type="slidenum">
              <a:rPr lang="en-US" smtClean="0"/>
              <a:t>‹#›</a:t>
            </a:fld>
            <a:endParaRPr lang="en-US" dirty="0"/>
          </a:p>
        </p:txBody>
      </p:sp>
    </p:spTree>
    <p:extLst>
      <p:ext uri="{BB962C8B-B14F-4D97-AF65-F5344CB8AC3E}">
        <p14:creationId xmlns:p14="http://schemas.microsoft.com/office/powerpoint/2010/main" val="24516497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27CE9AA-C9AF-4147-9FBA-182E9B0AAD52}" type="datetimeFigureOut">
              <a:rPr lang="en-US" smtClean="0"/>
              <a:t>2/5/2016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D2B4F80-40C0-4D85-97CB-B5D816802ACB}" type="slidenum">
              <a:rPr lang="en-US" smtClean="0"/>
              <a:t>‹#›</a:t>
            </a:fld>
            <a:endParaRPr lang="en-US" dirty="0"/>
          </a:p>
        </p:txBody>
      </p:sp>
    </p:spTree>
    <p:extLst>
      <p:ext uri="{BB962C8B-B14F-4D97-AF65-F5344CB8AC3E}">
        <p14:creationId xmlns:p14="http://schemas.microsoft.com/office/powerpoint/2010/main" val="364568147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normAutofit/>
          </a:bodyPr>
          <a:lstStyle>
            <a:lvl1pPr>
              <a:defRPr sz="2800"/>
            </a:lvl1pPr>
            <a:lvl2pPr>
              <a:defRPr sz="2800"/>
            </a:lvl2pPr>
            <a:lvl3pPr>
              <a:defRPr sz="2800"/>
            </a:lvl3pPr>
            <a:lvl4pPr>
              <a:defRPr sz="2800"/>
            </a:lvl4pPr>
            <a:lvl5pPr>
              <a:defRPr sz="2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Content Placeholder 3"/>
          <p:cNvSpPr>
            <a:spLocks noGrp="1"/>
          </p:cNvSpPr>
          <p:nvPr>
            <p:ph sz="half" idx="2"/>
          </p:nvPr>
        </p:nvSpPr>
        <p:spPr>
          <a:xfrm>
            <a:off x="4648200" y="1600200"/>
            <a:ext cx="4038600" cy="4525963"/>
          </a:xfrm>
        </p:spPr>
        <p:txBody>
          <a:bodyPr>
            <a:normAutofit/>
          </a:bodyPr>
          <a:lstStyle>
            <a:lvl1pPr>
              <a:defRPr sz="2800"/>
            </a:lvl1pPr>
            <a:lvl2pPr>
              <a:defRPr sz="2800"/>
            </a:lvl2pPr>
            <a:lvl3pPr>
              <a:defRPr sz="2800"/>
            </a:lvl3pPr>
            <a:lvl4pPr>
              <a:defRPr sz="2800"/>
            </a:lvl4pPr>
            <a:lvl5pPr>
              <a:defRPr sz="2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5" name="Date Placeholder 4"/>
          <p:cNvSpPr>
            <a:spLocks noGrp="1"/>
          </p:cNvSpPr>
          <p:nvPr>
            <p:ph type="dt" sz="half" idx="10"/>
          </p:nvPr>
        </p:nvSpPr>
        <p:spPr/>
        <p:txBody>
          <a:bodyPr/>
          <a:lstStyle/>
          <a:p>
            <a:fld id="{627CE9AA-C9AF-4147-9FBA-182E9B0AAD52}" type="datetimeFigureOut">
              <a:rPr lang="en-US" smtClean="0"/>
              <a:t>2/5/2016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D2B4F80-40C0-4D85-97CB-B5D816802ACB}" type="slidenum">
              <a:rPr lang="en-US" smtClean="0"/>
              <a:t>‹#›</a:t>
            </a:fld>
            <a:endParaRPr lang="en-US" dirty="0"/>
          </a:p>
        </p:txBody>
      </p:sp>
    </p:spTree>
    <p:extLst>
      <p:ext uri="{BB962C8B-B14F-4D97-AF65-F5344CB8AC3E}">
        <p14:creationId xmlns:p14="http://schemas.microsoft.com/office/powerpoint/2010/main" val="136169298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no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defRPr sz="2800"/>
            </a:lvl1pPr>
            <a:lvl2pPr>
              <a:defRPr sz="2800"/>
            </a:lvl2pPr>
            <a:lvl3pPr>
              <a:defRPr sz="2800"/>
            </a:lvl3pPr>
            <a:lvl4pPr>
              <a:defRPr sz="2800"/>
            </a:lvl4pPr>
            <a:lvl5pPr>
              <a:defRPr sz="2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a:defRPr sz="2800"/>
            </a:lvl1pPr>
            <a:lvl2pPr>
              <a:defRPr sz="2800"/>
            </a:lvl2pPr>
            <a:lvl3pPr>
              <a:defRPr sz="2800"/>
            </a:lvl3pPr>
            <a:lvl4pPr>
              <a:defRPr sz="2800"/>
            </a:lvl4pPr>
            <a:lvl5pPr>
              <a:defRPr sz="2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627CE9AA-C9AF-4147-9FBA-182E9B0AAD52}" type="datetimeFigureOut">
              <a:rPr lang="en-US" smtClean="0"/>
              <a:t>2/5/2016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D2B4F80-40C0-4D85-97CB-B5D816802ACB}" type="slidenum">
              <a:rPr lang="en-US" smtClean="0"/>
              <a:t>‹#›</a:t>
            </a:fld>
            <a:endParaRPr lang="en-US" dirty="0"/>
          </a:p>
        </p:txBody>
      </p:sp>
    </p:spTree>
    <p:extLst>
      <p:ext uri="{BB962C8B-B14F-4D97-AF65-F5344CB8AC3E}">
        <p14:creationId xmlns:p14="http://schemas.microsoft.com/office/powerpoint/2010/main" val="150565689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27CE9AA-C9AF-4147-9FBA-182E9B0AAD52}" type="datetimeFigureOut">
              <a:rPr lang="en-US" smtClean="0"/>
              <a:t>2/5/2016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D2B4F80-40C0-4D85-97CB-B5D816802ACB}" type="slidenum">
              <a:rPr lang="en-US" smtClean="0"/>
              <a:t>‹#›</a:t>
            </a:fld>
            <a:endParaRPr lang="en-US" dirty="0"/>
          </a:p>
        </p:txBody>
      </p:sp>
    </p:spTree>
    <p:extLst>
      <p:ext uri="{BB962C8B-B14F-4D97-AF65-F5344CB8AC3E}">
        <p14:creationId xmlns:p14="http://schemas.microsoft.com/office/powerpoint/2010/main" val="133120329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7CE9AA-C9AF-4147-9FBA-182E9B0AAD52}" type="datetimeFigureOut">
              <a:rPr lang="en-US" smtClean="0"/>
              <a:t>2/5/2016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D2B4F80-40C0-4D85-97CB-B5D816802ACB}" type="slidenum">
              <a:rPr lang="en-US" smtClean="0"/>
              <a:t>‹#›</a:t>
            </a:fld>
            <a:endParaRPr lang="en-US" dirty="0"/>
          </a:p>
        </p:txBody>
      </p:sp>
    </p:spTree>
    <p:extLst>
      <p:ext uri="{BB962C8B-B14F-4D97-AF65-F5344CB8AC3E}">
        <p14:creationId xmlns:p14="http://schemas.microsoft.com/office/powerpoint/2010/main" val="254955955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3008313" cy="74930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81400" y="914400"/>
            <a:ext cx="5111750" cy="53959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828800"/>
            <a:ext cx="3008313" cy="42973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627CE9AA-C9AF-4147-9FBA-182E9B0AAD52}" type="datetimeFigureOut">
              <a:rPr lang="en-US" smtClean="0"/>
              <a:t>2/5/2016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D2B4F80-40C0-4D85-97CB-B5D816802ACB}" type="slidenum">
              <a:rPr lang="en-US" smtClean="0"/>
              <a:t>‹#›</a:t>
            </a:fld>
            <a:endParaRPr lang="en-US" dirty="0"/>
          </a:p>
        </p:txBody>
      </p:sp>
    </p:spTree>
    <p:extLst>
      <p:ext uri="{BB962C8B-B14F-4D97-AF65-F5344CB8AC3E}">
        <p14:creationId xmlns:p14="http://schemas.microsoft.com/office/powerpoint/2010/main" val="18663965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normAutofit/>
          </a:bodyPr>
          <a:lstStyle>
            <a:lvl1pPr algn="l">
              <a:defRPr sz="24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893143"/>
            <a:ext cx="5486400" cy="383443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normAutofit/>
          </a:bodyPr>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627CE9AA-C9AF-4147-9FBA-182E9B0AAD52}" type="datetimeFigureOut">
              <a:rPr lang="en-US" smtClean="0"/>
              <a:t>2/5/2016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D2B4F80-40C0-4D85-97CB-B5D816802ACB}" type="slidenum">
              <a:rPr lang="en-US" smtClean="0"/>
              <a:t>‹#›</a:t>
            </a:fld>
            <a:endParaRPr lang="en-US" dirty="0"/>
          </a:p>
        </p:txBody>
      </p:sp>
    </p:spTree>
    <p:extLst>
      <p:ext uri="{BB962C8B-B14F-4D97-AF65-F5344CB8AC3E}">
        <p14:creationId xmlns:p14="http://schemas.microsoft.com/office/powerpoint/2010/main" val="411185700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6.xml"/><Relationship Id="rId2" Type="http://schemas.openxmlformats.org/officeDocument/2006/relationships/slideLayout" Target="../slideLayouts/slideLayout2.xml"/><Relationship Id="rId16" Type="http://schemas.openxmlformats.org/officeDocument/2006/relationships/tags" Target="../tags/tag5.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4.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85000"/>
            <a:alpha val="57000"/>
          </a:schemeClr>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custDataLst>
              <p:tags r:id="rId13"/>
            </p:custDataLst>
          </p:nvPr>
        </p:nvSpPr>
        <p:spPr>
          <a:xfrm>
            <a:off x="457200" y="1905000"/>
            <a:ext cx="8229600" cy="42211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 Second level</a:t>
            </a:r>
          </a:p>
          <a:p>
            <a:pPr lvl="2"/>
            <a:r>
              <a:rPr lang="en-US" dirty="0" smtClean="0"/>
              <a:t>  Third level</a:t>
            </a:r>
          </a:p>
          <a:p>
            <a:pPr lvl="3"/>
            <a:r>
              <a:rPr lang="en-US" dirty="0" smtClean="0"/>
              <a:t> Fourth level</a:t>
            </a:r>
          </a:p>
        </p:txBody>
      </p:sp>
      <p:sp>
        <p:nvSpPr>
          <p:cNvPr id="4" name="Date Placeholder 3"/>
          <p:cNvSpPr>
            <a:spLocks noGrp="1"/>
          </p:cNvSpPr>
          <p:nvPr>
            <p:ph type="dt" sz="half" idx="2"/>
            <p:custDataLst>
              <p:tags r:id="rId14"/>
            </p:custDataLst>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7CE9AA-C9AF-4147-9FBA-182E9B0AAD52}" type="datetimeFigureOut">
              <a:rPr lang="en-US" smtClean="0"/>
              <a:t>2/5/2016</a:t>
            </a:fld>
            <a:endParaRPr lang="en-US" dirty="0"/>
          </a:p>
        </p:txBody>
      </p:sp>
      <p:sp>
        <p:nvSpPr>
          <p:cNvPr id="5" name="Footer Placeholder 4"/>
          <p:cNvSpPr>
            <a:spLocks noGrp="1"/>
          </p:cNvSpPr>
          <p:nvPr>
            <p:ph type="ftr" sz="quarter" idx="3"/>
            <p:custDataLst>
              <p:tags r:id="rId15"/>
            </p:custDataLst>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custDataLst>
              <p:tags r:id="rId16"/>
            </p:custDataLst>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2B4F80-40C0-4D85-97CB-B5D816802ACB}" type="slidenum">
              <a:rPr lang="en-US" smtClean="0"/>
              <a:t>‹#›</a:t>
            </a:fld>
            <a:endParaRPr lang="en-US" dirty="0"/>
          </a:p>
        </p:txBody>
      </p:sp>
      <p:sp>
        <p:nvSpPr>
          <p:cNvPr id="2" name="Title Placeholder 1"/>
          <p:cNvSpPr>
            <a:spLocks noGrp="1"/>
          </p:cNvSpPr>
          <p:nvPr>
            <p:ph type="title"/>
            <p:custDataLst>
              <p:tags r:id="rId17"/>
            </p:custDataLst>
          </p:nvPr>
        </p:nvSpPr>
        <p:spPr>
          <a:xfrm>
            <a:off x="457200" y="381000"/>
            <a:ext cx="8229600" cy="878127"/>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Tree>
    <p:extLst>
      <p:ext uri="{BB962C8B-B14F-4D97-AF65-F5344CB8AC3E}">
        <p14:creationId xmlns:p14="http://schemas.microsoft.com/office/powerpoint/2010/main" val="35145042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000" b="1" i="0" u="none"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Clr>
          <a:srgbClr val="FF0000"/>
        </a:buClr>
        <a:buFont typeface="Georgia" pitchFamily="18" charset="0"/>
        <a:buChar char="●"/>
        <a:defRPr sz="2800" b="1" i="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Clr>
          <a:srgbClr val="00C057"/>
        </a:buClr>
        <a:buSzPct val="131000"/>
        <a:buFont typeface="Wingdings" pitchFamily="2" charset="2"/>
        <a:buChar char="§"/>
        <a:defRPr sz="2800" b="1" i="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Clr>
          <a:srgbClr val="00B0F0"/>
        </a:buClr>
        <a:buSzPct val="98000"/>
        <a:buFont typeface="Wingdings" pitchFamily="2" charset="2"/>
        <a:buChar char="v"/>
        <a:defRPr sz="2800" b="1" i="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Clr>
          <a:srgbClr val="FFFF00"/>
        </a:buClr>
        <a:buSzPct val="118000"/>
        <a:buFont typeface="Arial" pitchFamily="34" charset="0"/>
        <a:buChar char="♦"/>
        <a:defRPr sz="2800" b="1" i="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400" i="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342302-5C04-459B-844E-B70239CE3C2F}" type="datetimeFigureOut">
              <a:rPr lang="en-US" smtClean="0"/>
              <a:t>2/5/2016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7E1B4A-63F0-46C6-A0FF-F80371D480E7}" type="slidenum">
              <a:rPr lang="en-US" smtClean="0"/>
              <a:t>‹#›</a:t>
            </a:fld>
            <a:endParaRPr lang="en-US" dirty="0"/>
          </a:p>
        </p:txBody>
      </p:sp>
    </p:spTree>
    <p:extLst>
      <p:ext uri="{BB962C8B-B14F-4D97-AF65-F5344CB8AC3E}">
        <p14:creationId xmlns:p14="http://schemas.microsoft.com/office/powerpoint/2010/main" val="18747969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ags" Target="../tags/tag14.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tags" Target="../tags/tag58.xml"/><Relationship Id="rId13" Type="http://schemas.openxmlformats.org/officeDocument/2006/relationships/image" Target="../media/image12.jpeg"/><Relationship Id="rId3" Type="http://schemas.openxmlformats.org/officeDocument/2006/relationships/tags" Target="../tags/tag53.xml"/><Relationship Id="rId7" Type="http://schemas.openxmlformats.org/officeDocument/2006/relationships/tags" Target="../tags/tag57.xml"/><Relationship Id="rId12" Type="http://schemas.openxmlformats.org/officeDocument/2006/relationships/image" Target="../media/image11.png"/><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tags" Target="../tags/tag56.xml"/><Relationship Id="rId11" Type="http://schemas.openxmlformats.org/officeDocument/2006/relationships/notesSlide" Target="../notesSlides/notesSlide7.xml"/><Relationship Id="rId5" Type="http://schemas.openxmlformats.org/officeDocument/2006/relationships/tags" Target="../tags/tag55.xml"/><Relationship Id="rId10" Type="http://schemas.openxmlformats.org/officeDocument/2006/relationships/slideLayout" Target="../slideLayouts/slideLayout2.xml"/><Relationship Id="rId4" Type="http://schemas.openxmlformats.org/officeDocument/2006/relationships/tags" Target="../tags/tag54.xml"/><Relationship Id="rId9" Type="http://schemas.openxmlformats.org/officeDocument/2006/relationships/tags" Target="../tags/tag59.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5.JPG"/><Relationship Id="rId2" Type="http://schemas.openxmlformats.org/officeDocument/2006/relationships/tags" Target="../tags/tag61.xml"/><Relationship Id="rId1" Type="http://schemas.openxmlformats.org/officeDocument/2006/relationships/tags" Target="../tags/tag60.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slideLayout" Target="../slideLayouts/slideLayout2.xml"/><Relationship Id="rId7" Type="http://schemas.openxmlformats.org/officeDocument/2006/relationships/image" Target="../media/image18.JPG"/><Relationship Id="rId2" Type="http://schemas.openxmlformats.org/officeDocument/2006/relationships/tags" Target="../tags/tag63.xml"/><Relationship Id="rId1" Type="http://schemas.openxmlformats.org/officeDocument/2006/relationships/tags" Target="../tags/tag62.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notesSlide" Target="../notesSlides/notesSlide9.xml"/><Relationship Id="rId9" Type="http://schemas.openxmlformats.org/officeDocument/2006/relationships/image" Target="../media/image20.JP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5.xml"/><Relationship Id="rId1" Type="http://schemas.openxmlformats.org/officeDocument/2006/relationships/tags" Target="../tags/tag6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tags" Target="../tags/tag67.xml"/><Relationship Id="rId7" Type="http://schemas.openxmlformats.org/officeDocument/2006/relationships/image" Target="../media/image23.png"/><Relationship Id="rId2" Type="http://schemas.openxmlformats.org/officeDocument/2006/relationships/tags" Target="../tags/tag66.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notesSlide" Target="../notesSlides/notesSlide11.xml"/><Relationship Id="rId4"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9.xml"/><Relationship Id="rId1" Type="http://schemas.openxmlformats.org/officeDocument/2006/relationships/tags" Target="../tags/tag68.xml"/><Relationship Id="rId4" Type="http://schemas.openxmlformats.org/officeDocument/2006/relationships/notesSlide" Target="../notesSlides/notesSlide12.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1.xml"/><Relationship Id="rId1" Type="http://schemas.openxmlformats.org/officeDocument/2006/relationships/tags" Target="../tags/tag70.xml"/><Relationship Id="rId5" Type="http://schemas.openxmlformats.org/officeDocument/2006/relationships/image" Target="../media/image25.JPG"/><Relationship Id="rId4" Type="http://schemas.openxmlformats.org/officeDocument/2006/relationships/notesSlide" Target="../notesSlides/notesSlide13.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3.xml"/><Relationship Id="rId1" Type="http://schemas.openxmlformats.org/officeDocument/2006/relationships/tags" Target="../tags/tag72.xml"/><Relationship Id="rId4" Type="http://schemas.openxmlformats.org/officeDocument/2006/relationships/notesSlide" Target="../notesSlides/notesSlide14.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5.xml"/><Relationship Id="rId1" Type="http://schemas.openxmlformats.org/officeDocument/2006/relationships/tags" Target="../tags/tag74.xml"/><Relationship Id="rId4" Type="http://schemas.openxmlformats.org/officeDocument/2006/relationships/notesSlide" Target="../notesSlides/notesSlide15.xml"/></Relationships>
</file>

<file path=ppt/slides/_rels/slide19.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tags" Target="../tags/tag78.xml"/><Relationship Id="rId7" Type="http://schemas.openxmlformats.org/officeDocument/2006/relationships/image" Target="../media/image26.jpeg"/><Relationship Id="rId2" Type="http://schemas.openxmlformats.org/officeDocument/2006/relationships/tags" Target="../tags/tag77.xml"/><Relationship Id="rId1" Type="http://schemas.openxmlformats.org/officeDocument/2006/relationships/tags" Target="../tags/tag76.xml"/><Relationship Id="rId6" Type="http://schemas.openxmlformats.org/officeDocument/2006/relationships/notesSlide" Target="../notesSlides/notesSlide16.xml"/><Relationship Id="rId5" Type="http://schemas.openxmlformats.org/officeDocument/2006/relationships/slideLayout" Target="../slideLayouts/slideLayout2.xml"/><Relationship Id="rId4" Type="http://schemas.openxmlformats.org/officeDocument/2006/relationships/tags" Target="../tags/tag79.xml"/></Relationships>
</file>

<file path=ppt/slides/_rels/slide2.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notesSlide" Target="../notesSlides/notesSlide1.xml"/><Relationship Id="rId5" Type="http://schemas.openxmlformats.org/officeDocument/2006/relationships/slideLayout" Target="../slideLayouts/slideLayout2.xml"/><Relationship Id="rId4" Type="http://schemas.openxmlformats.org/officeDocument/2006/relationships/tags" Target="../tags/tag20.xml"/></Relationships>
</file>

<file path=ppt/slides/_rels/slide20.xml.rels><?xml version="1.0" encoding="UTF-8" standalone="yes"?>
<Relationships xmlns="http://schemas.openxmlformats.org/package/2006/relationships"><Relationship Id="rId8" Type="http://schemas.openxmlformats.org/officeDocument/2006/relationships/notesSlide" Target="../notesSlides/notesSlide17.xml"/><Relationship Id="rId3" Type="http://schemas.openxmlformats.org/officeDocument/2006/relationships/tags" Target="../tags/tag82.xml"/><Relationship Id="rId7" Type="http://schemas.openxmlformats.org/officeDocument/2006/relationships/slideLayout" Target="../slideLayouts/slideLayout2.xml"/><Relationship Id="rId2" Type="http://schemas.openxmlformats.org/officeDocument/2006/relationships/tags" Target="../tags/tag81.xml"/><Relationship Id="rId1" Type="http://schemas.openxmlformats.org/officeDocument/2006/relationships/tags" Target="../tags/tag80.xml"/><Relationship Id="rId6" Type="http://schemas.openxmlformats.org/officeDocument/2006/relationships/tags" Target="../tags/tag85.xml"/><Relationship Id="rId5" Type="http://schemas.openxmlformats.org/officeDocument/2006/relationships/tags" Target="../tags/tag84.xml"/><Relationship Id="rId4" Type="http://schemas.openxmlformats.org/officeDocument/2006/relationships/tags" Target="../tags/tag83.xml"/><Relationship Id="rId9"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7.xml"/><Relationship Id="rId1" Type="http://schemas.openxmlformats.org/officeDocument/2006/relationships/tags" Target="../tags/tag86.xml"/><Relationship Id="rId5" Type="http://schemas.openxmlformats.org/officeDocument/2006/relationships/image" Target="../media/image29.jpeg"/><Relationship Id="rId4" Type="http://schemas.openxmlformats.org/officeDocument/2006/relationships/notesSlide" Target="../notesSlides/notesSlide18.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9.xml"/><Relationship Id="rId1" Type="http://schemas.openxmlformats.org/officeDocument/2006/relationships/tags" Target="../tags/tag88.xml"/><Relationship Id="rId4" Type="http://schemas.openxmlformats.org/officeDocument/2006/relationships/notesSlide" Target="../notesSlides/notesSlide19.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2.png"/><Relationship Id="rId2" Type="http://schemas.openxmlformats.org/officeDocument/2006/relationships/tags" Target="../tags/tag91.xml"/><Relationship Id="rId1" Type="http://schemas.openxmlformats.org/officeDocument/2006/relationships/tags" Target="../tags/tag90.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notesSlide" Target="../notesSlides/notesSlide20.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3.xml"/><Relationship Id="rId1" Type="http://schemas.openxmlformats.org/officeDocument/2006/relationships/tags" Target="../tags/tag92.xml"/><Relationship Id="rId4" Type="http://schemas.openxmlformats.org/officeDocument/2006/relationships/notesSlide" Target="../notesSlides/notesSlide21.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5.xml"/><Relationship Id="rId1" Type="http://schemas.openxmlformats.org/officeDocument/2006/relationships/tags" Target="../tags/tag94.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notesSlide" Target="../notesSlides/notesSlide22.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7.xml"/><Relationship Id="rId1" Type="http://schemas.openxmlformats.org/officeDocument/2006/relationships/tags" Target="../tags/tag96.xml"/><Relationship Id="rId5" Type="http://schemas.openxmlformats.org/officeDocument/2006/relationships/hyperlink" Target="http://www.508compliantresource.com/" TargetMode="External"/><Relationship Id="rId4" Type="http://schemas.openxmlformats.org/officeDocument/2006/relationships/notesSlide" Target="../notesSlides/notesSlide23.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9.xml"/><Relationship Id="rId1" Type="http://schemas.openxmlformats.org/officeDocument/2006/relationships/tags" Target="../tags/tag98.xml"/><Relationship Id="rId4"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tags" Target="../tags/tag23.xml"/><Relationship Id="rId7" Type="http://schemas.openxmlformats.org/officeDocument/2006/relationships/slideLayout" Target="../slideLayouts/slideLayout2.xml"/><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9"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tags" Target="../tags/tag34.xml"/><Relationship Id="rId13" Type="http://schemas.openxmlformats.org/officeDocument/2006/relationships/image" Target="../media/image1.JPG"/><Relationship Id="rId3" Type="http://schemas.openxmlformats.org/officeDocument/2006/relationships/tags" Target="../tags/tag29.xml"/><Relationship Id="rId7" Type="http://schemas.openxmlformats.org/officeDocument/2006/relationships/tags" Target="../tags/tag33.xml"/><Relationship Id="rId12" Type="http://schemas.openxmlformats.org/officeDocument/2006/relationships/notesSlide" Target="../notesSlides/notesSlide2.xm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tags" Target="../tags/tag32.xml"/><Relationship Id="rId11" Type="http://schemas.openxmlformats.org/officeDocument/2006/relationships/slideLayout" Target="../slideLayouts/slideLayout2.xml"/><Relationship Id="rId5" Type="http://schemas.openxmlformats.org/officeDocument/2006/relationships/tags" Target="../tags/tag31.xml"/><Relationship Id="rId10" Type="http://schemas.openxmlformats.org/officeDocument/2006/relationships/tags" Target="../tags/tag36.xml"/><Relationship Id="rId4" Type="http://schemas.openxmlformats.org/officeDocument/2006/relationships/tags" Target="../tags/tag30.xml"/><Relationship Id="rId9" Type="http://schemas.openxmlformats.org/officeDocument/2006/relationships/tags" Target="../tags/tag3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37.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9.xml"/><Relationship Id="rId1" Type="http://schemas.openxmlformats.org/officeDocument/2006/relationships/tags" Target="../tags/tag38.xml"/><Relationship Id="rId5" Type="http://schemas.openxmlformats.org/officeDocument/2006/relationships/image" Target="../media/image4.png"/><Relationship Id="rId4"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2.xml"/><Relationship Id="rId1" Type="http://schemas.openxmlformats.org/officeDocument/2006/relationships/tags" Target="../tags/tag40.xml"/><Relationship Id="rId5" Type="http://schemas.openxmlformats.org/officeDocument/2006/relationships/image" Target="../media/image7.jpeg"/><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tags" Target="../tags/tag43.xml"/><Relationship Id="rId7" Type="http://schemas.openxmlformats.org/officeDocument/2006/relationships/notesSlide" Target="../notesSlides/notesSlide5.xml"/><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slideLayout" Target="../slideLayouts/slideLayout2.xml"/><Relationship Id="rId5" Type="http://schemas.openxmlformats.org/officeDocument/2006/relationships/tags" Target="../tags/tag45.xml"/><Relationship Id="rId10" Type="http://schemas.openxmlformats.org/officeDocument/2006/relationships/image" Target="../media/image10.png"/><Relationship Id="rId4" Type="http://schemas.openxmlformats.org/officeDocument/2006/relationships/tags" Target="../tags/tag44.xml"/><Relationship Id="rId9" Type="http://schemas.openxmlformats.org/officeDocument/2006/relationships/image" Target="../media/image9.png"/></Relationships>
</file>

<file path=ppt/slides/_rels/slide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tags" Target="../tags/tag48.xml"/><Relationship Id="rId7" Type="http://schemas.openxmlformats.org/officeDocument/2006/relationships/notesSlide" Target="../notesSlides/notesSlide6.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slideLayout" Target="../slideLayouts/slideLayout2.xml"/><Relationship Id="rId5" Type="http://schemas.openxmlformats.org/officeDocument/2006/relationships/tags" Target="../tags/tag50.xml"/><Relationship Id="rId10" Type="http://schemas.openxmlformats.org/officeDocument/2006/relationships/image" Target="../media/image10.png"/><Relationship Id="rId4" Type="http://schemas.openxmlformats.org/officeDocument/2006/relationships/tags" Target="../tags/tag49.xml"/><Relationship Id="rId9"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609600" y="762000"/>
            <a:ext cx="7772400" cy="1470025"/>
          </a:xfrm>
          <a:effectLst>
            <a:outerShdw blurRad="50800" dist="38100" dir="2700000" algn="tl" rotWithShape="0">
              <a:prstClr val="black">
                <a:alpha val="40000"/>
              </a:prstClr>
            </a:outerShdw>
          </a:effectLst>
        </p:spPr>
        <p:txBody>
          <a:bodyPr>
            <a:noAutofit/>
          </a:bodyPr>
          <a:lstStyle/>
          <a:p>
            <a:pPr marL="0" indent="0"/>
            <a:r>
              <a:rPr lang="en-US" sz="6600" dirty="0" smtClean="0">
                <a:solidFill>
                  <a:srgbClr val="E46C0A"/>
                </a:solidFill>
                <a:effectLst>
                  <a:outerShdw blurRad="38100" dist="38100" dir="2700000" algn="tl">
                    <a:srgbClr val="000000">
                      <a:alpha val="43137"/>
                    </a:srgbClr>
                  </a:outerShdw>
                </a:effectLst>
              </a:rPr>
              <a:t>Standardized Templates </a:t>
            </a:r>
            <a:endParaRPr lang="en-US" sz="6600" i="1" dirty="0">
              <a:solidFill>
                <a:srgbClr val="E46C0A"/>
              </a:solidFill>
              <a:effectLst>
                <a:outerShdw blurRad="38100" dist="38100" dir="2700000" algn="tl">
                  <a:srgbClr val="000000">
                    <a:alpha val="43137"/>
                  </a:srgbClr>
                </a:outerShdw>
              </a:effectLst>
            </a:endParaRPr>
          </a:p>
        </p:txBody>
      </p:sp>
      <p:sp>
        <p:nvSpPr>
          <p:cNvPr id="4" name="Subtitle 3"/>
          <p:cNvSpPr>
            <a:spLocks noGrp="1"/>
          </p:cNvSpPr>
          <p:nvPr>
            <p:ph type="subTitle" idx="1"/>
            <p:custDataLst>
              <p:tags r:id="rId2"/>
            </p:custDataLst>
          </p:nvPr>
        </p:nvSpPr>
        <p:spPr>
          <a:xfrm>
            <a:off x="609600" y="3089015"/>
            <a:ext cx="8534400" cy="1524000"/>
          </a:xfrm>
        </p:spPr>
        <p:txBody>
          <a:bodyPr>
            <a:noAutofit/>
          </a:bodyPr>
          <a:lstStyle/>
          <a:p>
            <a:pPr algn="l"/>
            <a:r>
              <a:rPr lang="en-US" sz="4000" i="1" dirty="0" smtClean="0">
                <a:solidFill>
                  <a:schemeClr val="tx1"/>
                </a:solidFill>
              </a:rPr>
              <a:t>Improve </a:t>
            </a:r>
            <a:r>
              <a:rPr lang="en-US" sz="4000" i="1" dirty="0">
                <a:solidFill>
                  <a:schemeClr val="tx1"/>
                </a:solidFill>
              </a:rPr>
              <a:t>Accessibility </a:t>
            </a:r>
            <a:r>
              <a:rPr lang="en-US" sz="4000" i="1" dirty="0" smtClean="0">
                <a:solidFill>
                  <a:schemeClr val="tx1"/>
                </a:solidFill>
              </a:rPr>
              <a:t>&amp; Usability </a:t>
            </a:r>
            <a:r>
              <a:rPr lang="en-US" sz="4000" i="1" dirty="0">
                <a:solidFill>
                  <a:schemeClr val="tx1"/>
                </a:solidFill>
              </a:rPr>
              <a:t>Enhancing Transfer of Learning</a:t>
            </a:r>
            <a:endParaRPr lang="en-US" sz="4000" i="1" dirty="0">
              <a:solidFill>
                <a:schemeClr val="tx1"/>
              </a:solidFill>
              <a:latin typeface="Georgia" panose="02040502050405020303" pitchFamily="18" charset="0"/>
            </a:endParaRPr>
          </a:p>
        </p:txBody>
      </p:sp>
      <p:sp>
        <p:nvSpPr>
          <p:cNvPr id="5" name="Title 1" title="Label for Presentation develope"/>
          <p:cNvSpPr txBox="1">
            <a:spLocks/>
          </p:cNvSpPr>
          <p:nvPr>
            <p:custDataLst>
              <p:tags r:id="rId3"/>
            </p:custDataLst>
          </p:nvPr>
        </p:nvSpPr>
        <p:spPr>
          <a:xfrm>
            <a:off x="277640" y="5450127"/>
            <a:ext cx="4114800" cy="87812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b="1" kern="1200">
                <a:solidFill>
                  <a:schemeClr val="tx1"/>
                </a:solidFill>
                <a:latin typeface="Arial" pitchFamily="34" charset="0"/>
                <a:ea typeface="+mj-ea"/>
                <a:cs typeface="Arial" pitchFamily="34" charset="0"/>
              </a:defRPr>
            </a:lvl1pPr>
          </a:lstStyle>
          <a:p>
            <a:pPr algn="l"/>
            <a:r>
              <a:rPr lang="en-US" sz="1400" dirty="0"/>
              <a:t>Macarena Aspillaga, Ph.D.</a:t>
            </a:r>
          </a:p>
          <a:p>
            <a:pPr algn="l"/>
            <a:r>
              <a:rPr lang="en-US" sz="1400" i="1" dirty="0" smtClean="0"/>
              <a:t>Course Designer</a:t>
            </a:r>
          </a:p>
          <a:p>
            <a:pPr algn="l"/>
            <a:r>
              <a:rPr lang="en-US" sz="1400" i="1" dirty="0" smtClean="0"/>
              <a:t>QM Coordinator</a:t>
            </a:r>
            <a:endParaRPr lang="en-US" sz="1400" dirty="0"/>
          </a:p>
          <a:p>
            <a:pPr algn="l"/>
            <a:r>
              <a:rPr lang="en-US" sz="1400" dirty="0" smtClean="0"/>
              <a:t>Norfolk </a:t>
            </a:r>
            <a:r>
              <a:rPr lang="en-US" sz="1400" dirty="0"/>
              <a:t>State University</a:t>
            </a:r>
          </a:p>
        </p:txBody>
      </p:sp>
    </p:spTree>
    <p:extLst>
      <p:ext uri="{BB962C8B-B14F-4D97-AF65-F5344CB8AC3E}">
        <p14:creationId xmlns:p14="http://schemas.microsoft.com/office/powerpoint/2010/main" val="2114369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66059" y="23960"/>
            <a:ext cx="8229600" cy="878127"/>
          </a:xfrm>
        </p:spPr>
        <p:txBody>
          <a:bodyPr>
            <a:normAutofit fontScale="90000"/>
          </a:bodyPr>
          <a:lstStyle/>
          <a:p>
            <a:r>
              <a:rPr lang="en-US" dirty="0" smtClean="0">
                <a:solidFill>
                  <a:srgbClr val="E46C0A"/>
                </a:solidFill>
                <a:effectLst>
                  <a:outerShdw blurRad="38100" dist="38100" dir="2700000" algn="tl">
                    <a:srgbClr val="000000">
                      <a:alpha val="43137"/>
                    </a:srgbClr>
                  </a:outerShdw>
                </a:effectLst>
              </a:rPr>
              <a:t>Effects of </a:t>
            </a:r>
            <a:r>
              <a:rPr lang="en-US" dirty="0">
                <a:solidFill>
                  <a:srgbClr val="E46C0A"/>
                </a:solidFill>
                <a:effectLst>
                  <a:outerShdw blurRad="38100" dist="38100" dir="2700000" algn="tl">
                    <a:srgbClr val="000000">
                      <a:alpha val="43137"/>
                    </a:srgbClr>
                  </a:outerShdw>
                </a:effectLst>
              </a:rPr>
              <a:t>Standardized Templates</a:t>
            </a:r>
            <a:endParaRPr lang="en-US" dirty="0"/>
          </a:p>
        </p:txBody>
      </p:sp>
      <p:sp>
        <p:nvSpPr>
          <p:cNvPr id="3" name="Content Placeholder 2"/>
          <p:cNvSpPr>
            <a:spLocks noGrp="1"/>
          </p:cNvSpPr>
          <p:nvPr>
            <p:ph idx="1"/>
            <p:custDataLst>
              <p:tags r:id="rId2"/>
            </p:custDataLst>
          </p:nvPr>
        </p:nvSpPr>
        <p:spPr>
          <a:xfrm>
            <a:off x="17720" y="1143000"/>
            <a:ext cx="9126279" cy="5638800"/>
          </a:xfrm>
        </p:spPr>
        <p:txBody>
          <a:bodyPr>
            <a:noAutofit/>
          </a:bodyPr>
          <a:lstStyle/>
          <a:p>
            <a:pPr>
              <a:lnSpc>
                <a:spcPct val="150000"/>
              </a:lnSpc>
            </a:pPr>
            <a:r>
              <a:rPr lang="en-US" sz="2400" dirty="0" smtClean="0"/>
              <a:t>How do standardized templates affect students?</a:t>
            </a:r>
          </a:p>
          <a:p>
            <a:pPr lvl="1">
              <a:spcBef>
                <a:spcPts val="0"/>
              </a:spcBef>
            </a:pPr>
            <a:r>
              <a:rPr lang="en-US" sz="2400" dirty="0" smtClean="0"/>
              <a:t>Allow </a:t>
            </a:r>
            <a:r>
              <a:rPr lang="en-US" sz="2400" i="1" dirty="0" smtClean="0"/>
              <a:t>schema acquisition </a:t>
            </a:r>
          </a:p>
          <a:p>
            <a:pPr lvl="1">
              <a:spcBef>
                <a:spcPts val="600"/>
              </a:spcBef>
            </a:pPr>
            <a:r>
              <a:rPr lang="en-US" sz="2400" dirty="0" smtClean="0"/>
              <a:t>Schema activation </a:t>
            </a:r>
            <a:r>
              <a:rPr lang="en-US" sz="2400" u="sng" dirty="0" smtClean="0"/>
              <a:t>keeps</a:t>
            </a:r>
            <a:r>
              <a:rPr lang="en-US" sz="2400" dirty="0" smtClean="0"/>
              <a:t> </a:t>
            </a:r>
            <a:r>
              <a:rPr lang="en-US" sz="2400" u="sng" dirty="0" smtClean="0"/>
              <a:t>out</a:t>
            </a:r>
            <a:r>
              <a:rPr lang="en-US" sz="2400" dirty="0" smtClean="0"/>
              <a:t> </a:t>
            </a:r>
            <a:br>
              <a:rPr lang="en-US" sz="2400" dirty="0" smtClean="0"/>
            </a:br>
            <a:r>
              <a:rPr lang="en-US" sz="2400" dirty="0" smtClean="0"/>
              <a:t>non-essential components</a:t>
            </a:r>
            <a:endParaRPr lang="en-US" sz="2400" i="1" dirty="0" smtClean="0"/>
          </a:p>
          <a:p>
            <a:pPr lvl="1">
              <a:lnSpc>
                <a:spcPct val="150000"/>
              </a:lnSpc>
              <a:spcBef>
                <a:spcPts val="0"/>
              </a:spcBef>
            </a:pPr>
            <a:r>
              <a:rPr lang="en-US" sz="2400" dirty="0" smtClean="0"/>
              <a:t>Decreases St </a:t>
            </a:r>
            <a:r>
              <a:rPr lang="en-US" sz="2400" i="1" u="sng" dirty="0" smtClean="0"/>
              <a:t>cognitive</a:t>
            </a:r>
            <a:r>
              <a:rPr lang="en-US" sz="2400" i="1" dirty="0" smtClean="0"/>
              <a:t> </a:t>
            </a:r>
            <a:r>
              <a:rPr lang="en-US" sz="2400" i="1" u="sng" dirty="0"/>
              <a:t>load</a:t>
            </a:r>
          </a:p>
          <a:p>
            <a:pPr marL="914400" lvl="2" indent="0">
              <a:lnSpc>
                <a:spcPct val="150000"/>
              </a:lnSpc>
              <a:spcBef>
                <a:spcPts val="0"/>
              </a:spcBef>
              <a:buNone/>
            </a:pPr>
            <a:endParaRPr lang="en-US" sz="2400" dirty="0" smtClean="0"/>
          </a:p>
          <a:p>
            <a:pPr>
              <a:lnSpc>
                <a:spcPct val="150000"/>
              </a:lnSpc>
              <a:spcBef>
                <a:spcPts val="1800"/>
              </a:spcBef>
            </a:pPr>
            <a:r>
              <a:rPr lang="en-US" sz="2400" dirty="0" smtClean="0"/>
              <a:t>How do s. templates help faculty?</a:t>
            </a:r>
          </a:p>
          <a:p>
            <a:pPr lvl="1">
              <a:lnSpc>
                <a:spcPct val="150000"/>
              </a:lnSpc>
              <a:spcBef>
                <a:spcPts val="0"/>
              </a:spcBef>
            </a:pPr>
            <a:r>
              <a:rPr lang="en-US" sz="2400" dirty="0" smtClean="0"/>
              <a:t>Provides a framework delivery </a:t>
            </a:r>
          </a:p>
          <a:p>
            <a:pPr lvl="1">
              <a:lnSpc>
                <a:spcPct val="150000"/>
              </a:lnSpc>
              <a:spcBef>
                <a:spcPts val="0"/>
              </a:spcBef>
            </a:pPr>
            <a:r>
              <a:rPr lang="en-US" sz="2400" dirty="0" smtClean="0"/>
              <a:t>Reduces development time</a:t>
            </a:r>
            <a:endParaRPr lang="en-US" sz="2400" dirty="0"/>
          </a:p>
        </p:txBody>
      </p:sp>
      <p:pic>
        <p:nvPicPr>
          <p:cNvPr id="1027" name="Picture 3" descr="Explains how we form schemas for the templates we use" title="Template Schema formation"/>
          <p:cNvPicPr>
            <a:picLocks noChangeAspect="1" noChangeArrowheads="1"/>
          </p:cNvPicPr>
          <p:nvPr/>
        </p:nvPicPr>
        <p:blipFill>
          <a:blip r:embed="rId12">
            <a:clrChange>
              <a:clrFrom>
                <a:srgbClr val="E9E9E9"/>
              </a:clrFrom>
              <a:clrTo>
                <a:srgbClr val="E9E9E9">
                  <a:alpha val="0"/>
                </a:srgbClr>
              </a:clrTo>
            </a:clrChange>
            <a:extLst>
              <a:ext uri="{28A0092B-C50C-407E-A947-70E740481C1C}">
                <a14:useLocalDpi xmlns:a14="http://schemas.microsoft.com/office/drawing/2010/main" val="0"/>
              </a:ext>
            </a:extLst>
          </a:blip>
          <a:srcRect/>
          <a:stretch>
            <a:fillRect/>
          </a:stretch>
        </p:blipFill>
        <p:spPr bwMode="auto">
          <a:xfrm>
            <a:off x="5486400" y="4057650"/>
            <a:ext cx="3462861" cy="2419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descr="Head that is in the process of aquiring schemas and later activating them" title="Head with schema Acquisition"/>
          <p:cNvPicPr>
            <a:picLocks noChangeAspect="1"/>
          </p:cNvPicPr>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391400" y="1733107"/>
            <a:ext cx="1327150" cy="1123322"/>
          </a:xfrm>
          <a:prstGeom prst="rect">
            <a:avLst/>
          </a:prstGeom>
        </p:spPr>
      </p:pic>
      <p:sp>
        <p:nvSpPr>
          <p:cNvPr id="5" name="Hexagon 4" descr="Step 1 is introduced sepatarely " title="Step 1"/>
          <p:cNvSpPr/>
          <p:nvPr>
            <p:custDataLst>
              <p:tags r:id="rId3"/>
            </p:custDataLst>
          </p:nvPr>
        </p:nvSpPr>
        <p:spPr>
          <a:xfrm>
            <a:off x="6127941" y="1733107"/>
            <a:ext cx="1143000" cy="281671"/>
          </a:xfrm>
          <a:prstGeom prst="hexagon">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Step 1</a:t>
            </a:r>
            <a:endParaRPr lang="en-US" dirty="0"/>
          </a:p>
        </p:txBody>
      </p:sp>
      <p:sp>
        <p:nvSpPr>
          <p:cNvPr id="7" name="Hexagon 6" descr="Step 2 is introduced after step 1,  sepatarely. " title="Step 2"/>
          <p:cNvSpPr/>
          <p:nvPr>
            <p:custDataLst>
              <p:tags r:id="rId4"/>
            </p:custDataLst>
          </p:nvPr>
        </p:nvSpPr>
        <p:spPr>
          <a:xfrm>
            <a:off x="6097867" y="2113358"/>
            <a:ext cx="1143000" cy="281671"/>
          </a:xfrm>
          <a:prstGeom prst="hexagon">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smtClean="0"/>
              <a:t>Step 2</a:t>
            </a:r>
            <a:endParaRPr lang="en-US" dirty="0"/>
          </a:p>
        </p:txBody>
      </p:sp>
      <p:sp>
        <p:nvSpPr>
          <p:cNvPr id="8" name="Hexagon 7" descr="Step 3 is introduced after steps 1 and 2. " title="Step 3"/>
          <p:cNvSpPr/>
          <p:nvPr>
            <p:custDataLst>
              <p:tags r:id="rId5"/>
            </p:custDataLst>
          </p:nvPr>
        </p:nvSpPr>
        <p:spPr>
          <a:xfrm>
            <a:off x="6094271" y="2537729"/>
            <a:ext cx="1143000" cy="281671"/>
          </a:xfrm>
          <a:prstGeom prst="hexagon">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t>Step 3</a:t>
            </a:r>
            <a:endParaRPr lang="en-US" dirty="0"/>
          </a:p>
        </p:txBody>
      </p:sp>
      <p:grpSp>
        <p:nvGrpSpPr>
          <p:cNvPr id="6" name="Group 5"/>
          <p:cNvGrpSpPr/>
          <p:nvPr>
            <p:custDataLst>
              <p:tags r:id="rId6"/>
            </p:custDataLst>
          </p:nvPr>
        </p:nvGrpSpPr>
        <p:grpSpPr>
          <a:xfrm>
            <a:off x="7596815" y="773565"/>
            <a:ext cx="1155405" cy="826635"/>
            <a:chOff x="5183372" y="3299729"/>
            <a:chExt cx="1155405" cy="826635"/>
          </a:xfrm>
        </p:grpSpPr>
        <p:sp>
          <p:nvSpPr>
            <p:cNvPr id="9" name="Hexagon 8"/>
            <p:cNvSpPr/>
            <p:nvPr>
              <p:custDataLst>
                <p:tags r:id="rId7"/>
              </p:custDataLst>
            </p:nvPr>
          </p:nvSpPr>
          <p:spPr>
            <a:xfrm>
              <a:off x="5183372" y="3299729"/>
              <a:ext cx="1143000" cy="281671"/>
            </a:xfrm>
            <a:prstGeom prst="hexagon">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t>Step 1</a:t>
              </a:r>
              <a:endParaRPr lang="en-US" dirty="0"/>
            </a:p>
          </p:txBody>
        </p:sp>
        <p:sp>
          <p:nvSpPr>
            <p:cNvPr id="10" name="Hexagon 9"/>
            <p:cNvSpPr/>
            <p:nvPr>
              <p:custDataLst>
                <p:tags r:id="rId8"/>
              </p:custDataLst>
            </p:nvPr>
          </p:nvSpPr>
          <p:spPr>
            <a:xfrm>
              <a:off x="5185196" y="3561158"/>
              <a:ext cx="1143000" cy="281671"/>
            </a:xfrm>
            <a:prstGeom prst="hexagon">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t>Step 2</a:t>
              </a:r>
              <a:endParaRPr lang="en-US" dirty="0"/>
            </a:p>
          </p:txBody>
        </p:sp>
        <p:sp>
          <p:nvSpPr>
            <p:cNvPr id="11" name="Hexagon 10" descr="Steps 1, 2, and 3 are introduced as a unit, as a schema; later are activated as a unit as well." title="Teps 1,2,and 2 as a schema"/>
            <p:cNvSpPr/>
            <p:nvPr>
              <p:custDataLst>
                <p:tags r:id="rId9"/>
              </p:custDataLst>
            </p:nvPr>
          </p:nvSpPr>
          <p:spPr>
            <a:xfrm>
              <a:off x="5195777" y="3844693"/>
              <a:ext cx="1143000" cy="281671"/>
            </a:xfrm>
            <a:prstGeom prst="hexagon">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t>Step 3</a:t>
              </a:r>
              <a:endParaRPr lang="en-US" dirty="0"/>
            </a:p>
          </p:txBody>
        </p:sp>
      </p:grpSp>
    </p:spTree>
    <p:extLst>
      <p:ext uri="{BB962C8B-B14F-4D97-AF65-F5344CB8AC3E}">
        <p14:creationId xmlns:p14="http://schemas.microsoft.com/office/powerpoint/2010/main" val="913677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par>
                          <p:cTn id="13" fill="hold">
                            <p:stCondLst>
                              <p:cond delay="0"/>
                            </p:stCondLst>
                            <p:childTnLst>
                              <p:par>
                                <p:cTn id="14" presetID="10" presetClass="exit" presetSubtype="0" fill="hold" grpId="1" nodeType="afterEffect">
                                  <p:stCondLst>
                                    <p:cond delay="100"/>
                                  </p:stCondLst>
                                  <p:childTnLst>
                                    <p:animEffect transition="out" filter="fade">
                                      <p:cBhvr>
                                        <p:cTn id="15" dur="1000"/>
                                        <p:tgtEl>
                                          <p:spTgt spid="5"/>
                                        </p:tgtEl>
                                      </p:cBhvr>
                                    </p:animEffect>
                                    <p:set>
                                      <p:cBhvr>
                                        <p:cTn id="16" dur="1" fill="hold">
                                          <p:stCondLst>
                                            <p:cond delay="999"/>
                                          </p:stCondLst>
                                        </p:cTn>
                                        <p:tgtEl>
                                          <p:spTgt spid="5"/>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par>
                          <p:cTn id="21" fill="hold">
                            <p:stCondLst>
                              <p:cond delay="0"/>
                            </p:stCondLst>
                            <p:childTnLst>
                              <p:par>
                                <p:cTn id="22" presetID="10" presetClass="exit" presetSubtype="0" fill="hold" grpId="1" nodeType="afterEffect">
                                  <p:stCondLst>
                                    <p:cond delay="0"/>
                                  </p:stCondLst>
                                  <p:childTnLst>
                                    <p:animEffect transition="out" filter="fade">
                                      <p:cBhvr>
                                        <p:cTn id="23" dur="1000"/>
                                        <p:tgtEl>
                                          <p:spTgt spid="7"/>
                                        </p:tgtEl>
                                      </p:cBhvr>
                                    </p:animEffect>
                                    <p:set>
                                      <p:cBhvr>
                                        <p:cTn id="24" dur="1" fill="hold">
                                          <p:stCondLst>
                                            <p:cond delay="999"/>
                                          </p:stCondLst>
                                        </p:cTn>
                                        <p:tgtEl>
                                          <p:spTgt spid="7"/>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par>
                          <p:cTn id="29" fill="hold">
                            <p:stCondLst>
                              <p:cond delay="0"/>
                            </p:stCondLst>
                            <p:childTnLst>
                              <p:par>
                                <p:cTn id="30" presetID="10" presetClass="exit" presetSubtype="0" fill="hold" grpId="1" nodeType="afterEffect">
                                  <p:stCondLst>
                                    <p:cond delay="0"/>
                                  </p:stCondLst>
                                  <p:childTnLst>
                                    <p:animEffect transition="out" filter="fade">
                                      <p:cBhvr>
                                        <p:cTn id="31" dur="1000"/>
                                        <p:tgtEl>
                                          <p:spTgt spid="8"/>
                                        </p:tgtEl>
                                      </p:cBhvr>
                                    </p:animEffect>
                                    <p:set>
                                      <p:cBhvr>
                                        <p:cTn id="32" dur="1" fill="hold">
                                          <p:stCondLst>
                                            <p:cond delay="999"/>
                                          </p:stCondLst>
                                        </p:cTn>
                                        <p:tgtEl>
                                          <p:spTgt spid="8"/>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childTnLst>
                                </p:cTn>
                              </p:par>
                            </p:childTnLst>
                          </p:cTn>
                        </p:par>
                        <p:par>
                          <p:cTn id="37" fill="hold">
                            <p:stCondLst>
                              <p:cond delay="0"/>
                            </p:stCondLst>
                            <p:childTnLst>
                              <p:par>
                                <p:cTn id="38" presetID="10" presetClass="exit" presetSubtype="0" fill="hold" nodeType="afterEffect">
                                  <p:stCondLst>
                                    <p:cond delay="0"/>
                                  </p:stCondLst>
                                  <p:childTnLst>
                                    <p:animEffect transition="out" filter="fade">
                                      <p:cBhvr>
                                        <p:cTn id="39" dur="2000"/>
                                        <p:tgtEl>
                                          <p:spTgt spid="6"/>
                                        </p:tgtEl>
                                      </p:cBhvr>
                                    </p:animEffect>
                                    <p:set>
                                      <p:cBhvr>
                                        <p:cTn id="40" dur="1" fill="hold">
                                          <p:stCondLst>
                                            <p:cond delay="1999"/>
                                          </p:stCondLst>
                                        </p:cTn>
                                        <p:tgtEl>
                                          <p:spTgt spid="6"/>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027"/>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3">
                                            <p:txEl>
                                              <p:pRg st="5" end="5"/>
                                            </p:txEl>
                                          </p:spTgt>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3">
                                            <p:txEl>
                                              <p:pRg st="6" end="6"/>
                                            </p:txEl>
                                          </p:spTgt>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7" grpId="0" animBg="1"/>
      <p:bldP spid="7" grpId="1" animBg="1"/>
      <p:bldP spid="8" grpId="0" animBg="1"/>
      <p:bldP spid="8"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a:solidFill>
                  <a:srgbClr val="E46C0A"/>
                </a:solidFill>
                <a:effectLst>
                  <a:outerShdw blurRad="38100" dist="38100" dir="2700000" algn="tl">
                    <a:srgbClr val="000000">
                      <a:alpha val="43137"/>
                    </a:srgbClr>
                  </a:outerShdw>
                </a:effectLst>
              </a:rPr>
              <a:t>Schema </a:t>
            </a:r>
            <a:r>
              <a:rPr lang="en-US" dirty="0" smtClean="0">
                <a:solidFill>
                  <a:srgbClr val="E46C0A"/>
                </a:solidFill>
                <a:effectLst>
                  <a:outerShdw blurRad="38100" dist="38100" dir="2700000" algn="tl">
                    <a:srgbClr val="000000">
                      <a:alpha val="43137"/>
                    </a:srgbClr>
                  </a:outerShdw>
                </a:effectLst>
              </a:rPr>
              <a:t>Creation</a:t>
            </a:r>
            <a:endParaRPr lang="en-US" dirty="0"/>
          </a:p>
        </p:txBody>
      </p:sp>
      <p:sp>
        <p:nvSpPr>
          <p:cNvPr id="3" name="Content Placeholder 2"/>
          <p:cNvSpPr>
            <a:spLocks noGrp="1"/>
          </p:cNvSpPr>
          <p:nvPr>
            <p:ph idx="1"/>
            <p:custDataLst>
              <p:tags r:id="rId2"/>
            </p:custDataLst>
          </p:nvPr>
        </p:nvSpPr>
        <p:spPr>
          <a:xfrm>
            <a:off x="0" y="1066800"/>
            <a:ext cx="9126279" cy="5410200"/>
          </a:xfrm>
        </p:spPr>
        <p:txBody>
          <a:bodyPr>
            <a:noAutofit/>
          </a:bodyPr>
          <a:lstStyle/>
          <a:p>
            <a:pPr>
              <a:lnSpc>
                <a:spcPct val="150000"/>
              </a:lnSpc>
            </a:pPr>
            <a:r>
              <a:rPr lang="en-US" sz="2400" dirty="0" smtClean="0"/>
              <a:t>How does standardization affect others situations?</a:t>
            </a:r>
          </a:p>
          <a:p>
            <a:pPr lvl="1">
              <a:spcBef>
                <a:spcPts val="0"/>
              </a:spcBef>
            </a:pPr>
            <a:r>
              <a:rPr lang="en-US" sz="2400" dirty="0" smtClean="0"/>
              <a:t>Creates schemas through standardized symbols </a:t>
            </a:r>
            <a:endParaRPr lang="en-US" sz="2400" dirty="0"/>
          </a:p>
          <a:p>
            <a:pPr lvl="1">
              <a:spcBef>
                <a:spcPts val="600"/>
              </a:spcBef>
            </a:pPr>
            <a:r>
              <a:rPr lang="en-US" sz="2400" dirty="0" smtClean="0"/>
              <a:t>Activates schema</a:t>
            </a:r>
          </a:p>
          <a:p>
            <a:pPr marL="457200" lvl="1" indent="0">
              <a:spcBef>
                <a:spcPts val="0"/>
              </a:spcBef>
              <a:buNone/>
            </a:pPr>
            <a:endParaRPr lang="en-US" sz="2400" dirty="0" smtClean="0"/>
          </a:p>
          <a:p>
            <a:pPr lvl="1">
              <a:spcBef>
                <a:spcPts val="0"/>
              </a:spcBef>
            </a:pPr>
            <a:endParaRPr lang="en-US" sz="2400" dirty="0" smtClean="0"/>
          </a:p>
          <a:p>
            <a:pPr marL="914400" lvl="2" indent="0">
              <a:lnSpc>
                <a:spcPct val="150000"/>
              </a:lnSpc>
              <a:spcBef>
                <a:spcPts val="0"/>
              </a:spcBef>
              <a:buNone/>
            </a:pPr>
            <a:endParaRPr lang="en-US" sz="2400" dirty="0" smtClean="0"/>
          </a:p>
          <a:p>
            <a:pPr marL="914400" lvl="2" indent="0">
              <a:lnSpc>
                <a:spcPct val="150000"/>
              </a:lnSpc>
              <a:spcBef>
                <a:spcPts val="0"/>
              </a:spcBef>
              <a:buNone/>
            </a:pPr>
            <a:endParaRPr lang="en-US" sz="2400" dirty="0" smtClean="0"/>
          </a:p>
          <a:p>
            <a:pPr>
              <a:lnSpc>
                <a:spcPct val="150000"/>
              </a:lnSpc>
              <a:spcBef>
                <a:spcPts val="0"/>
              </a:spcBef>
            </a:pPr>
            <a:r>
              <a:rPr lang="en-US" sz="2400" dirty="0" smtClean="0"/>
              <a:t>How does it helps people in various other contexts?</a:t>
            </a:r>
          </a:p>
          <a:p>
            <a:pPr lvl="1">
              <a:spcBef>
                <a:spcPts val="600"/>
              </a:spcBef>
            </a:pPr>
            <a:r>
              <a:rPr lang="en-US" sz="2400" dirty="0"/>
              <a:t>Provides </a:t>
            </a:r>
            <a:r>
              <a:rPr lang="en-US" sz="2400" u="sng" dirty="0"/>
              <a:t>urgent</a:t>
            </a:r>
            <a:r>
              <a:rPr lang="en-US" sz="2400" dirty="0"/>
              <a:t> </a:t>
            </a:r>
            <a:r>
              <a:rPr lang="en-US" sz="2400" dirty="0" smtClean="0"/>
              <a:t>information in seconds</a:t>
            </a:r>
            <a:endParaRPr lang="en-US" sz="2400" dirty="0"/>
          </a:p>
          <a:p>
            <a:pPr lvl="1">
              <a:spcBef>
                <a:spcPts val="600"/>
              </a:spcBef>
            </a:pPr>
            <a:r>
              <a:rPr lang="en-US" sz="2400" dirty="0" smtClean="0"/>
              <a:t>Recalls an entire process through images </a:t>
            </a:r>
          </a:p>
          <a:p>
            <a:pPr lvl="1">
              <a:spcBef>
                <a:spcPts val="600"/>
              </a:spcBef>
            </a:pPr>
            <a:r>
              <a:rPr lang="en-US" sz="2400" dirty="0" smtClean="0"/>
              <a:t>Reduces processing time</a:t>
            </a:r>
            <a:endParaRPr lang="en-US" sz="2400" dirty="0"/>
          </a:p>
        </p:txBody>
      </p:sp>
      <p:pic>
        <p:nvPicPr>
          <p:cNvPr id="6" name="Picture 5" descr="Standard symbol for bank money machine." title="Bank money machine (ATM)"/>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48400" y="2608669"/>
            <a:ext cx="1484145" cy="1479550"/>
          </a:xfrm>
          <a:prstGeom prst="rect">
            <a:avLst/>
          </a:prstGeom>
        </p:spPr>
      </p:pic>
      <p:pic>
        <p:nvPicPr>
          <p:cNvPr id="8" name="Picture 7" descr="Standard symbol for a baby diaper change table. " title="Baby diaper change table "/>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33800" y="2654300"/>
            <a:ext cx="1511300" cy="1460500"/>
          </a:xfrm>
          <a:prstGeom prst="rect">
            <a:avLst/>
          </a:prstGeom>
        </p:spPr>
      </p:pic>
      <p:pic>
        <p:nvPicPr>
          <p:cNvPr id="9" name="Picture 8" descr="Standard symbol for a fire extinguisher" title="Fire extinguishe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66800" y="2640419"/>
            <a:ext cx="1339850" cy="1447800"/>
          </a:xfrm>
          <a:prstGeom prst="rect">
            <a:avLst/>
          </a:prstGeom>
        </p:spPr>
      </p:pic>
    </p:spTree>
    <p:extLst>
      <p:ext uri="{BB962C8B-B14F-4D97-AF65-F5344CB8AC3E}">
        <p14:creationId xmlns:p14="http://schemas.microsoft.com/office/powerpoint/2010/main" val="384351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smtClean="0">
                <a:solidFill>
                  <a:srgbClr val="E46C0A"/>
                </a:solidFill>
                <a:effectLst>
                  <a:outerShdw blurRad="38100" dist="38100" dir="2700000" algn="tl">
                    <a:srgbClr val="000000">
                      <a:alpha val="43137"/>
                    </a:srgbClr>
                  </a:outerShdw>
                </a:effectLst>
              </a:rPr>
              <a:t>Schema Utilization</a:t>
            </a:r>
            <a:endParaRPr lang="en-US" dirty="0"/>
          </a:p>
        </p:txBody>
      </p:sp>
      <p:sp>
        <p:nvSpPr>
          <p:cNvPr id="3" name="Content Placeholder 2"/>
          <p:cNvSpPr>
            <a:spLocks noGrp="1"/>
          </p:cNvSpPr>
          <p:nvPr>
            <p:ph idx="1"/>
            <p:custDataLst>
              <p:tags r:id="rId2"/>
            </p:custDataLst>
          </p:nvPr>
        </p:nvSpPr>
        <p:spPr>
          <a:xfrm>
            <a:off x="17721" y="1066800"/>
            <a:ext cx="9126279" cy="5410200"/>
          </a:xfrm>
        </p:spPr>
        <p:txBody>
          <a:bodyPr>
            <a:noAutofit/>
          </a:bodyPr>
          <a:lstStyle/>
          <a:p>
            <a:pPr>
              <a:lnSpc>
                <a:spcPct val="150000"/>
              </a:lnSpc>
            </a:pPr>
            <a:r>
              <a:rPr lang="en-US" sz="2400" dirty="0" smtClean="0"/>
              <a:t>How Schema creation helps us in our daily life?</a:t>
            </a:r>
          </a:p>
          <a:p>
            <a:pPr lvl="1">
              <a:spcBef>
                <a:spcPts val="0"/>
              </a:spcBef>
            </a:pPr>
            <a:r>
              <a:rPr lang="en-US" sz="2400" dirty="0" smtClean="0"/>
              <a:t>Lessens the </a:t>
            </a:r>
            <a:r>
              <a:rPr lang="en-US" sz="2400" i="1" u="sng" dirty="0" smtClean="0"/>
              <a:t>amount</a:t>
            </a:r>
            <a:r>
              <a:rPr lang="en-US" sz="2400" i="1" dirty="0" smtClean="0"/>
              <a:t> </a:t>
            </a:r>
            <a:r>
              <a:rPr lang="en-US" sz="2400" i="1" u="sng" dirty="0" smtClean="0"/>
              <a:t>of</a:t>
            </a:r>
            <a:r>
              <a:rPr lang="en-US" sz="2400" i="1" dirty="0" smtClean="0"/>
              <a:t> </a:t>
            </a:r>
            <a:r>
              <a:rPr lang="en-US" sz="2400" i="1" u="sng" dirty="0" smtClean="0"/>
              <a:t>info </a:t>
            </a:r>
            <a:r>
              <a:rPr lang="en-US" sz="2400" dirty="0" smtClean="0"/>
              <a:t>needed to remember</a:t>
            </a:r>
            <a:endParaRPr lang="en-US" sz="2400" dirty="0"/>
          </a:p>
          <a:p>
            <a:pPr lvl="1">
              <a:spcBef>
                <a:spcPts val="600"/>
              </a:spcBef>
            </a:pPr>
            <a:r>
              <a:rPr lang="en-US" sz="2400" dirty="0" smtClean="0"/>
              <a:t>Activates schema &amp; thought processes</a:t>
            </a:r>
          </a:p>
          <a:p>
            <a:pPr marL="457200" lvl="1" indent="0">
              <a:spcBef>
                <a:spcPts val="0"/>
              </a:spcBef>
              <a:buNone/>
            </a:pPr>
            <a:endParaRPr lang="en-US" sz="2400" dirty="0" smtClean="0"/>
          </a:p>
          <a:p>
            <a:pPr marL="457200" lvl="1" indent="0">
              <a:spcBef>
                <a:spcPts val="0"/>
              </a:spcBef>
              <a:buNone/>
            </a:pPr>
            <a:endParaRPr lang="en-US" sz="2400" dirty="0" smtClean="0"/>
          </a:p>
          <a:p>
            <a:pPr marL="914400" lvl="2" indent="0">
              <a:lnSpc>
                <a:spcPct val="150000"/>
              </a:lnSpc>
              <a:spcBef>
                <a:spcPts val="0"/>
              </a:spcBef>
              <a:buNone/>
            </a:pPr>
            <a:endParaRPr lang="en-US" sz="2400" dirty="0" smtClean="0"/>
          </a:p>
          <a:p>
            <a:pPr marL="914400" lvl="2" indent="0">
              <a:lnSpc>
                <a:spcPct val="150000"/>
              </a:lnSpc>
              <a:spcBef>
                <a:spcPts val="0"/>
              </a:spcBef>
              <a:buNone/>
            </a:pPr>
            <a:endParaRPr lang="en-US" sz="2400" dirty="0" smtClean="0"/>
          </a:p>
          <a:p>
            <a:pPr>
              <a:lnSpc>
                <a:spcPct val="150000"/>
              </a:lnSpc>
              <a:spcBef>
                <a:spcPts val="0"/>
              </a:spcBef>
            </a:pPr>
            <a:r>
              <a:rPr lang="en-US" sz="2400" dirty="0" smtClean="0"/>
              <a:t>How does it helps people in various other contexts?</a:t>
            </a:r>
          </a:p>
          <a:p>
            <a:pPr lvl="1">
              <a:spcBef>
                <a:spcPts val="600"/>
              </a:spcBef>
            </a:pPr>
            <a:r>
              <a:rPr lang="en-US" sz="2400" dirty="0"/>
              <a:t>Provides </a:t>
            </a:r>
            <a:r>
              <a:rPr lang="en-US" sz="2400" u="sng" dirty="0" smtClean="0"/>
              <a:t>important</a:t>
            </a:r>
            <a:r>
              <a:rPr lang="en-US" sz="2400" dirty="0" smtClean="0"/>
              <a:t> information in seconds</a:t>
            </a:r>
            <a:endParaRPr lang="en-US" sz="2400" dirty="0"/>
          </a:p>
          <a:p>
            <a:pPr lvl="1">
              <a:spcBef>
                <a:spcPts val="600"/>
              </a:spcBef>
            </a:pPr>
            <a:r>
              <a:rPr lang="en-US" sz="2400" dirty="0" smtClean="0"/>
              <a:t>Recalls an entire process through images </a:t>
            </a:r>
          </a:p>
          <a:p>
            <a:pPr lvl="1">
              <a:spcBef>
                <a:spcPts val="600"/>
              </a:spcBef>
            </a:pPr>
            <a:r>
              <a:rPr lang="en-US" sz="2400" dirty="0" smtClean="0"/>
              <a:t>Reduces processing time</a:t>
            </a:r>
            <a:endParaRPr lang="en-US" sz="2400" dirty="0"/>
          </a:p>
        </p:txBody>
      </p:sp>
      <p:pic>
        <p:nvPicPr>
          <p:cNvPr id="5" name="Picture 4" descr="Standard symbol for Hospital" title="Hospital"/>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200" y="2738284"/>
            <a:ext cx="1356822" cy="1362383"/>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86200" y="2771954"/>
            <a:ext cx="1377950" cy="1397000"/>
          </a:xfrm>
          <a:prstGeom prst="rect">
            <a:avLst/>
          </a:prstGeom>
        </p:spPr>
      </p:pic>
      <p:pic>
        <p:nvPicPr>
          <p:cNvPr id="10" name="Picture 9"/>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222461" y="2737044"/>
            <a:ext cx="1388139" cy="1453956"/>
          </a:xfrm>
          <a:prstGeom prst="rect">
            <a:avLst/>
          </a:prstGeom>
        </p:spPr>
      </p:pic>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33600" y="2757746"/>
            <a:ext cx="1278972" cy="1323458"/>
          </a:xfrm>
          <a:prstGeom prst="rect">
            <a:avLst/>
          </a:prstGeom>
        </p:spPr>
      </p:pic>
      <p:pic>
        <p:nvPicPr>
          <p:cNvPr id="12" name="Picture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638800" y="2757746"/>
            <a:ext cx="1276350" cy="1263650"/>
          </a:xfrm>
          <a:prstGeom prst="rect">
            <a:avLst/>
          </a:prstGeom>
        </p:spPr>
      </p:pic>
    </p:spTree>
    <p:extLst>
      <p:ext uri="{BB962C8B-B14F-4D97-AF65-F5344CB8AC3E}">
        <p14:creationId xmlns:p14="http://schemas.microsoft.com/office/powerpoint/2010/main" val="1151007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smtClean="0">
                <a:solidFill>
                  <a:srgbClr val="E46C0A"/>
                </a:solidFill>
                <a:effectLst>
                  <a:outerShdw blurRad="38100" dist="38100" dir="2700000" algn="tl">
                    <a:srgbClr val="000000">
                      <a:alpha val="43137"/>
                    </a:srgbClr>
                  </a:outerShdw>
                </a:effectLst>
              </a:rPr>
              <a:t>Schema Generalization</a:t>
            </a:r>
            <a:endParaRPr lang="en-US" dirty="0"/>
          </a:p>
        </p:txBody>
      </p:sp>
      <p:sp>
        <p:nvSpPr>
          <p:cNvPr id="3" name="Content Placeholder 2"/>
          <p:cNvSpPr>
            <a:spLocks noGrp="1"/>
          </p:cNvSpPr>
          <p:nvPr>
            <p:ph idx="1"/>
            <p:custDataLst>
              <p:tags r:id="rId2"/>
            </p:custDataLst>
          </p:nvPr>
        </p:nvSpPr>
        <p:spPr>
          <a:xfrm>
            <a:off x="17721" y="1066800"/>
            <a:ext cx="9126279" cy="4495800"/>
          </a:xfrm>
        </p:spPr>
        <p:txBody>
          <a:bodyPr>
            <a:noAutofit/>
          </a:bodyPr>
          <a:lstStyle/>
          <a:p>
            <a:pPr>
              <a:lnSpc>
                <a:spcPct val="150000"/>
              </a:lnSpc>
            </a:pPr>
            <a:r>
              <a:rPr lang="en-US" sz="2400" dirty="0" smtClean="0"/>
              <a:t>Schemas are involved in procedures like driving</a:t>
            </a:r>
          </a:p>
          <a:p>
            <a:pPr>
              <a:lnSpc>
                <a:spcPct val="150000"/>
              </a:lnSpc>
            </a:pPr>
            <a:r>
              <a:rPr lang="en-US" sz="2400" dirty="0" smtClean="0"/>
              <a:t>Dashboard elements</a:t>
            </a:r>
          </a:p>
          <a:p>
            <a:pPr lvl="1">
              <a:lnSpc>
                <a:spcPct val="150000"/>
              </a:lnSpc>
              <a:spcBef>
                <a:spcPts val="0"/>
              </a:spcBef>
            </a:pPr>
            <a:r>
              <a:rPr lang="en-US" sz="2400" dirty="0" smtClean="0"/>
              <a:t>Speedometer</a:t>
            </a:r>
          </a:p>
          <a:p>
            <a:pPr lvl="1">
              <a:lnSpc>
                <a:spcPct val="150000"/>
              </a:lnSpc>
              <a:spcBef>
                <a:spcPts val="0"/>
              </a:spcBef>
            </a:pPr>
            <a:r>
              <a:rPr lang="en-US" sz="2400" dirty="0" smtClean="0"/>
              <a:t>Fuel</a:t>
            </a:r>
          </a:p>
          <a:p>
            <a:pPr marL="457200" lvl="1" indent="0">
              <a:spcBef>
                <a:spcPts val="0"/>
              </a:spcBef>
              <a:buNone/>
            </a:pPr>
            <a:endParaRPr lang="en-US" sz="2400" dirty="0" smtClean="0"/>
          </a:p>
          <a:p>
            <a:pPr>
              <a:lnSpc>
                <a:spcPct val="150000"/>
              </a:lnSpc>
              <a:spcBef>
                <a:spcPts val="0"/>
              </a:spcBef>
            </a:pPr>
            <a:r>
              <a:rPr lang="en-US" sz="2400" dirty="0" smtClean="0"/>
              <a:t>What if you suddenly got this?</a:t>
            </a:r>
          </a:p>
          <a:p>
            <a:pPr lvl="1">
              <a:spcBef>
                <a:spcPts val="600"/>
              </a:spcBef>
            </a:pPr>
            <a:r>
              <a:rPr lang="en-US" sz="2400" dirty="0" smtClean="0"/>
              <a:t>Do you know how fast you are going?</a:t>
            </a:r>
          </a:p>
          <a:p>
            <a:pPr lvl="1">
              <a:spcBef>
                <a:spcPts val="600"/>
              </a:spcBef>
            </a:pPr>
            <a:r>
              <a:rPr lang="en-US" sz="2400" dirty="0" smtClean="0"/>
              <a:t>Do you know if you need to refuel?</a:t>
            </a:r>
          </a:p>
          <a:p>
            <a:pPr lvl="1">
              <a:spcBef>
                <a:spcPts val="600"/>
              </a:spcBef>
            </a:pPr>
            <a:r>
              <a:rPr lang="en-US" sz="2400" dirty="0"/>
              <a:t>How could you make decisions?</a:t>
            </a:r>
          </a:p>
          <a:p>
            <a:pPr lvl="1">
              <a:spcBef>
                <a:spcPts val="600"/>
              </a:spcBef>
            </a:pPr>
            <a:endParaRPr lang="en-US" sz="2400" dirty="0"/>
          </a:p>
        </p:txBody>
      </p:sp>
      <p:pic>
        <p:nvPicPr>
          <p:cNvPr id="4" name="Picture 3" descr="Typical car dashboard " title="Typical car dashboard "/>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15066" y="1860007"/>
            <a:ext cx="2581134" cy="1492793"/>
          </a:xfrm>
          <a:prstGeom prst="rect">
            <a:avLst/>
          </a:prstGeom>
        </p:spPr>
      </p:pic>
      <p:pic>
        <p:nvPicPr>
          <p:cNvPr id="6" name="Picture 5" descr="Atypical car dashboard " title="Atypical car dashboard "/>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05633" y="4191000"/>
            <a:ext cx="2567887" cy="1307008"/>
          </a:xfrm>
          <a:prstGeom prst="rect">
            <a:avLst/>
          </a:prstGeom>
        </p:spPr>
      </p:pic>
    </p:spTree>
    <p:extLst>
      <p:ext uri="{BB962C8B-B14F-4D97-AF65-F5344CB8AC3E}">
        <p14:creationId xmlns:p14="http://schemas.microsoft.com/office/powerpoint/2010/main" val="3885033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normAutofit/>
          </a:bodyPr>
          <a:lstStyle/>
          <a:p>
            <a:r>
              <a:rPr lang="en-US" dirty="0" smtClean="0">
                <a:solidFill>
                  <a:srgbClr val="E46C0A"/>
                </a:solidFill>
                <a:effectLst>
                  <a:outerShdw blurRad="38100" dist="38100" dir="2700000" algn="tl">
                    <a:srgbClr val="000000">
                      <a:alpha val="43137"/>
                    </a:srgbClr>
                  </a:outerShdw>
                </a:effectLst>
              </a:rPr>
              <a:t>Templates &amp; Standardization</a:t>
            </a:r>
            <a:endParaRPr lang="en-US" dirty="0"/>
          </a:p>
        </p:txBody>
      </p:sp>
      <p:sp>
        <p:nvSpPr>
          <p:cNvPr id="3" name="Content Placeholder 2"/>
          <p:cNvSpPr>
            <a:spLocks noGrp="1"/>
          </p:cNvSpPr>
          <p:nvPr>
            <p:ph idx="1"/>
            <p:custDataLst>
              <p:tags r:id="rId3"/>
            </p:custDataLst>
          </p:nvPr>
        </p:nvSpPr>
        <p:spPr>
          <a:xfrm>
            <a:off x="152400" y="1066800"/>
            <a:ext cx="8991600" cy="1676400"/>
          </a:xfrm>
        </p:spPr>
        <p:txBody>
          <a:bodyPr>
            <a:noAutofit/>
          </a:bodyPr>
          <a:lstStyle/>
          <a:p>
            <a:pPr marL="0" indent="0">
              <a:spcBef>
                <a:spcPts val="1800"/>
              </a:spcBef>
              <a:buNone/>
            </a:pPr>
            <a:r>
              <a:rPr lang="en-US" sz="2400" dirty="0" smtClean="0"/>
              <a:t>Templates allow you to standardize courses by</a:t>
            </a:r>
          </a:p>
          <a:p>
            <a:pPr marL="342900" lvl="1" indent="-342900">
              <a:spcBef>
                <a:spcPts val="1800"/>
              </a:spcBef>
              <a:buClr>
                <a:srgbClr val="FF0000"/>
              </a:buClr>
              <a:buSzTx/>
              <a:buFont typeface="Georgia" pitchFamily="18" charset="0"/>
              <a:buChar char="●"/>
            </a:pPr>
            <a:r>
              <a:rPr lang="en-US" sz="2400" dirty="0" smtClean="0"/>
              <a:t>Being </a:t>
            </a:r>
            <a:r>
              <a:rPr lang="en-US" sz="2400" i="1" u="sng" dirty="0" smtClean="0"/>
              <a:t>consistent</a:t>
            </a:r>
            <a:r>
              <a:rPr lang="en-US" sz="2400" dirty="0" smtClean="0"/>
              <a:t> and clear in your </a:t>
            </a:r>
            <a:r>
              <a:rPr lang="en-US" sz="2400" dirty="0"/>
              <a:t>presentation (S </a:t>
            </a:r>
            <a:r>
              <a:rPr lang="en-US" sz="2400" dirty="0" smtClean="0"/>
              <a:t>8.4)</a:t>
            </a:r>
          </a:p>
          <a:p>
            <a:pPr>
              <a:spcBef>
                <a:spcPts val="1800"/>
              </a:spcBef>
            </a:pPr>
            <a:r>
              <a:rPr lang="en-US" sz="2400" dirty="0" smtClean="0"/>
              <a:t>Assisting in the </a:t>
            </a:r>
            <a:r>
              <a:rPr lang="en-US" sz="2400" i="1" u="sng" dirty="0" smtClean="0"/>
              <a:t>search </a:t>
            </a:r>
          </a:p>
          <a:p>
            <a:pPr>
              <a:spcBef>
                <a:spcPts val="1800"/>
              </a:spcBef>
            </a:pPr>
            <a:r>
              <a:rPr lang="en-US" sz="2400" dirty="0" smtClean="0"/>
              <a:t>Placing materials on the </a:t>
            </a:r>
            <a:r>
              <a:rPr lang="en-US" sz="2400" u="sng" dirty="0" smtClean="0"/>
              <a:t>same</a:t>
            </a:r>
            <a:r>
              <a:rPr lang="en-US" sz="2400" dirty="0" smtClean="0"/>
              <a:t> location</a:t>
            </a:r>
          </a:p>
          <a:p>
            <a:pPr lvl="1">
              <a:spcBef>
                <a:spcPts val="600"/>
              </a:spcBef>
            </a:pPr>
            <a:r>
              <a:rPr lang="en-US" sz="2400" dirty="0"/>
              <a:t>Introduction of Topic</a:t>
            </a:r>
            <a:endParaRPr lang="en-US" sz="2400" dirty="0" smtClean="0"/>
          </a:p>
          <a:p>
            <a:pPr lvl="1">
              <a:spcBef>
                <a:spcPts val="600"/>
              </a:spcBef>
            </a:pPr>
            <a:r>
              <a:rPr lang="en-US" sz="2400" dirty="0"/>
              <a:t>Content </a:t>
            </a:r>
            <a:r>
              <a:rPr lang="en-US" sz="2400" dirty="0" smtClean="0"/>
              <a:t>Instruction</a:t>
            </a:r>
          </a:p>
          <a:p>
            <a:pPr lvl="1">
              <a:spcBef>
                <a:spcPts val="600"/>
              </a:spcBef>
            </a:pPr>
            <a:r>
              <a:rPr lang="en-US" sz="2400" dirty="0" smtClean="0"/>
              <a:t>Lesson Objectives</a:t>
            </a:r>
            <a:endParaRPr lang="en-US" sz="2400" dirty="0"/>
          </a:p>
          <a:p>
            <a:pPr lvl="1">
              <a:spcBef>
                <a:spcPts val="600"/>
              </a:spcBef>
            </a:pPr>
            <a:r>
              <a:rPr lang="en-US" sz="2400" dirty="0" smtClean="0"/>
              <a:t>Required </a:t>
            </a:r>
            <a:r>
              <a:rPr lang="en-US" sz="2400" dirty="0"/>
              <a:t>Reading </a:t>
            </a:r>
          </a:p>
          <a:p>
            <a:pPr marL="0" indent="0">
              <a:lnSpc>
                <a:spcPct val="150000"/>
              </a:lnSpc>
              <a:buNone/>
            </a:pPr>
            <a:endParaRPr lang="en-US" sz="2400" dirty="0" smtClean="0"/>
          </a:p>
        </p:txBody>
      </p:sp>
      <p:sp>
        <p:nvSpPr>
          <p:cNvPr id="7" name="Rectangle 4"/>
          <p:cNvSpPr>
            <a:spLocks noChangeArrowheads="1"/>
          </p:cNvSpPr>
          <p:nvPr/>
        </p:nvSpPr>
        <p:spPr bwMode="auto">
          <a:xfrm>
            <a:off x="6629400" y="192487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graphicFrame>
        <p:nvGraphicFramePr>
          <p:cNvPr id="8" name="Object 7"/>
          <p:cNvGraphicFramePr>
            <a:graphicFrameLocks noChangeAspect="1"/>
          </p:cNvGraphicFramePr>
          <p:nvPr>
            <p:extLst>
              <p:ext uri="{D42A27DB-BD31-4B8C-83A1-F6EECF244321}">
                <p14:modId xmlns:p14="http://schemas.microsoft.com/office/powerpoint/2010/main" val="1911127548"/>
              </p:ext>
            </p:extLst>
          </p:nvPr>
        </p:nvGraphicFramePr>
        <p:xfrm>
          <a:off x="6367012" y="4724400"/>
          <a:ext cx="2228850" cy="2063750"/>
        </p:xfrm>
        <a:graphic>
          <a:graphicData uri="http://schemas.openxmlformats.org/presentationml/2006/ole">
            <mc:AlternateContent xmlns:mc="http://schemas.openxmlformats.org/markup-compatibility/2006">
              <mc:Choice xmlns:v="urn:schemas-microsoft-com:vml" Requires="v">
                <p:oleObj spid="_x0000_s1082" name="Bitmap Image" r:id="rId6" imgW="2228571" imgH="2063856" progId="Paint.Picture">
                  <p:embed/>
                </p:oleObj>
              </mc:Choice>
              <mc:Fallback>
                <p:oleObj name="Bitmap Image" r:id="rId6" imgW="2228571" imgH="2063856" progId="Paint.Picture">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67012" y="4724400"/>
                        <a:ext cx="2228850" cy="2063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9" name="Picture 8"/>
          <p:cNvPicPr/>
          <p:nvPr/>
        </p:nvPicPr>
        <p:blipFill rotWithShape="1">
          <a:blip r:embed="rId8" cstate="print">
            <a:extLst>
              <a:ext uri="{28A0092B-C50C-407E-A947-70E740481C1C}">
                <a14:useLocalDpi xmlns:a14="http://schemas.microsoft.com/office/drawing/2010/main" val="0"/>
              </a:ext>
            </a:extLst>
          </a:blip>
          <a:srcRect l="2533" t="1806" r="47692" b="46661"/>
          <a:stretch/>
        </p:blipFill>
        <p:spPr bwMode="auto">
          <a:xfrm>
            <a:off x="6367012" y="2940050"/>
            <a:ext cx="2539365" cy="15875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58042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nodeType="clickEffect">
                                  <p:stCondLst>
                                    <p:cond delay="0"/>
                                  </p:stCondLst>
                                  <p:childTnLst>
                                    <p:animEffect transition="out" filter="fade">
                                      <p:cBhvr>
                                        <p:cTn id="32" dur="500"/>
                                        <p:tgtEl>
                                          <p:spTgt spid="9"/>
                                        </p:tgtEl>
                                      </p:cBhvr>
                                    </p:animEffect>
                                    <p:set>
                                      <p:cBhvr>
                                        <p:cTn id="33" dur="1" fill="hold">
                                          <p:stCondLst>
                                            <p:cond delay="499"/>
                                          </p:stCondLst>
                                        </p:cTn>
                                        <p:tgtEl>
                                          <p:spTgt spid="9"/>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381000" y="102447"/>
            <a:ext cx="8229600" cy="878127"/>
          </a:xfrm>
        </p:spPr>
        <p:txBody>
          <a:bodyPr>
            <a:normAutofit/>
          </a:bodyPr>
          <a:lstStyle/>
          <a:p>
            <a:r>
              <a:rPr lang="en-US" dirty="0" smtClean="0">
                <a:solidFill>
                  <a:srgbClr val="E46C0A"/>
                </a:solidFill>
                <a:effectLst>
                  <a:outerShdw blurRad="38100" dist="38100" dir="2700000" algn="tl">
                    <a:srgbClr val="000000">
                      <a:alpha val="43137"/>
                    </a:srgbClr>
                  </a:outerShdw>
                </a:effectLst>
              </a:rPr>
              <a:t>Templates &amp; QM Standards</a:t>
            </a:r>
            <a:endParaRPr lang="en-US" dirty="0"/>
          </a:p>
        </p:txBody>
      </p:sp>
      <p:sp>
        <p:nvSpPr>
          <p:cNvPr id="3" name="Content Placeholder 2"/>
          <p:cNvSpPr>
            <a:spLocks noGrp="1"/>
          </p:cNvSpPr>
          <p:nvPr>
            <p:ph idx="1"/>
            <p:custDataLst>
              <p:tags r:id="rId2"/>
            </p:custDataLst>
          </p:nvPr>
        </p:nvSpPr>
        <p:spPr>
          <a:xfrm>
            <a:off x="152400" y="914400"/>
            <a:ext cx="8991600" cy="1676400"/>
          </a:xfrm>
        </p:spPr>
        <p:txBody>
          <a:bodyPr>
            <a:noAutofit/>
          </a:bodyPr>
          <a:lstStyle/>
          <a:p>
            <a:pPr marL="0" indent="0">
              <a:spcBef>
                <a:spcPts val="1800"/>
              </a:spcBef>
              <a:buNone/>
            </a:pPr>
            <a:r>
              <a:rPr lang="en-US" sz="2400" dirty="0" smtClean="0"/>
              <a:t>Templates allow you to standardize courses by</a:t>
            </a:r>
          </a:p>
          <a:p>
            <a:pPr>
              <a:spcBef>
                <a:spcPts val="1600"/>
              </a:spcBef>
            </a:pPr>
            <a:r>
              <a:rPr lang="en-US" sz="2400" dirty="0" smtClean="0"/>
              <a:t>Following Quality Matters standards </a:t>
            </a:r>
            <a:r>
              <a:rPr lang="en-US" sz="2400" i="1" dirty="0" smtClean="0"/>
              <a:t>1</a:t>
            </a:r>
            <a:r>
              <a:rPr lang="en-US" sz="2400" i="1" dirty="0"/>
              <a:t>, 2, </a:t>
            </a:r>
            <a:r>
              <a:rPr lang="en-US" sz="2400" i="1" dirty="0" smtClean="0"/>
              <a:t>&amp; 8.</a:t>
            </a:r>
            <a:endParaRPr lang="en-US" sz="2400" dirty="0" smtClean="0"/>
          </a:p>
          <a:p>
            <a:pPr>
              <a:spcBef>
                <a:spcPts val="1600"/>
              </a:spcBef>
            </a:pPr>
            <a:r>
              <a:rPr lang="en-US" sz="2400" dirty="0" smtClean="0"/>
              <a:t>Grouping content according to </a:t>
            </a:r>
            <a:r>
              <a:rPr lang="en-US" sz="2400" u="sng" dirty="0" smtClean="0"/>
              <a:t>type</a:t>
            </a:r>
            <a:r>
              <a:rPr lang="en-US" sz="2400" dirty="0" smtClean="0"/>
              <a:t> of material</a:t>
            </a:r>
            <a:endParaRPr lang="en-US" sz="2400" i="1" u="sng" dirty="0" smtClean="0"/>
          </a:p>
          <a:p>
            <a:pPr>
              <a:spcBef>
                <a:spcPts val="1600"/>
              </a:spcBef>
            </a:pPr>
            <a:r>
              <a:rPr lang="en-US" sz="2400" dirty="0" smtClean="0"/>
              <a:t>Introduction </a:t>
            </a:r>
            <a:r>
              <a:rPr lang="en-US" sz="2400" i="1" dirty="0" smtClean="0"/>
              <a:t>(</a:t>
            </a:r>
            <a:r>
              <a:rPr lang="en-US" sz="2400" i="1" dirty="0"/>
              <a:t>Addresses QM sections 1, 2, 6, 7, </a:t>
            </a:r>
            <a:r>
              <a:rPr lang="en-US" sz="2400" i="1" dirty="0" smtClean="0"/>
              <a:t>&amp; 8.)</a:t>
            </a:r>
            <a:endParaRPr lang="en-US" sz="2400" dirty="0" smtClean="0"/>
          </a:p>
          <a:p>
            <a:pPr lvl="1">
              <a:spcBef>
                <a:spcPts val="1200"/>
              </a:spcBef>
            </a:pPr>
            <a:r>
              <a:rPr lang="en-US" sz="2400" dirty="0"/>
              <a:t>Course Orientation </a:t>
            </a:r>
            <a:endParaRPr lang="en-US" sz="2400" dirty="0" smtClean="0"/>
          </a:p>
          <a:p>
            <a:pPr lvl="2">
              <a:spcBef>
                <a:spcPts val="600"/>
              </a:spcBef>
            </a:pPr>
            <a:r>
              <a:rPr lang="en-US" sz="2400" dirty="0" smtClean="0"/>
              <a:t>Intro. to Course</a:t>
            </a:r>
          </a:p>
          <a:p>
            <a:pPr lvl="2">
              <a:spcBef>
                <a:spcPts val="600"/>
              </a:spcBef>
            </a:pPr>
            <a:r>
              <a:rPr lang="en-US" sz="2400" dirty="0" smtClean="0"/>
              <a:t>Purpose and Structure (QM </a:t>
            </a:r>
            <a:r>
              <a:rPr lang="en-US" sz="2400" dirty="0"/>
              <a:t>Standard </a:t>
            </a:r>
            <a:r>
              <a:rPr lang="en-US" sz="2400" dirty="0" smtClean="0"/>
              <a:t>1.2) </a:t>
            </a:r>
          </a:p>
          <a:p>
            <a:pPr lvl="2">
              <a:spcBef>
                <a:spcPts val="600"/>
              </a:spcBef>
            </a:pPr>
            <a:r>
              <a:rPr lang="en-US" sz="2400" dirty="0" smtClean="0"/>
              <a:t>Course Objectives</a:t>
            </a:r>
          </a:p>
          <a:p>
            <a:pPr lvl="2">
              <a:spcBef>
                <a:spcPts val="600"/>
              </a:spcBef>
            </a:pPr>
            <a:r>
              <a:rPr lang="en-US" sz="2400" dirty="0" smtClean="0"/>
              <a:t>Prerequisites (</a:t>
            </a:r>
            <a:r>
              <a:rPr lang="en-US" sz="2400" dirty="0"/>
              <a:t>QM Standard </a:t>
            </a:r>
            <a:r>
              <a:rPr lang="en-US" sz="2400" dirty="0" smtClean="0"/>
              <a:t>2.1)</a:t>
            </a:r>
          </a:p>
          <a:p>
            <a:pPr lvl="2">
              <a:spcBef>
                <a:spcPts val="600"/>
              </a:spcBef>
            </a:pPr>
            <a:r>
              <a:rPr lang="en-US" sz="2400" dirty="0" smtClean="0"/>
              <a:t>Video</a:t>
            </a:r>
            <a:endParaRPr lang="en-US" sz="2400" dirty="0"/>
          </a:p>
          <a:p>
            <a:pPr lvl="1">
              <a:spcBef>
                <a:spcPts val="1200"/>
              </a:spcBef>
            </a:pPr>
            <a:r>
              <a:rPr lang="en-US" sz="2400" dirty="0"/>
              <a:t>University </a:t>
            </a:r>
            <a:r>
              <a:rPr lang="en-US" sz="2400" dirty="0" smtClean="0"/>
              <a:t>Resources (</a:t>
            </a:r>
            <a:r>
              <a:rPr lang="en-US" sz="2400" i="1" dirty="0"/>
              <a:t>QM sections 6, 7, and 8</a:t>
            </a:r>
            <a:r>
              <a:rPr lang="en-US" sz="2400" i="1" dirty="0" smtClean="0"/>
              <a:t>.)</a:t>
            </a:r>
            <a:endParaRPr lang="en-US" sz="2400" dirty="0"/>
          </a:p>
          <a:p>
            <a:pPr lvl="1">
              <a:spcBef>
                <a:spcPts val="1200"/>
              </a:spcBef>
            </a:pPr>
            <a:r>
              <a:rPr lang="en-US" sz="2400" dirty="0"/>
              <a:t>Technical </a:t>
            </a:r>
            <a:r>
              <a:rPr lang="en-US" sz="2400" dirty="0" smtClean="0"/>
              <a:t>Resources (</a:t>
            </a:r>
            <a:r>
              <a:rPr lang="en-US" sz="2400" i="1" dirty="0"/>
              <a:t>QM sections 6 and 7</a:t>
            </a:r>
            <a:r>
              <a:rPr lang="en-US" sz="2400" i="1" dirty="0" smtClean="0"/>
              <a:t>.)</a:t>
            </a:r>
            <a:endParaRPr lang="en-US" sz="2400" dirty="0"/>
          </a:p>
          <a:p>
            <a:pPr marL="0" indent="0">
              <a:lnSpc>
                <a:spcPct val="150000"/>
              </a:lnSpc>
              <a:buNone/>
            </a:pPr>
            <a:endParaRPr lang="en-US" sz="2400" dirty="0" smtClean="0"/>
          </a:p>
        </p:txBody>
      </p:sp>
      <p:sp>
        <p:nvSpPr>
          <p:cNvPr id="7" name="Rectangle 4"/>
          <p:cNvSpPr>
            <a:spLocks noChangeArrowheads="1"/>
          </p:cNvSpPr>
          <p:nvPr/>
        </p:nvSpPr>
        <p:spPr bwMode="auto">
          <a:xfrm>
            <a:off x="6629400" y="192487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Tree>
    <p:extLst>
      <p:ext uri="{BB962C8B-B14F-4D97-AF65-F5344CB8AC3E}">
        <p14:creationId xmlns:p14="http://schemas.microsoft.com/office/powerpoint/2010/main" val="2801428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200" y="225979"/>
            <a:ext cx="8534400" cy="878127"/>
          </a:xfrm>
        </p:spPr>
        <p:txBody>
          <a:bodyPr>
            <a:normAutofit fontScale="90000"/>
          </a:bodyPr>
          <a:lstStyle/>
          <a:p>
            <a:r>
              <a:rPr lang="en-US" dirty="0" smtClean="0">
                <a:solidFill>
                  <a:srgbClr val="E46C0A"/>
                </a:solidFill>
                <a:effectLst>
                  <a:outerShdw blurRad="38100" dist="38100" dir="2700000" algn="tl">
                    <a:srgbClr val="000000">
                      <a:alpha val="43137"/>
                    </a:srgbClr>
                  </a:outerShdw>
                </a:effectLst>
              </a:rPr>
              <a:t>Standardization &amp; </a:t>
            </a:r>
            <a:r>
              <a:rPr lang="en-US" dirty="0">
                <a:solidFill>
                  <a:srgbClr val="E46C0A"/>
                </a:solidFill>
                <a:effectLst>
                  <a:outerShdw blurRad="38100" dist="38100" dir="2700000" algn="tl">
                    <a:srgbClr val="000000">
                      <a:alpha val="43137"/>
                    </a:srgbClr>
                  </a:outerShdw>
                </a:effectLst>
              </a:rPr>
              <a:t>Readability (S8.4)</a:t>
            </a:r>
            <a:endParaRPr lang="en-US" dirty="0"/>
          </a:p>
        </p:txBody>
      </p:sp>
      <p:sp>
        <p:nvSpPr>
          <p:cNvPr id="3" name="Content Placeholder 2"/>
          <p:cNvSpPr>
            <a:spLocks noGrp="1"/>
          </p:cNvSpPr>
          <p:nvPr>
            <p:ph idx="1"/>
            <p:custDataLst>
              <p:tags r:id="rId2"/>
            </p:custDataLst>
          </p:nvPr>
        </p:nvSpPr>
        <p:spPr>
          <a:xfrm>
            <a:off x="152400" y="1066800"/>
            <a:ext cx="8991600" cy="5257800"/>
          </a:xfrm>
        </p:spPr>
        <p:txBody>
          <a:bodyPr>
            <a:noAutofit/>
          </a:bodyPr>
          <a:lstStyle/>
          <a:p>
            <a:pPr marL="0" indent="0">
              <a:spcBef>
                <a:spcPts val="1800"/>
              </a:spcBef>
              <a:buNone/>
            </a:pPr>
            <a:r>
              <a:rPr lang="en-US" sz="2400" dirty="0" smtClean="0"/>
              <a:t>Standardized courses </a:t>
            </a:r>
          </a:p>
          <a:p>
            <a:pPr>
              <a:spcBef>
                <a:spcPts val="1800"/>
              </a:spcBef>
            </a:pPr>
            <a:r>
              <a:rPr lang="en-US" sz="2400" dirty="0" smtClean="0"/>
              <a:t>Allows you to have a consistent presentation</a:t>
            </a:r>
          </a:p>
          <a:p>
            <a:pPr>
              <a:spcBef>
                <a:spcPts val="1800"/>
              </a:spcBef>
            </a:pPr>
            <a:r>
              <a:rPr lang="en-US" sz="2400" i="1" u="sng" dirty="0" smtClean="0"/>
              <a:t>NON-essential</a:t>
            </a:r>
            <a:r>
              <a:rPr lang="en-US" sz="2400" dirty="0" smtClean="0"/>
              <a:t> content make it </a:t>
            </a:r>
            <a:r>
              <a:rPr lang="en-US" sz="2400" i="1" u="sng" dirty="0" smtClean="0"/>
              <a:t>consistent</a:t>
            </a:r>
            <a:r>
              <a:rPr lang="en-US" sz="2400" dirty="0" smtClean="0"/>
              <a:t>  </a:t>
            </a:r>
            <a:br>
              <a:rPr lang="en-US" sz="2400" dirty="0" smtClean="0"/>
            </a:br>
            <a:r>
              <a:rPr lang="en-US" sz="2400" dirty="0" smtClean="0"/>
              <a:t>and less prominent</a:t>
            </a:r>
          </a:p>
          <a:p>
            <a:pPr>
              <a:spcBef>
                <a:spcPts val="1800"/>
              </a:spcBef>
            </a:pPr>
            <a:r>
              <a:rPr lang="en-US" sz="2400" dirty="0" smtClean="0"/>
              <a:t>Make your course </a:t>
            </a:r>
            <a:r>
              <a:rPr lang="en-US" sz="2400" u="sng" dirty="0" smtClean="0"/>
              <a:t>readable</a:t>
            </a:r>
            <a:r>
              <a:rPr lang="en-US" sz="2400" dirty="0" smtClean="0"/>
              <a:t> </a:t>
            </a:r>
            <a:r>
              <a:rPr lang="en-US" sz="2400" dirty="0"/>
              <a:t>(S8.4)</a:t>
            </a:r>
            <a:endParaRPr lang="en-US" sz="2400" dirty="0" smtClean="0"/>
          </a:p>
          <a:p>
            <a:pPr lvl="1">
              <a:spcBef>
                <a:spcPts val="600"/>
              </a:spcBef>
            </a:pPr>
            <a:r>
              <a:rPr lang="en-US" sz="2400" dirty="0" smtClean="0"/>
              <a:t>Allow St to focus on content </a:t>
            </a:r>
          </a:p>
          <a:p>
            <a:pPr lvl="1">
              <a:spcBef>
                <a:spcPts val="600"/>
              </a:spcBef>
            </a:pPr>
            <a:r>
              <a:rPr lang="en-US" sz="2400" dirty="0" smtClean="0"/>
              <a:t>Makes content clear &amp; understandable</a:t>
            </a:r>
            <a:endParaRPr lang="en-US" sz="2400" dirty="0"/>
          </a:p>
          <a:p>
            <a:pPr lvl="1">
              <a:spcBef>
                <a:spcPts val="600"/>
              </a:spcBef>
            </a:pPr>
            <a:r>
              <a:rPr lang="en-US" sz="2400" dirty="0" smtClean="0"/>
              <a:t>Makes courses accessible to a wider population </a:t>
            </a:r>
            <a:r>
              <a:rPr lang="en-US" sz="2400" dirty="0"/>
              <a:t>(</a:t>
            </a:r>
            <a:r>
              <a:rPr lang="en-US" sz="2400" dirty="0" smtClean="0"/>
              <a:t>S8.3)</a:t>
            </a:r>
          </a:p>
          <a:p>
            <a:pPr lvl="2">
              <a:spcBef>
                <a:spcPts val="600"/>
              </a:spcBef>
            </a:pPr>
            <a:r>
              <a:rPr lang="en-US" sz="2400" dirty="0"/>
              <a:t>Add </a:t>
            </a:r>
            <a:r>
              <a:rPr lang="en-US" sz="2400" u="sng" dirty="0"/>
              <a:t>scripts</a:t>
            </a:r>
          </a:p>
          <a:p>
            <a:pPr lvl="2">
              <a:spcBef>
                <a:spcPts val="600"/>
              </a:spcBef>
            </a:pPr>
            <a:r>
              <a:rPr lang="en-US" sz="2400" dirty="0"/>
              <a:t>Make sure videos have </a:t>
            </a:r>
            <a:r>
              <a:rPr lang="en-US" sz="2400" i="1" u="sng" dirty="0"/>
              <a:t>accurate</a:t>
            </a:r>
            <a:r>
              <a:rPr lang="en-US" sz="2400" dirty="0"/>
              <a:t>  CC</a:t>
            </a:r>
          </a:p>
          <a:p>
            <a:pPr marL="0" indent="0">
              <a:lnSpc>
                <a:spcPct val="150000"/>
              </a:lnSpc>
              <a:buNone/>
            </a:pPr>
            <a:endParaRPr lang="en-US" sz="2400" dirty="0"/>
          </a:p>
          <a:p>
            <a:pPr marL="0" indent="0">
              <a:lnSpc>
                <a:spcPct val="150000"/>
              </a:lnSpc>
              <a:buNone/>
            </a:pPr>
            <a:endParaRPr lang="en-US" sz="2400" dirty="0" smtClean="0"/>
          </a:p>
        </p:txBody>
      </p:sp>
      <p:pic>
        <p:nvPicPr>
          <p:cNvPr id="5" name="Picture 4" descr="Graph indicating a wider population" title=" wider population"/>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819900" y="3159125"/>
            <a:ext cx="2171700" cy="1149350"/>
          </a:xfrm>
          <a:prstGeom prst="rect">
            <a:avLst/>
          </a:prstGeom>
        </p:spPr>
      </p:pic>
    </p:spTree>
    <p:extLst>
      <p:ext uri="{BB962C8B-B14F-4D97-AF65-F5344CB8AC3E}">
        <p14:creationId xmlns:p14="http://schemas.microsoft.com/office/powerpoint/2010/main" val="3084456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a:bodyPr>
          <a:lstStyle/>
          <a:p>
            <a:r>
              <a:rPr lang="en-US" dirty="0" smtClean="0">
                <a:solidFill>
                  <a:srgbClr val="E46C0A"/>
                </a:solidFill>
                <a:effectLst>
                  <a:outerShdw blurRad="38100" dist="38100" dir="2700000" algn="tl">
                    <a:srgbClr val="000000">
                      <a:alpha val="43137"/>
                    </a:srgbClr>
                  </a:outerShdw>
                </a:effectLst>
              </a:rPr>
              <a:t>Readability &amp; Accessibility (S8.4)</a:t>
            </a:r>
            <a:endParaRPr lang="en-US" dirty="0"/>
          </a:p>
        </p:txBody>
      </p:sp>
      <p:sp>
        <p:nvSpPr>
          <p:cNvPr id="3" name="Content Placeholder 2"/>
          <p:cNvSpPr>
            <a:spLocks noGrp="1"/>
          </p:cNvSpPr>
          <p:nvPr>
            <p:ph idx="1"/>
            <p:custDataLst>
              <p:tags r:id="rId2"/>
            </p:custDataLst>
          </p:nvPr>
        </p:nvSpPr>
        <p:spPr>
          <a:xfrm>
            <a:off x="0" y="1104106"/>
            <a:ext cx="9144000" cy="5334000"/>
          </a:xfrm>
        </p:spPr>
        <p:txBody>
          <a:bodyPr>
            <a:noAutofit/>
          </a:bodyPr>
          <a:lstStyle/>
          <a:p>
            <a:pPr marL="0" indent="0">
              <a:spcBef>
                <a:spcPts val="1800"/>
              </a:spcBef>
              <a:buNone/>
            </a:pPr>
            <a:r>
              <a:rPr lang="en-US" sz="2800" dirty="0" smtClean="0"/>
              <a:t>Standardized patterns</a:t>
            </a:r>
          </a:p>
          <a:p>
            <a:pPr>
              <a:spcBef>
                <a:spcPts val="1800"/>
              </a:spcBef>
            </a:pPr>
            <a:r>
              <a:rPr lang="en-US" sz="2800" dirty="0" smtClean="0"/>
              <a:t>Allows you to have a consistent “look and feel”</a:t>
            </a:r>
          </a:p>
          <a:p>
            <a:pPr lvl="1">
              <a:spcBef>
                <a:spcPts val="1200"/>
              </a:spcBef>
            </a:pPr>
            <a:r>
              <a:rPr lang="en-US" sz="2800" dirty="0"/>
              <a:t>Makes your text </a:t>
            </a:r>
            <a:r>
              <a:rPr lang="en-US" sz="2800" u="sng" dirty="0" smtClean="0"/>
              <a:t>clear</a:t>
            </a:r>
            <a:r>
              <a:rPr lang="en-US" sz="2800" dirty="0" smtClean="0"/>
              <a:t> </a:t>
            </a:r>
            <a:r>
              <a:rPr lang="en-US" sz="2400" dirty="0"/>
              <a:t>(S </a:t>
            </a:r>
            <a:r>
              <a:rPr lang="en-US" sz="2400" dirty="0" smtClean="0"/>
              <a:t>8.4)</a:t>
            </a:r>
            <a:endParaRPr lang="en-US" sz="2400" dirty="0"/>
          </a:p>
          <a:p>
            <a:pPr lvl="1">
              <a:spcBef>
                <a:spcPts val="1200"/>
              </a:spcBef>
            </a:pPr>
            <a:r>
              <a:rPr lang="en-US" sz="2800" dirty="0" smtClean="0"/>
              <a:t>What is </a:t>
            </a:r>
            <a:r>
              <a:rPr lang="en-US" sz="2800" i="1" u="sng" dirty="0" smtClean="0"/>
              <a:t>extraneous</a:t>
            </a:r>
            <a:r>
              <a:rPr lang="en-US" sz="2800" dirty="0" smtClean="0"/>
              <a:t> </a:t>
            </a:r>
            <a:r>
              <a:rPr lang="en-US" sz="2800" dirty="0"/>
              <a:t>to </a:t>
            </a:r>
            <a:r>
              <a:rPr lang="en-US" sz="2800" dirty="0" smtClean="0"/>
              <a:t>content make </a:t>
            </a:r>
            <a:r>
              <a:rPr lang="en-US" sz="2800" i="1" u="sng" dirty="0"/>
              <a:t>consistent</a:t>
            </a:r>
            <a:r>
              <a:rPr lang="en-US" sz="2800" dirty="0"/>
              <a:t> </a:t>
            </a:r>
          </a:p>
          <a:p>
            <a:pPr marL="342900" lvl="1" indent="-342900">
              <a:spcBef>
                <a:spcPts val="4200"/>
              </a:spcBef>
              <a:buClr>
                <a:srgbClr val="FF0000"/>
              </a:buClr>
              <a:buSzTx/>
              <a:buFont typeface="Georgia" pitchFamily="18" charset="0"/>
              <a:buChar char="●"/>
            </a:pPr>
            <a:r>
              <a:rPr lang="en-US" sz="2800" dirty="0" smtClean="0"/>
              <a:t>Making your course </a:t>
            </a:r>
            <a:r>
              <a:rPr lang="en-US" sz="2800" i="1" dirty="0" smtClean="0"/>
              <a:t>readable</a:t>
            </a:r>
            <a:r>
              <a:rPr lang="en-US" sz="2800" dirty="0" smtClean="0"/>
              <a:t>  &amp; Varied </a:t>
            </a:r>
            <a:r>
              <a:rPr lang="en-US" sz="2400" dirty="0" smtClean="0"/>
              <a:t>(S 8.3; 8.4)</a:t>
            </a:r>
          </a:p>
          <a:p>
            <a:pPr lvl="1">
              <a:spcBef>
                <a:spcPts val="1200"/>
              </a:spcBef>
            </a:pPr>
            <a:r>
              <a:rPr lang="en-US" sz="2800" dirty="0"/>
              <a:t>Content clear &amp; more understandable </a:t>
            </a:r>
            <a:r>
              <a:rPr lang="en-US" sz="2400" dirty="0" smtClean="0"/>
              <a:t>(S 8.4</a:t>
            </a:r>
            <a:r>
              <a:rPr lang="en-US" sz="2400" dirty="0"/>
              <a:t>)</a:t>
            </a:r>
          </a:p>
          <a:p>
            <a:pPr lvl="1">
              <a:spcBef>
                <a:spcPts val="1200"/>
              </a:spcBef>
            </a:pPr>
            <a:r>
              <a:rPr lang="en-US" sz="2800" dirty="0"/>
              <a:t>Courses accessible to a diverse </a:t>
            </a:r>
            <a:r>
              <a:rPr lang="en-US" sz="2400" dirty="0" smtClean="0"/>
              <a:t>population (</a:t>
            </a:r>
            <a:r>
              <a:rPr lang="en-US" sz="2400" dirty="0"/>
              <a:t>S </a:t>
            </a:r>
            <a:r>
              <a:rPr lang="en-US" sz="2400" dirty="0" smtClean="0"/>
              <a:t>8.3)</a:t>
            </a:r>
            <a:endParaRPr lang="en-US" sz="2800" u="sng" dirty="0"/>
          </a:p>
          <a:p>
            <a:pPr lvl="1">
              <a:spcBef>
                <a:spcPts val="1200"/>
              </a:spcBef>
            </a:pPr>
            <a:r>
              <a:rPr lang="en-US" sz="2800" dirty="0" smtClean="0"/>
              <a:t>St can focus on the content </a:t>
            </a:r>
          </a:p>
          <a:p>
            <a:pPr marL="0" indent="0">
              <a:lnSpc>
                <a:spcPct val="150000"/>
              </a:lnSpc>
              <a:buNone/>
            </a:pPr>
            <a:endParaRPr lang="en-US" sz="2800" dirty="0"/>
          </a:p>
          <a:p>
            <a:pPr marL="0" indent="0">
              <a:lnSpc>
                <a:spcPct val="150000"/>
              </a:lnSpc>
              <a:buNone/>
            </a:pPr>
            <a:endParaRPr lang="en-US" sz="2800" dirty="0" smtClean="0"/>
          </a:p>
        </p:txBody>
      </p:sp>
    </p:spTree>
    <p:extLst>
      <p:ext uri="{BB962C8B-B14F-4D97-AF65-F5344CB8AC3E}">
        <p14:creationId xmlns:p14="http://schemas.microsoft.com/office/powerpoint/2010/main" val="4014284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smtClean="0">
                <a:solidFill>
                  <a:srgbClr val="E46C0A"/>
                </a:solidFill>
                <a:effectLst>
                  <a:outerShdw blurRad="38100" dist="38100" dir="2700000" algn="tl">
                    <a:srgbClr val="000000">
                      <a:alpha val="43137"/>
                    </a:srgbClr>
                  </a:outerShdw>
                </a:effectLst>
              </a:rPr>
              <a:t>Standardizing Courses (</a:t>
            </a:r>
            <a:r>
              <a:rPr lang="en-US" dirty="0">
                <a:solidFill>
                  <a:srgbClr val="E46C0A"/>
                </a:solidFill>
                <a:effectLst>
                  <a:outerShdw blurRad="38100" dist="38100" dir="2700000" algn="tl">
                    <a:srgbClr val="000000">
                      <a:alpha val="43137"/>
                    </a:srgbClr>
                  </a:outerShdw>
                </a:effectLst>
              </a:rPr>
              <a:t>S 8.4)</a:t>
            </a:r>
            <a:endParaRPr lang="en-US" dirty="0"/>
          </a:p>
        </p:txBody>
      </p:sp>
      <p:sp>
        <p:nvSpPr>
          <p:cNvPr id="3" name="Content Placeholder 2"/>
          <p:cNvSpPr>
            <a:spLocks noGrp="1"/>
          </p:cNvSpPr>
          <p:nvPr>
            <p:ph idx="1"/>
            <p:custDataLst>
              <p:tags r:id="rId2"/>
            </p:custDataLst>
          </p:nvPr>
        </p:nvSpPr>
        <p:spPr>
          <a:xfrm>
            <a:off x="152400" y="1066800"/>
            <a:ext cx="9144000" cy="4495800"/>
          </a:xfrm>
        </p:spPr>
        <p:txBody>
          <a:bodyPr>
            <a:noAutofit/>
          </a:bodyPr>
          <a:lstStyle/>
          <a:p>
            <a:pPr marL="0" indent="0">
              <a:spcBef>
                <a:spcPts val="1800"/>
              </a:spcBef>
              <a:buNone/>
            </a:pPr>
            <a:r>
              <a:rPr lang="en-US" sz="2800" dirty="0" smtClean="0"/>
              <a:t>To standardize your courses</a:t>
            </a:r>
          </a:p>
          <a:p>
            <a:pPr>
              <a:spcBef>
                <a:spcPts val="1800"/>
              </a:spcBef>
            </a:pPr>
            <a:r>
              <a:rPr lang="en-US" sz="2800" dirty="0" smtClean="0"/>
              <a:t>Select a </a:t>
            </a:r>
            <a:r>
              <a:rPr lang="en-US" sz="2800" u="sng" dirty="0" smtClean="0"/>
              <a:t>consistent</a:t>
            </a:r>
            <a:r>
              <a:rPr lang="en-US" sz="2800" dirty="0" smtClean="0"/>
              <a:t> font, </a:t>
            </a:r>
            <a:r>
              <a:rPr lang="en-US" sz="2800" dirty="0"/>
              <a:t>style, </a:t>
            </a:r>
            <a:r>
              <a:rPr lang="en-US" sz="2800" dirty="0" smtClean="0"/>
              <a:t>&amp; size</a:t>
            </a:r>
            <a:r>
              <a:rPr lang="en-US" sz="2800" dirty="0"/>
              <a:t>, for </a:t>
            </a:r>
            <a:r>
              <a:rPr lang="en-US" sz="2800" i="1" dirty="0">
                <a:latin typeface="Arial Black" panose="020B0A04020102020204" pitchFamily="34" charset="0"/>
              </a:rPr>
              <a:t>all</a:t>
            </a:r>
            <a:r>
              <a:rPr lang="en-US" sz="2800" dirty="0"/>
              <a:t> </a:t>
            </a:r>
            <a:r>
              <a:rPr lang="en-US" sz="2800" dirty="0" smtClean="0"/>
              <a:t/>
            </a:r>
            <a:br>
              <a:rPr lang="en-US" sz="2800" dirty="0" smtClean="0"/>
            </a:br>
            <a:r>
              <a:rPr lang="en-US" sz="2800" dirty="0" smtClean="0"/>
              <a:t>your titles, subtitles, as </a:t>
            </a:r>
            <a:r>
              <a:rPr lang="en-US" sz="2800" dirty="0"/>
              <a:t>well as </a:t>
            </a:r>
            <a:r>
              <a:rPr lang="en-US" sz="2800" dirty="0" smtClean="0"/>
              <a:t>content</a:t>
            </a:r>
          </a:p>
          <a:p>
            <a:pPr>
              <a:spcBef>
                <a:spcPts val="1800"/>
              </a:spcBef>
            </a:pPr>
            <a:r>
              <a:rPr lang="en-US" sz="2800" dirty="0" smtClean="0"/>
              <a:t>The </a:t>
            </a:r>
            <a:r>
              <a:rPr lang="en-US" sz="2800" u="sng" dirty="0" smtClean="0"/>
              <a:t>font</a:t>
            </a:r>
            <a:r>
              <a:rPr lang="en-US" sz="2800" dirty="0" smtClean="0"/>
              <a:t> should provide students </a:t>
            </a:r>
            <a:r>
              <a:rPr lang="en-US" sz="2800" i="1" dirty="0" smtClean="0"/>
              <a:t>information</a:t>
            </a:r>
            <a:r>
              <a:rPr lang="en-US" sz="2800" dirty="0" smtClean="0"/>
              <a:t> regarding </a:t>
            </a:r>
          </a:p>
          <a:p>
            <a:pPr lvl="1">
              <a:spcBef>
                <a:spcPts val="600"/>
              </a:spcBef>
            </a:pPr>
            <a:r>
              <a:rPr lang="en-US" sz="2800" i="1" dirty="0"/>
              <a:t>I</a:t>
            </a:r>
            <a:r>
              <a:rPr lang="en-US" sz="2800" i="1" dirty="0" smtClean="0"/>
              <a:t>mportance </a:t>
            </a:r>
          </a:p>
          <a:p>
            <a:pPr lvl="1">
              <a:spcBef>
                <a:spcPts val="600"/>
              </a:spcBef>
            </a:pPr>
            <a:r>
              <a:rPr lang="en-US" sz="2800" i="1" dirty="0" smtClean="0"/>
              <a:t>Relevance</a:t>
            </a:r>
            <a:r>
              <a:rPr lang="en-US" sz="2800" dirty="0" smtClean="0"/>
              <a:t> </a:t>
            </a:r>
            <a:r>
              <a:rPr lang="en-US" sz="2800" dirty="0"/>
              <a:t>of the </a:t>
            </a:r>
            <a:r>
              <a:rPr lang="en-US" sz="2800" dirty="0" smtClean="0"/>
              <a:t>content</a:t>
            </a:r>
          </a:p>
          <a:p>
            <a:pPr>
              <a:spcBef>
                <a:spcPts val="1800"/>
              </a:spcBef>
            </a:pPr>
            <a:r>
              <a:rPr lang="en-US" sz="2800" dirty="0" smtClean="0"/>
              <a:t>For online text use </a:t>
            </a:r>
            <a:r>
              <a:rPr lang="en-US" sz="2800" u="sng" dirty="0" smtClean="0"/>
              <a:t>Sanserif</a:t>
            </a:r>
            <a:r>
              <a:rPr lang="en-US" sz="2800" dirty="0" smtClean="0"/>
              <a:t> (e.g. Arial, </a:t>
            </a:r>
            <a:r>
              <a:rPr lang="en-US" sz="2800" dirty="0" smtClean="0">
                <a:latin typeface="Latha" pitchFamily="34" charset="0"/>
                <a:cs typeface="Latha" pitchFamily="34" charset="0"/>
              </a:rPr>
              <a:t>Franklin G.) </a:t>
            </a:r>
            <a:endParaRPr lang="en-US" sz="2800" dirty="0" smtClean="0">
              <a:latin typeface="Franklin Gothic Book" pitchFamily="34" charset="0"/>
              <a:ea typeface="Gulim" pitchFamily="34" charset="-127"/>
            </a:endParaRPr>
          </a:p>
          <a:p>
            <a:pPr>
              <a:spcBef>
                <a:spcPts val="1800"/>
              </a:spcBef>
            </a:pPr>
            <a:r>
              <a:rPr lang="en-US" sz="2800" dirty="0" smtClean="0">
                <a:latin typeface="Cooper Black" panose="0208090404030B020404" pitchFamily="18" charset="0"/>
              </a:rPr>
              <a:t>NEVER</a:t>
            </a:r>
            <a:r>
              <a:rPr lang="en-US" sz="2800" dirty="0" smtClean="0"/>
              <a:t> use </a:t>
            </a:r>
            <a:r>
              <a:rPr lang="en-US" sz="2800" u="sng" dirty="0" smtClean="0"/>
              <a:t>decorative</a:t>
            </a:r>
            <a:r>
              <a:rPr lang="en-US" sz="2800" dirty="0" smtClean="0"/>
              <a:t> fonts (e.g.,  </a:t>
            </a:r>
            <a:r>
              <a:rPr lang="en-US" sz="2800" dirty="0" smtClean="0">
                <a:latin typeface="Showcard Gothic" pitchFamily="82" charset="0"/>
              </a:rPr>
              <a:t>fancy</a:t>
            </a:r>
            <a:r>
              <a:rPr lang="en-US" sz="2800" dirty="0" smtClean="0"/>
              <a:t>,   </a:t>
            </a:r>
            <a:r>
              <a:rPr lang="en-US" sz="2800" dirty="0" smtClean="0">
                <a:latin typeface="Snap ITC" pitchFamily="82" charset="0"/>
              </a:rPr>
              <a:t>fonts</a:t>
            </a:r>
            <a:r>
              <a:rPr lang="en-US" sz="2800" dirty="0" smtClean="0"/>
              <a:t>,  </a:t>
            </a:r>
            <a:r>
              <a:rPr lang="en-US" sz="2800" dirty="0" smtClean="0">
                <a:latin typeface="Sybil Green" pitchFamily="2" charset="0"/>
              </a:rPr>
              <a:t>Good Luck</a:t>
            </a:r>
            <a:r>
              <a:rPr lang="en-US" sz="2800" dirty="0" smtClean="0"/>
              <a:t>) </a:t>
            </a:r>
          </a:p>
        </p:txBody>
      </p:sp>
    </p:spTree>
    <p:extLst>
      <p:ext uri="{BB962C8B-B14F-4D97-AF65-F5344CB8AC3E}">
        <p14:creationId xmlns:p14="http://schemas.microsoft.com/office/powerpoint/2010/main" val="1046505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a:solidFill>
                  <a:srgbClr val="E46C0A"/>
                </a:solidFill>
                <a:effectLst>
                  <a:outerShdw blurRad="38100" dist="38100" dir="2700000" algn="tl">
                    <a:srgbClr val="000000">
                      <a:alpha val="43137"/>
                    </a:srgbClr>
                  </a:outerShdw>
                </a:effectLst>
              </a:rPr>
              <a:t>Readability—Fonts (S 8.4)</a:t>
            </a:r>
            <a:endParaRPr lang="en-US" dirty="0"/>
          </a:p>
        </p:txBody>
      </p:sp>
      <p:sp>
        <p:nvSpPr>
          <p:cNvPr id="3" name="Content Placeholder 2"/>
          <p:cNvSpPr>
            <a:spLocks noGrp="1"/>
          </p:cNvSpPr>
          <p:nvPr>
            <p:ph idx="1"/>
            <p:custDataLst>
              <p:tags r:id="rId2"/>
            </p:custDataLst>
          </p:nvPr>
        </p:nvSpPr>
        <p:spPr>
          <a:xfrm>
            <a:off x="304800" y="892314"/>
            <a:ext cx="8839200" cy="4495800"/>
          </a:xfrm>
        </p:spPr>
        <p:txBody>
          <a:bodyPr>
            <a:noAutofit/>
          </a:bodyPr>
          <a:lstStyle/>
          <a:p>
            <a:pPr marL="0" indent="0">
              <a:spcBef>
                <a:spcPts val="0"/>
              </a:spcBef>
              <a:buNone/>
            </a:pPr>
            <a:r>
              <a:rPr lang="en-US" sz="2800" dirty="0" smtClean="0"/>
              <a:t>Caps Vs. Lowercase</a:t>
            </a:r>
          </a:p>
          <a:p>
            <a:pPr>
              <a:spcBef>
                <a:spcPts val="1200"/>
              </a:spcBef>
            </a:pPr>
            <a:r>
              <a:rPr lang="en-US" sz="2800" dirty="0" smtClean="0"/>
              <a:t>The </a:t>
            </a:r>
            <a:r>
              <a:rPr lang="en-US" sz="2800" dirty="0"/>
              <a:t>combination of upper and lower case </a:t>
            </a:r>
            <a:r>
              <a:rPr lang="en-US" sz="2800" i="1" u="sng" dirty="0"/>
              <a:t>facilitates</a:t>
            </a:r>
            <a:r>
              <a:rPr lang="en-US" sz="2800" dirty="0"/>
              <a:t> </a:t>
            </a:r>
            <a:r>
              <a:rPr lang="en-US" sz="2800" dirty="0" smtClean="0"/>
              <a:t>learning through their specific word shape</a:t>
            </a:r>
          </a:p>
          <a:p>
            <a:pPr>
              <a:spcBef>
                <a:spcPts val="1200"/>
              </a:spcBef>
            </a:pPr>
            <a:r>
              <a:rPr lang="en-US" sz="2800" dirty="0"/>
              <a:t>Word shapes </a:t>
            </a:r>
            <a:r>
              <a:rPr lang="en-US" sz="2800" i="1" u="sng" dirty="0"/>
              <a:t>increases</a:t>
            </a:r>
            <a:r>
              <a:rPr lang="en-US" sz="2800" dirty="0"/>
              <a:t> readability and minimizes involuntary pauses.</a:t>
            </a:r>
          </a:p>
          <a:p>
            <a:pPr>
              <a:spcBef>
                <a:spcPts val="1200"/>
              </a:spcBef>
            </a:pPr>
            <a:r>
              <a:rPr lang="en-US" sz="2800" u="sng" dirty="0" smtClean="0"/>
              <a:t>Avoid</a:t>
            </a:r>
            <a:r>
              <a:rPr lang="en-US" sz="2800" dirty="0" smtClean="0"/>
              <a:t> </a:t>
            </a:r>
            <a:r>
              <a:rPr lang="en-US" sz="2800" dirty="0"/>
              <a:t>ALL CAPS, they interfere with </a:t>
            </a:r>
            <a:r>
              <a:rPr lang="en-US" sz="2800" i="1" u="sng" dirty="0"/>
              <a:t>ease</a:t>
            </a:r>
            <a:r>
              <a:rPr lang="en-US" sz="2800" dirty="0"/>
              <a:t> of </a:t>
            </a:r>
            <a:r>
              <a:rPr lang="en-US" sz="2800" dirty="0" smtClean="0"/>
              <a:t>reading</a:t>
            </a:r>
          </a:p>
          <a:p>
            <a:pPr>
              <a:lnSpc>
                <a:spcPct val="150000"/>
              </a:lnSpc>
            </a:pPr>
            <a:endParaRPr lang="en-US" sz="2200" dirty="0"/>
          </a:p>
          <a:p>
            <a:pPr marL="0" indent="0">
              <a:lnSpc>
                <a:spcPct val="150000"/>
              </a:lnSpc>
              <a:buNone/>
            </a:pPr>
            <a:endParaRPr lang="en-US" sz="2200" dirty="0"/>
          </a:p>
        </p:txBody>
      </p:sp>
      <p:grpSp>
        <p:nvGrpSpPr>
          <p:cNvPr id="10" name="Group 9"/>
          <p:cNvGrpSpPr/>
          <p:nvPr/>
        </p:nvGrpSpPr>
        <p:grpSpPr>
          <a:xfrm>
            <a:off x="533400" y="4889212"/>
            <a:ext cx="3879203" cy="1587788"/>
            <a:chOff x="-65991" y="3048000"/>
            <a:chExt cx="3879203" cy="1587788"/>
          </a:xfrm>
        </p:grpSpPr>
        <p:pic>
          <p:nvPicPr>
            <p:cNvPr id="6" name="Picture 5" descr="Word shape made when tracing a word that has ascenders as in the case pf &quot;d&quot; and descenders as in &quot;q&quot;" title="Word shape"/>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r="51894"/>
            <a:stretch/>
          </p:blipFill>
          <p:spPr bwMode="auto">
            <a:xfrm>
              <a:off x="1219200" y="3048000"/>
              <a:ext cx="1226820" cy="984885"/>
            </a:xfrm>
            <a:prstGeom prst="rect">
              <a:avLst/>
            </a:prstGeom>
            <a:ln>
              <a:noFill/>
            </a:ln>
            <a:extLst>
              <a:ext uri="{53640926-AAD7-44D8-BBD7-CCE9431645EC}">
                <a14:shadowObscured xmlns:a14="http://schemas.microsoft.com/office/drawing/2010/main"/>
              </a:ext>
            </a:extLst>
          </p:spPr>
        </p:pic>
        <p:sp>
          <p:nvSpPr>
            <p:cNvPr id="7" name="TextBox 6" descr="Word shape made by ascebders and descenders of a word." title="Word shape"/>
            <p:cNvSpPr txBox="1"/>
            <p:nvPr>
              <p:custDataLst>
                <p:tags r:id="rId4"/>
              </p:custDataLst>
            </p:nvPr>
          </p:nvSpPr>
          <p:spPr>
            <a:xfrm>
              <a:off x="-65991" y="3927902"/>
              <a:ext cx="3879203" cy="707886"/>
            </a:xfrm>
            <a:prstGeom prst="rect">
              <a:avLst/>
            </a:prstGeom>
            <a:noFill/>
          </p:spPr>
          <p:txBody>
            <a:bodyPr wrap="none" rtlCol="0">
              <a:spAutoFit/>
            </a:bodyPr>
            <a:lstStyle/>
            <a:p>
              <a:pPr algn="ctr"/>
              <a:r>
                <a:rPr lang="en-US" sz="2000" i="1" dirty="0"/>
                <a:t>Word shape </a:t>
              </a:r>
              <a:r>
                <a:rPr lang="en-US" sz="2000" dirty="0" smtClean="0"/>
                <a:t/>
              </a:r>
              <a:br>
                <a:rPr lang="en-US" sz="2000" dirty="0" smtClean="0"/>
              </a:br>
              <a:r>
                <a:rPr lang="en-US" sz="2000" dirty="0" smtClean="0"/>
                <a:t>made </a:t>
              </a:r>
              <a:r>
                <a:rPr lang="en-US" sz="2000" dirty="0"/>
                <a:t>by ascenders and descenders</a:t>
              </a:r>
            </a:p>
          </p:txBody>
        </p:sp>
      </p:grpSp>
      <p:grpSp>
        <p:nvGrpSpPr>
          <p:cNvPr id="9" name="Group 8"/>
          <p:cNvGrpSpPr/>
          <p:nvPr/>
        </p:nvGrpSpPr>
        <p:grpSpPr>
          <a:xfrm>
            <a:off x="5257800" y="4877571"/>
            <a:ext cx="2971198" cy="1523229"/>
            <a:chOff x="4553052" y="3048000"/>
            <a:chExt cx="2971198" cy="1523229"/>
          </a:xfrm>
        </p:grpSpPr>
        <p:pic>
          <p:nvPicPr>
            <p:cNvPr id="5" name="Picture 4" descr="Loss of word shape when the words are written in uppercase" title="Loss of word shape when written in uppercase"/>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181600" y="3048000"/>
              <a:ext cx="2072640" cy="811530"/>
            </a:xfrm>
            <a:prstGeom prst="rect">
              <a:avLst/>
            </a:prstGeom>
          </p:spPr>
        </p:pic>
        <p:sp>
          <p:nvSpPr>
            <p:cNvPr id="8" name="TextBox 7" descr="When words are written in Uppecase, there is no word shape, since there are no ascenders and descenders." title="Loss of word shape"/>
            <p:cNvSpPr txBox="1"/>
            <p:nvPr>
              <p:custDataLst>
                <p:tags r:id="rId3"/>
              </p:custDataLst>
            </p:nvPr>
          </p:nvSpPr>
          <p:spPr>
            <a:xfrm>
              <a:off x="4553052" y="3863343"/>
              <a:ext cx="2971198" cy="707886"/>
            </a:xfrm>
            <a:prstGeom prst="rect">
              <a:avLst/>
            </a:prstGeom>
            <a:noFill/>
          </p:spPr>
          <p:txBody>
            <a:bodyPr wrap="none" rtlCol="0">
              <a:spAutoFit/>
            </a:bodyPr>
            <a:lstStyle/>
            <a:p>
              <a:pPr algn="ctr"/>
              <a:r>
                <a:rPr lang="en-US" sz="2000" dirty="0" smtClean="0"/>
                <a:t>Loss of </a:t>
              </a:r>
              <a:r>
                <a:rPr lang="en-US" sz="2000" i="1" dirty="0" smtClean="0"/>
                <a:t>word shape </a:t>
              </a:r>
              <a:r>
                <a:rPr lang="en-US" sz="2000" dirty="0" smtClean="0"/>
                <a:t/>
              </a:r>
              <a:br>
                <a:rPr lang="en-US" sz="2000" dirty="0" smtClean="0"/>
              </a:br>
              <a:r>
                <a:rPr lang="en-US" sz="2000" dirty="0" smtClean="0"/>
                <a:t>when written in uppercase</a:t>
              </a:r>
              <a:endParaRPr lang="en-US" sz="2000" dirty="0"/>
            </a:p>
          </p:txBody>
        </p:sp>
      </p:grpSp>
      <p:cxnSp>
        <p:nvCxnSpPr>
          <p:cNvPr id="11" name="Straight Connector 10" descr="Line that shows the position of the desccenders on a word." title="Descenders"/>
          <p:cNvCxnSpPr/>
          <p:nvPr/>
        </p:nvCxnSpPr>
        <p:spPr>
          <a:xfrm>
            <a:off x="1907589" y="5715000"/>
            <a:ext cx="106421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descr="Line that shows the position of the ascenders on a word." title="Ascender"/>
          <p:cNvCxnSpPr/>
          <p:nvPr/>
        </p:nvCxnSpPr>
        <p:spPr>
          <a:xfrm>
            <a:off x="1907589" y="5562600"/>
            <a:ext cx="106421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7127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200" y="52838"/>
            <a:ext cx="8229600" cy="878127"/>
          </a:xfrm>
        </p:spPr>
        <p:txBody>
          <a:bodyPr>
            <a:normAutofit/>
          </a:bodyPr>
          <a:lstStyle/>
          <a:p>
            <a:r>
              <a:rPr lang="en-US" sz="4000" dirty="0" smtClean="0">
                <a:solidFill>
                  <a:srgbClr val="E46C0A"/>
                </a:solidFill>
                <a:effectLst>
                  <a:outerShdw blurRad="38100" dist="38100" dir="2700000" algn="tl">
                    <a:srgbClr val="000000">
                      <a:alpha val="43137"/>
                    </a:srgbClr>
                  </a:outerShdw>
                </a:effectLst>
              </a:rPr>
              <a:t>Importance of Standardization</a:t>
            </a:r>
            <a:endParaRPr lang="en-US" sz="4000" dirty="0"/>
          </a:p>
        </p:txBody>
      </p:sp>
      <p:sp>
        <p:nvSpPr>
          <p:cNvPr id="3" name="Content Placeholder 2"/>
          <p:cNvSpPr>
            <a:spLocks noGrp="1"/>
          </p:cNvSpPr>
          <p:nvPr>
            <p:ph idx="1"/>
            <p:custDataLst>
              <p:tags r:id="rId2"/>
            </p:custDataLst>
          </p:nvPr>
        </p:nvSpPr>
        <p:spPr>
          <a:xfrm>
            <a:off x="0" y="762000"/>
            <a:ext cx="9601200" cy="4876800"/>
          </a:xfrm>
        </p:spPr>
        <p:txBody>
          <a:bodyPr>
            <a:noAutofit/>
          </a:bodyPr>
          <a:lstStyle/>
          <a:p>
            <a:pPr>
              <a:spcBef>
                <a:spcPts val="0"/>
              </a:spcBef>
            </a:pPr>
            <a:r>
              <a:rPr lang="en-US" sz="2700" dirty="0" smtClean="0"/>
              <a:t>Provides </a:t>
            </a:r>
            <a:r>
              <a:rPr lang="en-US" sz="2700" i="1" u="sng" dirty="0" smtClean="0"/>
              <a:t>consistency</a:t>
            </a:r>
            <a:r>
              <a:rPr lang="en-US" sz="2700" dirty="0" smtClean="0"/>
              <a:t> to documents &amp; screen</a:t>
            </a:r>
          </a:p>
          <a:p>
            <a:pPr>
              <a:spcBef>
                <a:spcPts val="3000"/>
              </a:spcBef>
            </a:pPr>
            <a:r>
              <a:rPr lang="en-US" sz="2700" dirty="0" smtClean="0"/>
              <a:t>How does standardization help </a:t>
            </a:r>
            <a:r>
              <a:rPr lang="en-US" sz="2700" i="1" dirty="0" smtClean="0"/>
              <a:t>students</a:t>
            </a:r>
            <a:r>
              <a:rPr lang="en-US" sz="2700" dirty="0" smtClean="0"/>
              <a:t>?</a:t>
            </a:r>
          </a:p>
          <a:p>
            <a:pPr lvl="1">
              <a:spcBef>
                <a:spcPts val="600"/>
              </a:spcBef>
            </a:pPr>
            <a:r>
              <a:rPr lang="en-US" sz="2600" dirty="0" smtClean="0"/>
              <a:t>Provides </a:t>
            </a:r>
            <a:r>
              <a:rPr lang="en-US" sz="2600" i="1" u="sng" dirty="0" smtClean="0"/>
              <a:t>one</a:t>
            </a:r>
            <a:r>
              <a:rPr lang="en-US" sz="2600" i="1" dirty="0" smtClean="0"/>
              <a:t> </a:t>
            </a:r>
            <a:r>
              <a:rPr lang="en-US" sz="2600" i="1" u="sng" dirty="0" smtClean="0"/>
              <a:t>set </a:t>
            </a:r>
            <a:r>
              <a:rPr lang="en-US" sz="2600" dirty="0" smtClean="0"/>
              <a:t>of rules</a:t>
            </a:r>
          </a:p>
          <a:p>
            <a:pPr lvl="1">
              <a:spcBef>
                <a:spcPts val="600"/>
              </a:spcBef>
            </a:pPr>
            <a:r>
              <a:rPr lang="en-US" sz="2600" dirty="0" smtClean="0"/>
              <a:t>Decreases frustration</a:t>
            </a:r>
          </a:p>
          <a:p>
            <a:pPr lvl="1">
              <a:spcBef>
                <a:spcPts val="600"/>
              </a:spcBef>
            </a:pPr>
            <a:r>
              <a:rPr lang="en-US" sz="2600" dirty="0" smtClean="0"/>
              <a:t>Increases enrollment </a:t>
            </a:r>
          </a:p>
          <a:p>
            <a:pPr>
              <a:spcBef>
                <a:spcPts val="3000"/>
              </a:spcBef>
            </a:pPr>
            <a:r>
              <a:rPr lang="en-US" sz="2700" dirty="0"/>
              <a:t>How does standardization </a:t>
            </a:r>
            <a:r>
              <a:rPr lang="en-US" sz="2700" dirty="0" smtClean="0"/>
              <a:t>help </a:t>
            </a:r>
            <a:r>
              <a:rPr lang="en-US" sz="2700" i="1" dirty="0" smtClean="0"/>
              <a:t>faculty</a:t>
            </a:r>
            <a:r>
              <a:rPr lang="en-US" sz="2700" dirty="0" smtClean="0"/>
              <a:t>?</a:t>
            </a:r>
          </a:p>
          <a:p>
            <a:pPr lvl="1">
              <a:spcBef>
                <a:spcPts val="600"/>
              </a:spcBef>
            </a:pPr>
            <a:r>
              <a:rPr lang="en-US" sz="2600" dirty="0" smtClean="0"/>
              <a:t>Provides standard </a:t>
            </a:r>
            <a:r>
              <a:rPr lang="en-US" sz="2600" i="1" dirty="0" smtClean="0"/>
              <a:t>templates</a:t>
            </a:r>
            <a:r>
              <a:rPr lang="en-US" sz="2600" dirty="0" smtClean="0"/>
              <a:t> &amp; tools-based on QM</a:t>
            </a:r>
          </a:p>
          <a:p>
            <a:pPr lvl="1">
              <a:spcBef>
                <a:spcPts val="600"/>
              </a:spcBef>
            </a:pPr>
            <a:r>
              <a:rPr lang="en-US" sz="2600" dirty="0" smtClean="0"/>
              <a:t>Reduces work time</a:t>
            </a:r>
            <a:endParaRPr lang="en-US" sz="2600" dirty="0"/>
          </a:p>
          <a:p>
            <a:pPr>
              <a:spcBef>
                <a:spcPts val="1800"/>
              </a:spcBef>
            </a:pPr>
            <a:r>
              <a:rPr lang="en-US" sz="2700" dirty="0" smtClean="0"/>
              <a:t>How its it related to Accessibility?</a:t>
            </a:r>
          </a:p>
          <a:p>
            <a:pPr lvl="1"/>
            <a:r>
              <a:rPr lang="en-US" sz="2700" dirty="0" smtClean="0"/>
              <a:t>Perceivable</a:t>
            </a:r>
          </a:p>
          <a:p>
            <a:pPr lvl="1"/>
            <a:r>
              <a:rPr lang="en-US" sz="2700" dirty="0" smtClean="0"/>
              <a:t>Operable </a:t>
            </a:r>
          </a:p>
          <a:p>
            <a:endParaRPr lang="en-US" sz="2700" dirty="0"/>
          </a:p>
        </p:txBody>
      </p:sp>
      <p:sp>
        <p:nvSpPr>
          <p:cNvPr id="4" name="Content Placeholder 2"/>
          <p:cNvSpPr txBox="1">
            <a:spLocks/>
          </p:cNvSpPr>
          <p:nvPr>
            <p:custDataLst>
              <p:tags r:id="rId3"/>
            </p:custDataLst>
          </p:nvPr>
        </p:nvSpPr>
        <p:spPr>
          <a:xfrm>
            <a:off x="4419600" y="2133600"/>
            <a:ext cx="5181600" cy="2743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rgbClr val="FF0000"/>
              </a:buClr>
              <a:buFont typeface="Georgia" pitchFamily="18" charset="0"/>
              <a:buChar char="●"/>
              <a:defRPr sz="3200" b="1" i="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Clr>
                <a:srgbClr val="00C057"/>
              </a:buClr>
              <a:buSzPct val="131000"/>
              <a:buFont typeface="Wingdings" pitchFamily="2" charset="2"/>
              <a:buChar char="§"/>
              <a:defRPr sz="3200" b="1" i="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Clr>
                <a:srgbClr val="00B0F0"/>
              </a:buClr>
              <a:buSzPct val="98000"/>
              <a:buFont typeface="Wingdings" pitchFamily="2" charset="2"/>
              <a:buChar char="v"/>
              <a:defRPr sz="3200" b="1" i="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Clr>
                <a:srgbClr val="FFFF00"/>
              </a:buClr>
              <a:buSzPct val="118000"/>
              <a:buFont typeface="Arial" pitchFamily="34" charset="0"/>
              <a:buChar char="♦"/>
              <a:defRPr sz="3200" b="1" i="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400" i="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spcBef>
                <a:spcPts val="600"/>
              </a:spcBef>
            </a:pPr>
            <a:r>
              <a:rPr lang="en-US" sz="2600" dirty="0" smtClean="0"/>
              <a:t>Provides mental models</a:t>
            </a:r>
          </a:p>
          <a:p>
            <a:pPr lvl="1">
              <a:spcBef>
                <a:spcPts val="600"/>
              </a:spcBef>
            </a:pPr>
            <a:r>
              <a:rPr lang="en-US" sz="2600" dirty="0" smtClean="0"/>
              <a:t>Organizes content</a:t>
            </a:r>
          </a:p>
          <a:p>
            <a:pPr lvl="1">
              <a:spcBef>
                <a:spcPts val="600"/>
              </a:spcBef>
            </a:pPr>
            <a:r>
              <a:rPr lang="en-US" sz="2600" dirty="0" smtClean="0"/>
              <a:t>Decreases frustration</a:t>
            </a:r>
          </a:p>
          <a:p>
            <a:pPr marL="0" indent="0">
              <a:buNone/>
            </a:pPr>
            <a:endParaRPr lang="en-US" sz="2600" dirty="0"/>
          </a:p>
        </p:txBody>
      </p:sp>
      <p:sp>
        <p:nvSpPr>
          <p:cNvPr id="5" name="Content Placeholder 2"/>
          <p:cNvSpPr txBox="1">
            <a:spLocks/>
          </p:cNvSpPr>
          <p:nvPr>
            <p:custDataLst>
              <p:tags r:id="rId4"/>
            </p:custDataLst>
          </p:nvPr>
        </p:nvSpPr>
        <p:spPr>
          <a:xfrm>
            <a:off x="3810000" y="5867400"/>
            <a:ext cx="5181600" cy="2667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rgbClr val="FF0000"/>
              </a:buClr>
              <a:buFont typeface="Georgia" pitchFamily="18" charset="0"/>
              <a:buChar char="●"/>
              <a:defRPr sz="3200" b="1" i="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Clr>
                <a:srgbClr val="00C057"/>
              </a:buClr>
              <a:buSzPct val="131000"/>
              <a:buFont typeface="Wingdings" pitchFamily="2" charset="2"/>
              <a:buChar char="§"/>
              <a:defRPr sz="3200" b="1" i="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Clr>
                <a:srgbClr val="00B0F0"/>
              </a:buClr>
              <a:buSzPct val="98000"/>
              <a:buFont typeface="Wingdings" pitchFamily="2" charset="2"/>
              <a:buChar char="v"/>
              <a:defRPr sz="3200" b="1" i="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Clr>
                <a:srgbClr val="FFFF00"/>
              </a:buClr>
              <a:buSzPct val="118000"/>
              <a:buFont typeface="Arial" pitchFamily="34" charset="0"/>
              <a:buChar char="♦"/>
              <a:defRPr sz="3200" b="1" i="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400" i="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spcBef>
                <a:spcPts val="600"/>
              </a:spcBef>
            </a:pPr>
            <a:r>
              <a:rPr lang="en-US" sz="2600" dirty="0" smtClean="0"/>
              <a:t>Understandable</a:t>
            </a:r>
          </a:p>
          <a:p>
            <a:pPr lvl="1">
              <a:spcBef>
                <a:spcPts val="600"/>
              </a:spcBef>
            </a:pPr>
            <a:r>
              <a:rPr lang="en-US" sz="2600" dirty="0" smtClean="0"/>
              <a:t>Robust</a:t>
            </a:r>
          </a:p>
          <a:p>
            <a:pPr marL="0" indent="0">
              <a:buNone/>
            </a:pPr>
            <a:endParaRPr lang="en-US" sz="2600" dirty="0"/>
          </a:p>
        </p:txBody>
      </p:sp>
    </p:spTree>
    <p:extLst>
      <p:ext uri="{BB962C8B-B14F-4D97-AF65-F5344CB8AC3E}">
        <p14:creationId xmlns:p14="http://schemas.microsoft.com/office/powerpoint/2010/main" val="2667868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
                                            <p:txEl>
                                              <p:pRg st="0" end="0"/>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200" y="304800"/>
            <a:ext cx="8229600" cy="878127"/>
          </a:xfrm>
        </p:spPr>
        <p:txBody>
          <a:bodyPr>
            <a:normAutofit fontScale="90000"/>
          </a:bodyPr>
          <a:lstStyle/>
          <a:p>
            <a:r>
              <a:rPr lang="en-US" dirty="0" smtClean="0">
                <a:solidFill>
                  <a:srgbClr val="E46C0A"/>
                </a:solidFill>
                <a:effectLst>
                  <a:outerShdw blurRad="38100" dist="38100" dir="2700000" algn="tl">
                    <a:srgbClr val="000000">
                      <a:alpha val="43137"/>
                    </a:srgbClr>
                  </a:outerShdw>
                </a:effectLst>
              </a:rPr>
              <a:t>Readability—Use of </a:t>
            </a:r>
            <a:r>
              <a:rPr lang="en-US" dirty="0">
                <a:solidFill>
                  <a:srgbClr val="E46C0A"/>
                </a:solidFill>
                <a:effectLst>
                  <a:outerShdw blurRad="38100" dist="38100" dir="2700000" algn="tl">
                    <a:srgbClr val="000000">
                      <a:alpha val="43137"/>
                    </a:srgbClr>
                  </a:outerShdw>
                </a:effectLst>
              </a:rPr>
              <a:t>Space </a:t>
            </a:r>
            <a:r>
              <a:rPr lang="en-US" dirty="0" smtClean="0">
                <a:solidFill>
                  <a:srgbClr val="E46C0A"/>
                </a:solidFill>
                <a:effectLst>
                  <a:outerShdw blurRad="38100" dist="38100" dir="2700000" algn="tl">
                    <a:srgbClr val="000000">
                      <a:alpha val="43137"/>
                    </a:srgbClr>
                  </a:outerShdw>
                </a:effectLst>
              </a:rPr>
              <a:t>(S </a:t>
            </a:r>
            <a:r>
              <a:rPr lang="en-US" dirty="0">
                <a:solidFill>
                  <a:srgbClr val="E46C0A"/>
                </a:solidFill>
                <a:effectLst>
                  <a:outerShdw blurRad="38100" dist="38100" dir="2700000" algn="tl">
                    <a:srgbClr val="000000">
                      <a:alpha val="43137"/>
                    </a:srgbClr>
                  </a:outerShdw>
                </a:effectLst>
              </a:rPr>
              <a:t>8.4</a:t>
            </a:r>
            <a:r>
              <a:rPr lang="en-US" dirty="0" smtClean="0">
                <a:solidFill>
                  <a:srgbClr val="E46C0A"/>
                </a:solidFill>
                <a:effectLst>
                  <a:outerShdw blurRad="38100" dist="38100" dir="2700000" algn="tl">
                    <a:srgbClr val="000000">
                      <a:alpha val="43137"/>
                    </a:srgbClr>
                  </a:outerShdw>
                </a:effectLst>
              </a:rPr>
              <a:t>)</a:t>
            </a:r>
            <a:endParaRPr lang="en-US" dirty="0"/>
          </a:p>
        </p:txBody>
      </p:sp>
      <p:sp>
        <p:nvSpPr>
          <p:cNvPr id="3" name="Content Placeholder 2"/>
          <p:cNvSpPr>
            <a:spLocks noGrp="1"/>
          </p:cNvSpPr>
          <p:nvPr>
            <p:ph idx="1"/>
            <p:custDataLst>
              <p:tags r:id="rId2"/>
            </p:custDataLst>
          </p:nvPr>
        </p:nvSpPr>
        <p:spPr>
          <a:xfrm>
            <a:off x="228600" y="958792"/>
            <a:ext cx="9220200" cy="4495800"/>
          </a:xfrm>
        </p:spPr>
        <p:txBody>
          <a:bodyPr>
            <a:noAutofit/>
          </a:bodyPr>
          <a:lstStyle/>
          <a:p>
            <a:pPr>
              <a:spcBef>
                <a:spcPts val="0"/>
              </a:spcBef>
              <a:spcAft>
                <a:spcPts val="600"/>
              </a:spcAft>
            </a:pPr>
            <a:r>
              <a:rPr lang="en-US" sz="2400" dirty="0" smtClean="0"/>
              <a:t>Space makes text more </a:t>
            </a:r>
            <a:r>
              <a:rPr lang="en-US" sz="2400" u="sng" dirty="0" smtClean="0"/>
              <a:t>readable</a:t>
            </a:r>
          </a:p>
          <a:p>
            <a:pPr>
              <a:spcBef>
                <a:spcPts val="600"/>
              </a:spcBef>
              <a:spcAft>
                <a:spcPts val="600"/>
              </a:spcAft>
            </a:pPr>
            <a:r>
              <a:rPr lang="en-US" sz="2400" i="1" u="sng" dirty="0" smtClean="0"/>
              <a:t>Highlight</a:t>
            </a:r>
            <a:r>
              <a:rPr lang="en-US" sz="2400" dirty="0" smtClean="0"/>
              <a:t> information by </a:t>
            </a:r>
            <a:r>
              <a:rPr lang="en-US" sz="2400" dirty="0"/>
              <a:t>adding </a:t>
            </a:r>
            <a:r>
              <a:rPr lang="en-US" sz="2400" i="1" u="sng" dirty="0"/>
              <a:t>extra</a:t>
            </a:r>
            <a:r>
              <a:rPr lang="en-US" sz="2400" dirty="0"/>
              <a:t> </a:t>
            </a:r>
            <a:r>
              <a:rPr lang="en-US" sz="2400" dirty="0" smtClean="0"/>
              <a:t>space around important components </a:t>
            </a:r>
          </a:p>
          <a:p>
            <a:pPr>
              <a:spcBef>
                <a:spcPts val="600"/>
              </a:spcBef>
              <a:spcAft>
                <a:spcPts val="600"/>
              </a:spcAft>
            </a:pPr>
            <a:r>
              <a:rPr lang="en-US" sz="2400" dirty="0" smtClean="0"/>
              <a:t>Separate ideas into </a:t>
            </a:r>
            <a:r>
              <a:rPr lang="en-US" sz="2400" i="1" u="sng" dirty="0" smtClean="0"/>
              <a:t>groups</a:t>
            </a:r>
            <a:r>
              <a:rPr lang="en-US" sz="2400" dirty="0" smtClean="0"/>
              <a:t> </a:t>
            </a:r>
            <a:r>
              <a:rPr lang="en-US" sz="2400" dirty="0"/>
              <a:t>by adding </a:t>
            </a:r>
            <a:r>
              <a:rPr lang="en-US" sz="2400" dirty="0" smtClean="0"/>
              <a:t>space</a:t>
            </a:r>
          </a:p>
          <a:p>
            <a:pPr lvl="1">
              <a:spcBef>
                <a:spcPts val="0"/>
              </a:spcBef>
            </a:pPr>
            <a:r>
              <a:rPr lang="en-US" sz="2400" dirty="0" smtClean="0"/>
              <a:t>Enough space to seem connected </a:t>
            </a:r>
          </a:p>
          <a:p>
            <a:pPr lvl="1">
              <a:spcBef>
                <a:spcPts val="0"/>
              </a:spcBef>
            </a:pPr>
            <a:r>
              <a:rPr lang="en-US" sz="2400" u="sng" dirty="0" smtClean="0"/>
              <a:t>Excessive</a:t>
            </a:r>
            <a:r>
              <a:rPr lang="en-US" sz="2400" dirty="0" smtClean="0"/>
              <a:t> space </a:t>
            </a:r>
            <a:r>
              <a:rPr lang="en-US" sz="2400" dirty="0"/>
              <a:t>reduces sense of </a:t>
            </a:r>
            <a:r>
              <a:rPr lang="en-US" sz="2400" dirty="0" smtClean="0"/>
              <a:t>belonging</a:t>
            </a:r>
          </a:p>
        </p:txBody>
      </p:sp>
      <p:pic>
        <p:nvPicPr>
          <p:cNvPr id="2052" name="Picture 4" descr=" Spample text without enough space to make it readable." title="text without spac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7568" y="3886200"/>
            <a:ext cx="6096000" cy="11594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 name="Group 5"/>
          <p:cNvGrpSpPr/>
          <p:nvPr/>
        </p:nvGrpSpPr>
        <p:grpSpPr>
          <a:xfrm>
            <a:off x="1779181" y="5328294"/>
            <a:ext cx="3152775" cy="1266946"/>
            <a:chOff x="838200" y="5257800"/>
            <a:chExt cx="3152775" cy="1447800"/>
          </a:xfrm>
        </p:grpSpPr>
        <p:grpSp>
          <p:nvGrpSpPr>
            <p:cNvPr id="5" name="Group 4"/>
            <p:cNvGrpSpPr/>
            <p:nvPr/>
          </p:nvGrpSpPr>
          <p:grpSpPr>
            <a:xfrm>
              <a:off x="838200" y="5257800"/>
              <a:ext cx="3152775" cy="914400"/>
              <a:chOff x="838200" y="5486400"/>
              <a:chExt cx="3152775" cy="914400"/>
            </a:xfrm>
          </p:grpSpPr>
          <p:sp>
            <p:nvSpPr>
              <p:cNvPr id="4" name="Rectangle 3"/>
              <p:cNvSpPr/>
              <p:nvPr>
                <p:custDataLst>
                  <p:tags r:id="rId4"/>
                </p:custDataLst>
              </p:nvPr>
            </p:nvSpPr>
            <p:spPr>
              <a:xfrm>
                <a:off x="838200" y="5486400"/>
                <a:ext cx="1828800" cy="228600"/>
              </a:xfrm>
              <a:prstGeom prst="rect">
                <a:avLst/>
              </a:prstGeom>
              <a:noFill/>
              <a:ln w="38100"/>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8" name="Rectangle 7"/>
              <p:cNvSpPr/>
              <p:nvPr>
                <p:custDataLst>
                  <p:tags r:id="rId5"/>
                </p:custDataLst>
              </p:nvPr>
            </p:nvSpPr>
            <p:spPr>
              <a:xfrm>
                <a:off x="838200" y="5867400"/>
                <a:ext cx="3152775" cy="228600"/>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custDataLst>
                  <p:tags r:id="rId6"/>
                </p:custDataLst>
              </p:nvPr>
            </p:nvSpPr>
            <p:spPr>
              <a:xfrm>
                <a:off x="838200" y="6172200"/>
                <a:ext cx="2971800" cy="228600"/>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Rectangle 9"/>
            <p:cNvSpPr/>
            <p:nvPr>
              <p:custDataLst>
                <p:tags r:id="rId3"/>
              </p:custDataLst>
            </p:nvPr>
          </p:nvSpPr>
          <p:spPr>
            <a:xfrm>
              <a:off x="838200" y="6477000"/>
              <a:ext cx="1828800" cy="228600"/>
            </a:xfrm>
            <a:prstGeom prst="rect">
              <a:avLst/>
            </a:prstGeom>
            <a:noFill/>
            <a:ln w="38100"/>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spTree>
    <p:extLst>
      <p:ext uri="{BB962C8B-B14F-4D97-AF65-F5344CB8AC3E}">
        <p14:creationId xmlns:p14="http://schemas.microsoft.com/office/powerpoint/2010/main" val="1372916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5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smtClean="0">
                <a:solidFill>
                  <a:srgbClr val="E46C0A"/>
                </a:solidFill>
                <a:effectLst>
                  <a:outerShdw blurRad="38100" dist="38100" dir="2700000" algn="tl">
                    <a:srgbClr val="000000">
                      <a:alpha val="43137"/>
                    </a:srgbClr>
                  </a:outerShdw>
                </a:effectLst>
              </a:rPr>
              <a:t>Location of information (S 8.4)</a:t>
            </a:r>
            <a:endParaRPr lang="en-US" dirty="0"/>
          </a:p>
        </p:txBody>
      </p:sp>
      <p:sp>
        <p:nvSpPr>
          <p:cNvPr id="3" name="Content Placeholder 2"/>
          <p:cNvSpPr>
            <a:spLocks noGrp="1"/>
          </p:cNvSpPr>
          <p:nvPr>
            <p:ph idx="1"/>
            <p:custDataLst>
              <p:tags r:id="rId2"/>
            </p:custDataLst>
          </p:nvPr>
        </p:nvSpPr>
        <p:spPr>
          <a:xfrm>
            <a:off x="304800" y="1219200"/>
            <a:ext cx="8686800" cy="4495800"/>
          </a:xfrm>
        </p:spPr>
        <p:txBody>
          <a:bodyPr>
            <a:noAutofit/>
          </a:bodyPr>
          <a:lstStyle/>
          <a:p>
            <a:pPr>
              <a:spcBef>
                <a:spcPts val="1200"/>
              </a:spcBef>
            </a:pPr>
            <a:r>
              <a:rPr lang="en-US" sz="2800" i="1" u="sng" dirty="0" smtClean="0"/>
              <a:t>Always</a:t>
            </a:r>
            <a:r>
              <a:rPr lang="en-US" sz="2800" dirty="0" smtClean="0"/>
              <a:t> </a:t>
            </a:r>
            <a:r>
              <a:rPr lang="en-US" sz="2800" dirty="0"/>
              <a:t>assign the </a:t>
            </a:r>
            <a:r>
              <a:rPr lang="en-US" sz="2800" i="1" u="sng" dirty="0"/>
              <a:t>same</a:t>
            </a:r>
            <a:r>
              <a:rPr lang="en-US" sz="2800" dirty="0"/>
              <a:t> </a:t>
            </a:r>
            <a:r>
              <a:rPr lang="en-US" sz="2800" i="1" dirty="0"/>
              <a:t>space</a:t>
            </a:r>
            <a:r>
              <a:rPr lang="en-US" sz="2800" dirty="0"/>
              <a:t> within the screen for </a:t>
            </a:r>
            <a:r>
              <a:rPr lang="en-US" sz="2800" i="1" dirty="0"/>
              <a:t>important messages</a:t>
            </a:r>
            <a:r>
              <a:rPr lang="en-US" sz="2800" dirty="0"/>
              <a:t> </a:t>
            </a:r>
            <a:endParaRPr lang="en-US" sz="2800" dirty="0" smtClean="0"/>
          </a:p>
          <a:p>
            <a:pPr>
              <a:spcBef>
                <a:spcPts val="1200"/>
              </a:spcBef>
            </a:pPr>
            <a:r>
              <a:rPr lang="en-US" sz="2800" dirty="0" smtClean="0"/>
              <a:t>Students </a:t>
            </a:r>
            <a:r>
              <a:rPr lang="en-US" sz="2800" dirty="0"/>
              <a:t>will learn </a:t>
            </a:r>
            <a:r>
              <a:rPr lang="en-US" sz="2800" i="1" u="sng" dirty="0"/>
              <a:t>where</a:t>
            </a:r>
            <a:r>
              <a:rPr lang="en-US" sz="2800" dirty="0"/>
              <a:t> to </a:t>
            </a:r>
            <a:r>
              <a:rPr lang="en-US" sz="2800" dirty="0" smtClean="0"/>
              <a:t>look for </a:t>
            </a:r>
            <a:r>
              <a:rPr lang="en-US" sz="2800" i="1" dirty="0"/>
              <a:t>essential</a:t>
            </a:r>
            <a:r>
              <a:rPr lang="en-US" sz="2800" dirty="0"/>
              <a:t> </a:t>
            </a:r>
            <a:r>
              <a:rPr lang="en-US" sz="2800" dirty="0" smtClean="0"/>
              <a:t>material</a:t>
            </a:r>
          </a:p>
          <a:p>
            <a:pPr>
              <a:spcBef>
                <a:spcPts val="1200"/>
              </a:spcBef>
            </a:pPr>
            <a:r>
              <a:rPr lang="en-US" sz="2800" dirty="0" smtClean="0"/>
              <a:t>Keep location </a:t>
            </a:r>
            <a:r>
              <a:rPr lang="en-US" sz="2800" i="1" u="sng" dirty="0" smtClean="0"/>
              <a:t>consistent</a:t>
            </a:r>
            <a:r>
              <a:rPr lang="en-US" sz="2800" dirty="0" smtClean="0"/>
              <a:t> throughout your course</a:t>
            </a:r>
          </a:p>
          <a:p>
            <a:pPr marL="0" indent="0">
              <a:lnSpc>
                <a:spcPct val="150000"/>
              </a:lnSpc>
              <a:buNone/>
            </a:pPr>
            <a:endParaRPr lang="en-US" sz="2800" dirty="0" smtClean="0"/>
          </a:p>
          <a:p>
            <a:pPr marL="0" indent="0">
              <a:lnSpc>
                <a:spcPct val="150000"/>
              </a:lnSpc>
              <a:buNone/>
            </a:pPr>
            <a:endParaRPr lang="en-US" sz="2800" dirty="0" smtClean="0"/>
          </a:p>
          <a:p>
            <a:pPr marL="0" indent="0">
              <a:lnSpc>
                <a:spcPct val="150000"/>
              </a:lnSpc>
              <a:buNone/>
            </a:pPr>
            <a:endParaRPr lang="en-US" sz="2800" dirty="0"/>
          </a:p>
          <a:p>
            <a:pPr marL="0" indent="0">
              <a:lnSpc>
                <a:spcPct val="150000"/>
              </a:lnSpc>
              <a:buNone/>
            </a:pPr>
            <a:endParaRPr lang="en-US" sz="2800" dirty="0" smtClean="0"/>
          </a:p>
        </p:txBody>
      </p:sp>
      <p:pic>
        <p:nvPicPr>
          <p:cNvPr id="1026" name="Picture 2" descr="Sample of locations assigned to specific purposes within the screen" title="Location of information"/>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62200" y="4114800"/>
            <a:ext cx="4149473" cy="251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89802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200" y="43932"/>
            <a:ext cx="8229600" cy="878127"/>
          </a:xfrm>
        </p:spPr>
        <p:txBody>
          <a:bodyPr/>
          <a:lstStyle/>
          <a:p>
            <a:r>
              <a:rPr lang="en-US" dirty="0">
                <a:solidFill>
                  <a:srgbClr val="E46C0A"/>
                </a:solidFill>
                <a:effectLst>
                  <a:outerShdw blurRad="38100" dist="38100" dir="2700000" algn="tl">
                    <a:srgbClr val="000000">
                      <a:alpha val="43137"/>
                    </a:srgbClr>
                  </a:outerShdw>
                </a:effectLst>
              </a:rPr>
              <a:t>Readability— Use </a:t>
            </a:r>
            <a:r>
              <a:rPr lang="en-US" dirty="0" smtClean="0">
                <a:solidFill>
                  <a:srgbClr val="E46C0A"/>
                </a:solidFill>
                <a:effectLst>
                  <a:outerShdw blurRad="38100" dist="38100" dir="2700000" algn="tl">
                    <a:srgbClr val="000000">
                      <a:alpha val="43137"/>
                    </a:srgbClr>
                  </a:outerShdw>
                </a:effectLst>
              </a:rPr>
              <a:t>of Color (S 8.4)</a:t>
            </a:r>
            <a:endParaRPr lang="en-US" dirty="0"/>
          </a:p>
        </p:txBody>
      </p:sp>
      <p:sp>
        <p:nvSpPr>
          <p:cNvPr id="3" name="Content Placeholder 2"/>
          <p:cNvSpPr>
            <a:spLocks noGrp="1"/>
          </p:cNvSpPr>
          <p:nvPr>
            <p:ph idx="1"/>
            <p:custDataLst>
              <p:tags r:id="rId2"/>
            </p:custDataLst>
          </p:nvPr>
        </p:nvSpPr>
        <p:spPr>
          <a:xfrm>
            <a:off x="114300" y="685800"/>
            <a:ext cx="8915400" cy="5334000"/>
          </a:xfrm>
        </p:spPr>
        <p:txBody>
          <a:bodyPr>
            <a:noAutofit/>
          </a:bodyPr>
          <a:lstStyle/>
          <a:p>
            <a:pPr marL="0" indent="0">
              <a:spcBef>
                <a:spcPts val="1800"/>
              </a:spcBef>
              <a:buNone/>
            </a:pPr>
            <a:r>
              <a:rPr lang="en-US" sz="2800" dirty="0" smtClean="0"/>
              <a:t>How to use color</a:t>
            </a:r>
          </a:p>
          <a:p>
            <a:pPr>
              <a:lnSpc>
                <a:spcPct val="150000"/>
              </a:lnSpc>
              <a:spcBef>
                <a:spcPts val="300"/>
              </a:spcBef>
            </a:pPr>
            <a:r>
              <a:rPr lang="en-US" sz="2800" dirty="0" smtClean="0"/>
              <a:t>Use </a:t>
            </a:r>
            <a:r>
              <a:rPr lang="en-US" sz="2800" i="1" u="sng" dirty="0" smtClean="0"/>
              <a:t>1</a:t>
            </a:r>
            <a:r>
              <a:rPr lang="en-US" sz="2800" dirty="0" smtClean="0"/>
              <a:t> </a:t>
            </a:r>
            <a:r>
              <a:rPr lang="en-US" sz="2800" dirty="0"/>
              <a:t>color </a:t>
            </a:r>
            <a:r>
              <a:rPr lang="en-US" sz="2800" dirty="0" smtClean="0"/>
              <a:t>font throughout </a:t>
            </a:r>
            <a:r>
              <a:rPr lang="en-US" sz="2800" u="sng" dirty="0" smtClean="0"/>
              <a:t>entire course</a:t>
            </a:r>
          </a:p>
          <a:p>
            <a:pPr>
              <a:spcBef>
                <a:spcPts val="300"/>
              </a:spcBef>
            </a:pPr>
            <a:r>
              <a:rPr lang="en-US" sz="2800" dirty="0" smtClean="0"/>
              <a:t>Select </a:t>
            </a:r>
            <a:r>
              <a:rPr lang="en-US" sz="2800" i="1" u="sng" dirty="0" smtClean="0"/>
              <a:t>same</a:t>
            </a:r>
            <a:r>
              <a:rPr lang="en-US" sz="2800" dirty="0" smtClean="0"/>
              <a:t> </a:t>
            </a:r>
            <a:r>
              <a:rPr lang="en-US" sz="2800" i="1" dirty="0" smtClean="0"/>
              <a:t>color</a:t>
            </a:r>
            <a:r>
              <a:rPr lang="en-US" sz="2800" dirty="0" smtClean="0"/>
              <a:t> &amp; </a:t>
            </a:r>
            <a:r>
              <a:rPr lang="en-US" sz="2800" u="sng" dirty="0" smtClean="0"/>
              <a:t>font style</a:t>
            </a:r>
            <a:r>
              <a:rPr lang="en-US" sz="2800" dirty="0" smtClean="0"/>
              <a:t> for </a:t>
            </a:r>
            <a:r>
              <a:rPr lang="en-US" sz="2800" dirty="0" smtClean="0">
                <a:latin typeface="Arial Black" panose="020B0A04020102020204" pitchFamily="34" charset="0"/>
              </a:rPr>
              <a:t>importance</a:t>
            </a:r>
            <a:endParaRPr lang="en-US" sz="2800" dirty="0" smtClean="0"/>
          </a:p>
          <a:p>
            <a:pPr lvl="1">
              <a:spcBef>
                <a:spcPts val="600"/>
              </a:spcBef>
            </a:pPr>
            <a:r>
              <a:rPr lang="en-US" sz="2800" dirty="0" smtClean="0"/>
              <a:t>Have </a:t>
            </a:r>
            <a:r>
              <a:rPr lang="en-US" sz="2800" dirty="0"/>
              <a:t>a </a:t>
            </a:r>
            <a:r>
              <a:rPr lang="en-US" sz="2800" dirty="0" smtClean="0"/>
              <a:t>2</a:t>
            </a:r>
            <a:r>
              <a:rPr lang="en-US" sz="2800" baseline="30000" dirty="0" smtClean="0"/>
              <a:t>nd</a:t>
            </a:r>
            <a:r>
              <a:rPr lang="en-US" sz="2800" dirty="0" smtClean="0"/>
              <a:t> attribute —to match colored fonts</a:t>
            </a:r>
            <a:endParaRPr lang="en-US" sz="2800" dirty="0"/>
          </a:p>
          <a:p>
            <a:pPr>
              <a:spcBef>
                <a:spcPts val="1200"/>
              </a:spcBef>
            </a:pPr>
            <a:r>
              <a:rPr lang="en-US" sz="2800" dirty="0" smtClean="0"/>
              <a:t>Highlighting </a:t>
            </a:r>
            <a:r>
              <a:rPr lang="en-US" sz="2800" dirty="0"/>
              <a:t>— </a:t>
            </a:r>
            <a:r>
              <a:rPr lang="en-US" sz="2800" u="sng" dirty="0" smtClean="0"/>
              <a:t>only</a:t>
            </a:r>
            <a:r>
              <a:rPr lang="en-US" sz="2800" dirty="0" smtClean="0"/>
              <a:t> important words </a:t>
            </a:r>
            <a:r>
              <a:rPr lang="en-US" sz="2800" dirty="0"/>
              <a:t>or </a:t>
            </a:r>
            <a:r>
              <a:rPr lang="en-US" sz="2800" dirty="0" smtClean="0"/>
              <a:t>ideas</a:t>
            </a:r>
          </a:p>
          <a:p>
            <a:pPr marL="0" indent="0">
              <a:lnSpc>
                <a:spcPct val="200000"/>
              </a:lnSpc>
              <a:spcBef>
                <a:spcPts val="600"/>
              </a:spcBef>
              <a:buNone/>
            </a:pPr>
            <a:r>
              <a:rPr lang="en-US" sz="2800" i="1" u="sng" dirty="0" smtClean="0"/>
              <a:t>Overusing</a:t>
            </a:r>
            <a:r>
              <a:rPr lang="en-US" sz="2800" dirty="0" smtClean="0"/>
              <a:t> color</a:t>
            </a:r>
            <a:r>
              <a:rPr lang="en-US" sz="2800" dirty="0"/>
              <a:t>:</a:t>
            </a:r>
            <a:endParaRPr lang="en-US" sz="2800" i="1" u="sng" dirty="0" smtClean="0"/>
          </a:p>
          <a:p>
            <a:pPr>
              <a:spcBef>
                <a:spcPts val="600"/>
              </a:spcBef>
            </a:pPr>
            <a:r>
              <a:rPr lang="en-US" sz="2800" dirty="0" smtClean="0"/>
              <a:t>More </a:t>
            </a:r>
            <a:r>
              <a:rPr lang="en-US" sz="2800" dirty="0"/>
              <a:t>detrimental at aiming for student’s </a:t>
            </a:r>
            <a:r>
              <a:rPr lang="en-US" sz="2800" dirty="0" smtClean="0"/>
              <a:t>attention</a:t>
            </a:r>
            <a:endParaRPr lang="en-US" sz="2800" dirty="0"/>
          </a:p>
          <a:p>
            <a:pPr>
              <a:spcBef>
                <a:spcPts val="1200"/>
              </a:spcBef>
            </a:pPr>
            <a:r>
              <a:rPr lang="en-US" sz="2800" dirty="0" smtClean="0">
                <a:latin typeface="Cooper Black" panose="0208090404030B020404" pitchFamily="18" charset="0"/>
              </a:rPr>
              <a:t>NEVER </a:t>
            </a:r>
            <a:r>
              <a:rPr lang="en-US" sz="2800" dirty="0" smtClean="0"/>
              <a:t>highlight </a:t>
            </a:r>
            <a:r>
              <a:rPr lang="en-US" sz="2800" i="1" dirty="0"/>
              <a:t>more</a:t>
            </a:r>
            <a:r>
              <a:rPr lang="en-US" sz="2800" dirty="0"/>
              <a:t> than 2 separate words or ideas </a:t>
            </a:r>
            <a:r>
              <a:rPr lang="en-US" sz="2800" dirty="0" smtClean="0"/>
              <a:t>on </a:t>
            </a:r>
            <a:r>
              <a:rPr lang="en-US" sz="2800" dirty="0"/>
              <a:t>the same page</a:t>
            </a:r>
          </a:p>
          <a:p>
            <a:pPr>
              <a:spcBef>
                <a:spcPts val="1200"/>
              </a:spcBef>
            </a:pPr>
            <a:r>
              <a:rPr lang="en-US" sz="2800" dirty="0" smtClean="0">
                <a:latin typeface="Cooper Black" panose="0208090404030B020404" pitchFamily="18" charset="0"/>
              </a:rPr>
              <a:t>NEVER </a:t>
            </a:r>
            <a:r>
              <a:rPr lang="en-US" sz="2800" dirty="0" smtClean="0"/>
              <a:t>color-code w/o having a 2</a:t>
            </a:r>
            <a:r>
              <a:rPr lang="en-US" sz="2800" baseline="30000" dirty="0" smtClean="0"/>
              <a:t>nd</a:t>
            </a:r>
            <a:r>
              <a:rPr lang="en-US" sz="2800" dirty="0" smtClean="0"/>
              <a:t> way to indicate relevance of color</a:t>
            </a:r>
            <a:endParaRPr lang="en-US" sz="2800" dirty="0"/>
          </a:p>
          <a:p>
            <a:pPr marL="0" indent="0">
              <a:lnSpc>
                <a:spcPct val="150000"/>
              </a:lnSpc>
              <a:buNone/>
            </a:pPr>
            <a:endParaRPr lang="en-US" sz="2800" dirty="0"/>
          </a:p>
          <a:p>
            <a:pPr marL="0" indent="0">
              <a:lnSpc>
                <a:spcPct val="150000"/>
              </a:lnSpc>
              <a:buNone/>
            </a:pPr>
            <a:endParaRPr lang="en-US" sz="2800" dirty="0" smtClean="0"/>
          </a:p>
        </p:txBody>
      </p:sp>
    </p:spTree>
    <p:extLst>
      <p:ext uri="{BB962C8B-B14F-4D97-AF65-F5344CB8AC3E}">
        <p14:creationId xmlns:p14="http://schemas.microsoft.com/office/powerpoint/2010/main" val="2555075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0" nodeType="clickEffect">
                                  <p:stCondLst>
                                    <p:cond delay="0"/>
                                  </p:stCondLst>
                                  <p:childTnLst>
                                    <p:animEffect transition="out" filter="fade">
                                      <p:cBhvr>
                                        <p:cTn id="22" dur="500"/>
                                        <p:tgtEl>
                                          <p:spTgt spid="3">
                                            <p:txEl>
                                              <p:pRg st="0" end="0"/>
                                            </p:txEl>
                                          </p:spTgt>
                                        </p:tgtEl>
                                      </p:cBhvr>
                                    </p:animEffect>
                                    <p:set>
                                      <p:cBhvr>
                                        <p:cTn id="23" dur="1" fill="hold">
                                          <p:stCondLst>
                                            <p:cond delay="499"/>
                                          </p:stCondLst>
                                        </p:cTn>
                                        <p:tgtEl>
                                          <p:spTgt spid="3">
                                            <p:txEl>
                                              <p:pRg st="0" end="0"/>
                                            </p:txEl>
                                          </p:spTgt>
                                        </p:tgtEl>
                                        <p:attrNameLst>
                                          <p:attrName>style.visibility</p:attrName>
                                        </p:attrNameLst>
                                      </p:cBhvr>
                                      <p:to>
                                        <p:strVal val="hidden"/>
                                      </p:to>
                                    </p:set>
                                  </p:childTnLst>
                                </p:cTn>
                              </p:par>
                              <p:par>
                                <p:cTn id="24" presetID="10" presetClass="exit" presetSubtype="0" fill="hold" grpId="0" nodeType="withEffect">
                                  <p:stCondLst>
                                    <p:cond delay="0"/>
                                  </p:stCondLst>
                                  <p:childTnLst>
                                    <p:animEffect transition="out" filter="fade">
                                      <p:cBhvr>
                                        <p:cTn id="25" dur="500"/>
                                        <p:tgtEl>
                                          <p:spTgt spid="3">
                                            <p:txEl>
                                              <p:pRg st="1" end="1"/>
                                            </p:txEl>
                                          </p:spTgt>
                                        </p:tgtEl>
                                      </p:cBhvr>
                                    </p:animEffect>
                                    <p:set>
                                      <p:cBhvr>
                                        <p:cTn id="26" dur="1" fill="hold">
                                          <p:stCondLst>
                                            <p:cond delay="499"/>
                                          </p:stCondLst>
                                        </p:cTn>
                                        <p:tgtEl>
                                          <p:spTgt spid="3">
                                            <p:txEl>
                                              <p:pRg st="1" end="1"/>
                                            </p:txEl>
                                          </p:spTgt>
                                        </p:tgtEl>
                                        <p:attrNameLst>
                                          <p:attrName>style.visibility</p:attrName>
                                        </p:attrNameLst>
                                      </p:cBhvr>
                                      <p:to>
                                        <p:strVal val="hidden"/>
                                      </p:to>
                                    </p:set>
                                  </p:childTnLst>
                                </p:cTn>
                              </p:par>
                              <p:par>
                                <p:cTn id="27" presetID="10" presetClass="exit" presetSubtype="0" fill="hold" grpId="0" nodeType="withEffect">
                                  <p:stCondLst>
                                    <p:cond delay="0"/>
                                  </p:stCondLst>
                                  <p:childTnLst>
                                    <p:animEffect transition="out" filter="fade">
                                      <p:cBhvr>
                                        <p:cTn id="28" dur="500"/>
                                        <p:tgtEl>
                                          <p:spTgt spid="3">
                                            <p:txEl>
                                              <p:pRg st="2" end="2"/>
                                            </p:txEl>
                                          </p:spTgt>
                                        </p:tgtEl>
                                      </p:cBhvr>
                                    </p:animEffect>
                                    <p:set>
                                      <p:cBhvr>
                                        <p:cTn id="29" dur="1" fill="hold">
                                          <p:stCondLst>
                                            <p:cond delay="499"/>
                                          </p:stCondLst>
                                        </p:cTn>
                                        <p:tgtEl>
                                          <p:spTgt spid="3">
                                            <p:txEl>
                                              <p:pRg st="2" end="2"/>
                                            </p:txEl>
                                          </p:spTgt>
                                        </p:tgtEl>
                                        <p:attrNameLst>
                                          <p:attrName>style.visibility</p:attrName>
                                        </p:attrNameLst>
                                      </p:cBhvr>
                                      <p:to>
                                        <p:strVal val="hidden"/>
                                      </p:to>
                                    </p:set>
                                  </p:childTnLst>
                                </p:cTn>
                              </p:par>
                              <p:par>
                                <p:cTn id="30" presetID="10" presetClass="exit" presetSubtype="0" fill="hold" grpId="0" nodeType="withEffect">
                                  <p:stCondLst>
                                    <p:cond delay="0"/>
                                  </p:stCondLst>
                                  <p:childTnLst>
                                    <p:animEffect transition="out" filter="fade">
                                      <p:cBhvr>
                                        <p:cTn id="31" dur="500"/>
                                        <p:tgtEl>
                                          <p:spTgt spid="3">
                                            <p:txEl>
                                              <p:pRg st="3" end="3"/>
                                            </p:txEl>
                                          </p:spTgt>
                                        </p:tgtEl>
                                      </p:cBhvr>
                                    </p:animEffect>
                                    <p:set>
                                      <p:cBhvr>
                                        <p:cTn id="32" dur="1" fill="hold">
                                          <p:stCondLst>
                                            <p:cond delay="499"/>
                                          </p:stCondLst>
                                        </p:cTn>
                                        <p:tgtEl>
                                          <p:spTgt spid="3">
                                            <p:txEl>
                                              <p:pRg st="3" end="3"/>
                                            </p:txEl>
                                          </p:spTgt>
                                        </p:tgtEl>
                                        <p:attrNameLst>
                                          <p:attrName>style.visibility</p:attrName>
                                        </p:attrNameLst>
                                      </p:cBhvr>
                                      <p:to>
                                        <p:strVal val="hidden"/>
                                      </p:to>
                                    </p:set>
                                  </p:childTnLst>
                                </p:cTn>
                              </p:par>
                              <p:par>
                                <p:cTn id="33" presetID="10" presetClass="exit" presetSubtype="0" fill="hold" grpId="0" nodeType="withEffect">
                                  <p:stCondLst>
                                    <p:cond delay="0"/>
                                  </p:stCondLst>
                                  <p:childTnLst>
                                    <p:animEffect transition="out" filter="fade">
                                      <p:cBhvr>
                                        <p:cTn id="34" dur="500"/>
                                        <p:tgtEl>
                                          <p:spTgt spid="3">
                                            <p:txEl>
                                              <p:pRg st="4" end="4"/>
                                            </p:txEl>
                                          </p:spTgt>
                                        </p:tgtEl>
                                      </p:cBhvr>
                                    </p:animEffect>
                                    <p:set>
                                      <p:cBhvr>
                                        <p:cTn id="35" dur="1" fill="hold">
                                          <p:stCondLst>
                                            <p:cond delay="499"/>
                                          </p:stCondLst>
                                        </p:cTn>
                                        <p:tgtEl>
                                          <p:spTgt spid="3">
                                            <p:txEl>
                                              <p:pRg st="4" end="4"/>
                                            </p:txEl>
                                          </p:spTgt>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381000" y="-24126"/>
            <a:ext cx="8229600" cy="878127"/>
          </a:xfrm>
        </p:spPr>
        <p:txBody>
          <a:bodyPr>
            <a:normAutofit/>
          </a:bodyPr>
          <a:lstStyle/>
          <a:p>
            <a:r>
              <a:rPr lang="en-US" dirty="0" smtClean="0">
                <a:solidFill>
                  <a:srgbClr val="E46C0A"/>
                </a:solidFill>
                <a:effectLst>
                  <a:outerShdw blurRad="38100" dist="38100" dir="2700000" algn="tl">
                    <a:srgbClr val="000000">
                      <a:alpha val="43137"/>
                    </a:srgbClr>
                  </a:outerShdw>
                </a:effectLst>
              </a:rPr>
              <a:t>Accessibility (S 8.3; 8.4)</a:t>
            </a:r>
            <a:endParaRPr lang="en-US" dirty="0"/>
          </a:p>
        </p:txBody>
      </p:sp>
      <p:sp>
        <p:nvSpPr>
          <p:cNvPr id="3" name="Content Placeholder 2"/>
          <p:cNvSpPr>
            <a:spLocks noGrp="1"/>
          </p:cNvSpPr>
          <p:nvPr>
            <p:ph idx="1"/>
            <p:custDataLst>
              <p:tags r:id="rId2"/>
            </p:custDataLst>
          </p:nvPr>
        </p:nvSpPr>
        <p:spPr>
          <a:xfrm>
            <a:off x="-10067" y="868178"/>
            <a:ext cx="9296400" cy="5105400"/>
          </a:xfrm>
        </p:spPr>
        <p:txBody>
          <a:bodyPr>
            <a:noAutofit/>
          </a:bodyPr>
          <a:lstStyle/>
          <a:p>
            <a:pPr>
              <a:spcBef>
                <a:spcPts val="1800"/>
              </a:spcBef>
            </a:pPr>
            <a:r>
              <a:rPr lang="en-US" sz="2800" dirty="0" smtClean="0"/>
              <a:t>1 in 12 men (8%) and 1 in 200 women have a color deficiency </a:t>
            </a:r>
          </a:p>
          <a:p>
            <a:pPr lvl="1">
              <a:spcBef>
                <a:spcPts val="600"/>
              </a:spcBef>
            </a:pPr>
            <a:r>
              <a:rPr lang="en-US" sz="2800" dirty="0" smtClean="0"/>
              <a:t>Information indicated in </a:t>
            </a:r>
            <a:r>
              <a:rPr lang="en-US" sz="2800" i="1" dirty="0" smtClean="0"/>
              <a:t>Color</a:t>
            </a:r>
            <a:r>
              <a:rPr lang="en-US" sz="2800" dirty="0" smtClean="0"/>
              <a:t> must also </a:t>
            </a:r>
            <a:br>
              <a:rPr lang="en-US" sz="2800" dirty="0" smtClean="0"/>
            </a:br>
            <a:r>
              <a:rPr lang="en-US" sz="2800" dirty="0" smtClean="0"/>
              <a:t>be available without </a:t>
            </a:r>
            <a:r>
              <a:rPr lang="en-US" sz="2800" u="sng" dirty="0" smtClean="0"/>
              <a:t>color</a:t>
            </a:r>
          </a:p>
          <a:p>
            <a:pPr lvl="1">
              <a:spcBef>
                <a:spcPts val="600"/>
              </a:spcBef>
            </a:pPr>
            <a:r>
              <a:rPr lang="en-US" sz="2800" dirty="0" smtClean="0"/>
              <a:t>There should be 2</a:t>
            </a:r>
            <a:r>
              <a:rPr lang="en-US" sz="2800" baseline="30000" dirty="0" smtClean="0"/>
              <a:t>nd</a:t>
            </a:r>
            <a:r>
              <a:rPr lang="en-US" sz="2800" dirty="0" smtClean="0"/>
              <a:t> attribute for any color-coded information</a:t>
            </a:r>
          </a:p>
          <a:p>
            <a:pPr>
              <a:spcBef>
                <a:spcPts val="1200"/>
              </a:spcBef>
            </a:pPr>
            <a:r>
              <a:rPr lang="en-US" sz="2800" dirty="0" smtClean="0"/>
              <a:t>Imagine you have a St. with normal vision and </a:t>
            </a:r>
            <a:br>
              <a:rPr lang="en-US" sz="2800" dirty="0" smtClean="0"/>
            </a:br>
            <a:r>
              <a:rPr lang="en-US" sz="2800" dirty="0" smtClean="0"/>
              <a:t>1 St. with Tritanopia (c).  Your directions say </a:t>
            </a:r>
            <a:br>
              <a:rPr lang="en-US" sz="2800" dirty="0" smtClean="0"/>
            </a:br>
            <a:r>
              <a:rPr lang="en-US" sz="2800" dirty="0" smtClean="0"/>
              <a:t>“Select the </a:t>
            </a:r>
            <a:r>
              <a:rPr lang="en-US" sz="2800" u="sng" dirty="0" smtClean="0"/>
              <a:t>Green</a:t>
            </a:r>
            <a:r>
              <a:rPr lang="en-US" sz="2800" dirty="0" smtClean="0"/>
              <a:t> Card”</a:t>
            </a:r>
          </a:p>
          <a:p>
            <a:pPr marL="0" indent="0">
              <a:spcBef>
                <a:spcPts val="300"/>
              </a:spcBef>
              <a:buNone/>
            </a:pPr>
            <a:endParaRPr lang="en-US" sz="2800" dirty="0"/>
          </a:p>
          <a:p>
            <a:pPr marL="457200" lvl="1" indent="0">
              <a:spcBef>
                <a:spcPts val="300"/>
              </a:spcBef>
              <a:buNone/>
            </a:pPr>
            <a:endParaRPr lang="en-US" sz="2800" dirty="0" smtClean="0"/>
          </a:p>
        </p:txBody>
      </p:sp>
      <p:pic>
        <p:nvPicPr>
          <p:cNvPr id="7" name="Picture 6" descr="Containers with various colors seen with the eyes of someone that has normal vision." title="Normal vision"/>
          <p:cNvPicPr/>
          <p:nvPr/>
        </p:nvPicPr>
        <p:blipFill>
          <a:blip r:embed="rId5">
            <a:clrChange>
              <a:clrFrom>
                <a:srgbClr val="FFFFFF"/>
              </a:clrFrom>
              <a:clrTo>
                <a:srgbClr val="FFFFFF">
                  <a:alpha val="0"/>
                </a:srgbClr>
              </a:clrTo>
            </a:clrChange>
          </a:blip>
          <a:stretch>
            <a:fillRect/>
          </a:stretch>
        </p:blipFill>
        <p:spPr>
          <a:xfrm>
            <a:off x="609600" y="5289550"/>
            <a:ext cx="2470150" cy="1416050"/>
          </a:xfrm>
          <a:prstGeom prst="rect">
            <a:avLst/>
          </a:prstGeom>
        </p:spPr>
      </p:pic>
      <p:pic>
        <p:nvPicPr>
          <p:cNvPr id="8" name="Picture 7" descr="Containers with various colors seen with the eyes of someone that has deuteranopia; a condition that prevents them to see certain colors, such as green and red." title="Deuteranopia "/>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200400" y="5246503"/>
            <a:ext cx="2438400" cy="1454150"/>
          </a:xfrm>
          <a:prstGeom prst="rect">
            <a:avLst/>
          </a:prstGeom>
        </p:spPr>
      </p:pic>
      <p:pic>
        <p:nvPicPr>
          <p:cNvPr id="9" name="Picture 8" descr="Containers with various colors seen with the eyes of someone that has deuteranopia; a condition that prevents them to see certain colors, such as green and yellow." title="Tritanopia"/>
          <p:cNvPicPr/>
          <p:nvPr/>
        </p:nvPicPr>
        <p:blipFill>
          <a:blip r:embed="rId7">
            <a:clrChange>
              <a:clrFrom>
                <a:srgbClr val="FFFFFF"/>
              </a:clrFrom>
              <a:clrTo>
                <a:srgbClr val="FFFFFF">
                  <a:alpha val="0"/>
                </a:srgbClr>
              </a:clrTo>
            </a:clrChange>
          </a:blip>
          <a:stretch>
            <a:fillRect/>
          </a:stretch>
        </p:blipFill>
        <p:spPr>
          <a:xfrm>
            <a:off x="5848498" y="5245100"/>
            <a:ext cx="2489200" cy="1460500"/>
          </a:xfrm>
          <a:prstGeom prst="rect">
            <a:avLst/>
          </a:prstGeom>
        </p:spPr>
      </p:pic>
    </p:spTree>
    <p:extLst>
      <p:ext uri="{BB962C8B-B14F-4D97-AF65-F5344CB8AC3E}">
        <p14:creationId xmlns:p14="http://schemas.microsoft.com/office/powerpoint/2010/main" val="2048227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571500" y="64347"/>
            <a:ext cx="8229600" cy="878127"/>
          </a:xfrm>
        </p:spPr>
        <p:txBody>
          <a:bodyPr>
            <a:normAutofit fontScale="90000"/>
          </a:bodyPr>
          <a:lstStyle/>
          <a:p>
            <a:r>
              <a:rPr lang="en-US" dirty="0" smtClean="0">
                <a:solidFill>
                  <a:srgbClr val="E46C0A"/>
                </a:solidFill>
                <a:effectLst>
                  <a:outerShdw blurRad="38100" dist="38100" dir="2700000" algn="tl">
                    <a:srgbClr val="000000">
                      <a:alpha val="43137"/>
                    </a:srgbClr>
                  </a:outerShdw>
                </a:effectLst>
              </a:rPr>
              <a:t>Accessibility Compliant (S.8.3; 8.4) </a:t>
            </a:r>
            <a:endParaRPr lang="en-US" dirty="0"/>
          </a:p>
        </p:txBody>
      </p:sp>
      <p:sp>
        <p:nvSpPr>
          <p:cNvPr id="3" name="Content Placeholder 2"/>
          <p:cNvSpPr>
            <a:spLocks noGrp="1"/>
          </p:cNvSpPr>
          <p:nvPr>
            <p:ph idx="1"/>
            <p:custDataLst>
              <p:tags r:id="rId2"/>
            </p:custDataLst>
          </p:nvPr>
        </p:nvSpPr>
        <p:spPr>
          <a:xfrm>
            <a:off x="228600" y="914400"/>
            <a:ext cx="8915400" cy="5105400"/>
          </a:xfrm>
        </p:spPr>
        <p:txBody>
          <a:bodyPr>
            <a:noAutofit/>
          </a:bodyPr>
          <a:lstStyle/>
          <a:p>
            <a:pPr>
              <a:spcBef>
                <a:spcPts val="600"/>
              </a:spcBef>
            </a:pPr>
            <a:r>
              <a:rPr lang="en-US" sz="2400" dirty="0"/>
              <a:t>To make courses available </a:t>
            </a:r>
            <a:r>
              <a:rPr lang="en-US" sz="2400" dirty="0" smtClean="0"/>
              <a:t>for </a:t>
            </a:r>
            <a:r>
              <a:rPr lang="en-US" sz="2400" u="sng" dirty="0" smtClean="0"/>
              <a:t>ALL</a:t>
            </a:r>
            <a:r>
              <a:rPr lang="en-US" sz="2400" dirty="0" smtClean="0"/>
              <a:t> </a:t>
            </a:r>
            <a:r>
              <a:rPr lang="en-US" sz="2400" dirty="0"/>
              <a:t>users, </a:t>
            </a:r>
            <a:r>
              <a:rPr lang="en-US" sz="2400" dirty="0" smtClean="0"/>
              <a:t>means</a:t>
            </a:r>
            <a:endParaRPr lang="en-US" sz="2400" dirty="0"/>
          </a:p>
          <a:p>
            <a:pPr lvl="1">
              <a:spcBef>
                <a:spcPts val="600"/>
              </a:spcBef>
            </a:pPr>
            <a:r>
              <a:rPr lang="en-US" sz="2400" dirty="0" smtClean="0"/>
              <a:t>Courses </a:t>
            </a:r>
            <a:r>
              <a:rPr lang="en-US" sz="2400" dirty="0"/>
              <a:t>are </a:t>
            </a:r>
            <a:r>
              <a:rPr lang="en-US" sz="2400" i="1" dirty="0" smtClean="0"/>
              <a:t>accessible</a:t>
            </a:r>
            <a:r>
              <a:rPr lang="en-US" sz="2400" dirty="0" smtClean="0"/>
              <a:t> to </a:t>
            </a:r>
            <a:r>
              <a:rPr lang="en-US" sz="2400" u="sng" dirty="0"/>
              <a:t>ALL</a:t>
            </a:r>
            <a:r>
              <a:rPr lang="en-US" sz="2400" dirty="0"/>
              <a:t> </a:t>
            </a:r>
            <a:r>
              <a:rPr lang="en-US" sz="2400" dirty="0" smtClean="0"/>
              <a:t>audiences</a:t>
            </a:r>
            <a:endParaRPr lang="en-US" sz="2400" dirty="0"/>
          </a:p>
          <a:p>
            <a:pPr lvl="1">
              <a:spcBef>
                <a:spcPts val="600"/>
              </a:spcBef>
            </a:pPr>
            <a:r>
              <a:rPr lang="en-US" sz="2400" dirty="0" smtClean="0"/>
              <a:t>Having ADA 508 compliant courses</a:t>
            </a:r>
          </a:p>
          <a:p>
            <a:pPr>
              <a:spcBef>
                <a:spcPts val="2400"/>
              </a:spcBef>
            </a:pPr>
            <a:r>
              <a:rPr lang="en-US" sz="2400" dirty="0" smtClean="0"/>
              <a:t>Making </a:t>
            </a:r>
            <a:r>
              <a:rPr lang="en-US" sz="2400" dirty="0"/>
              <a:t>your courses accessible for </a:t>
            </a:r>
            <a:r>
              <a:rPr lang="en-US" sz="2400" i="1" dirty="0"/>
              <a:t>all</a:t>
            </a:r>
            <a:r>
              <a:rPr lang="en-US" sz="2400" dirty="0"/>
              <a:t> </a:t>
            </a:r>
            <a:r>
              <a:rPr lang="en-US" sz="2400" dirty="0" smtClean="0"/>
              <a:t>audiences</a:t>
            </a:r>
            <a:endParaRPr lang="en-US" sz="2400" dirty="0"/>
          </a:p>
          <a:p>
            <a:pPr lvl="1">
              <a:spcBef>
                <a:spcPts val="600"/>
              </a:spcBef>
            </a:pPr>
            <a:r>
              <a:rPr lang="en-US" sz="2400" dirty="0"/>
              <a:t>Some St. will use readers to see your pictures</a:t>
            </a:r>
          </a:p>
          <a:p>
            <a:pPr lvl="1">
              <a:spcBef>
                <a:spcPts val="600"/>
              </a:spcBef>
            </a:pPr>
            <a:r>
              <a:rPr lang="en-US" sz="2400" dirty="0"/>
              <a:t>Add alternative (ALT) Text to pictures </a:t>
            </a:r>
            <a:endParaRPr lang="en-US" sz="2400" dirty="0" smtClean="0"/>
          </a:p>
          <a:p>
            <a:pPr lvl="1">
              <a:spcBef>
                <a:spcPts val="600"/>
              </a:spcBef>
            </a:pPr>
            <a:r>
              <a:rPr lang="en-US" sz="2400" dirty="0" smtClean="0"/>
              <a:t>Add audio to your presentations</a:t>
            </a:r>
          </a:p>
          <a:p>
            <a:pPr>
              <a:spcBef>
                <a:spcPts val="2400"/>
              </a:spcBef>
            </a:pPr>
            <a:r>
              <a:rPr lang="en-US" sz="2400" dirty="0" smtClean="0"/>
              <a:t>Think of those who </a:t>
            </a:r>
            <a:r>
              <a:rPr lang="en-US" sz="2400" i="1" u="sng" dirty="0" smtClean="0"/>
              <a:t>cannot</a:t>
            </a:r>
            <a:r>
              <a:rPr lang="en-US" sz="2400" dirty="0" smtClean="0"/>
              <a:t> read, see, hear, or type</a:t>
            </a:r>
          </a:p>
          <a:p>
            <a:pPr lvl="1">
              <a:spcBef>
                <a:spcPts val="600"/>
              </a:spcBef>
            </a:pPr>
            <a:r>
              <a:rPr lang="en-US" sz="2400" dirty="0" smtClean="0"/>
              <a:t>What do your activities need to have to </a:t>
            </a:r>
            <a:r>
              <a:rPr lang="en-US" sz="2400" u="sng" dirty="0" smtClean="0"/>
              <a:t>open</a:t>
            </a:r>
            <a:r>
              <a:rPr lang="en-US" sz="2400" dirty="0" smtClean="0"/>
              <a:t> that door?</a:t>
            </a:r>
            <a:endParaRPr lang="en-US" sz="2400" dirty="0"/>
          </a:p>
          <a:p>
            <a:pPr lvl="1">
              <a:spcBef>
                <a:spcPts val="600"/>
              </a:spcBef>
            </a:pPr>
            <a:r>
              <a:rPr lang="en-US" sz="2400" dirty="0" smtClean="0"/>
              <a:t>How would need to present your material?</a:t>
            </a:r>
          </a:p>
          <a:p>
            <a:pPr lvl="1">
              <a:spcBef>
                <a:spcPts val="300"/>
              </a:spcBef>
            </a:pPr>
            <a:endParaRPr lang="en-US" sz="2400" u="sng" dirty="0"/>
          </a:p>
          <a:p>
            <a:pPr marL="457200" lvl="1" indent="0">
              <a:spcBef>
                <a:spcPts val="300"/>
              </a:spcBef>
              <a:buNone/>
            </a:pPr>
            <a:endParaRPr lang="en-US" sz="2400" dirty="0" smtClean="0"/>
          </a:p>
        </p:txBody>
      </p:sp>
    </p:spTree>
    <p:extLst>
      <p:ext uri="{BB962C8B-B14F-4D97-AF65-F5344CB8AC3E}">
        <p14:creationId xmlns:p14="http://schemas.microsoft.com/office/powerpoint/2010/main" val="492971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200" y="82090"/>
            <a:ext cx="8229600" cy="878127"/>
          </a:xfrm>
        </p:spPr>
        <p:txBody>
          <a:bodyPr>
            <a:normAutofit fontScale="90000"/>
          </a:bodyPr>
          <a:lstStyle/>
          <a:p>
            <a:r>
              <a:rPr lang="en-US" dirty="0" smtClean="0">
                <a:solidFill>
                  <a:srgbClr val="E46C0A"/>
                </a:solidFill>
                <a:effectLst>
                  <a:outerShdw blurRad="38100" dist="38100" dir="2700000" algn="tl">
                    <a:srgbClr val="000000">
                      <a:alpha val="43137"/>
                    </a:srgbClr>
                  </a:outerShdw>
                </a:effectLst>
              </a:rPr>
              <a:t>Documents on Accessibility</a:t>
            </a:r>
            <a:r>
              <a:rPr lang="en-US" sz="2800" dirty="0">
                <a:solidFill>
                  <a:srgbClr val="E46C0A"/>
                </a:solidFill>
                <a:effectLst>
                  <a:outerShdw blurRad="38100" dist="38100" dir="2700000" algn="tl">
                    <a:srgbClr val="000000">
                      <a:alpha val="43137"/>
                    </a:srgbClr>
                  </a:outerShdw>
                </a:effectLst>
              </a:rPr>
              <a:t> (S.8.3; 8.4) </a:t>
            </a:r>
            <a:endParaRPr lang="en-US" sz="2800" i="1" dirty="0"/>
          </a:p>
        </p:txBody>
      </p:sp>
      <p:pic>
        <p:nvPicPr>
          <p:cNvPr id="4" name="Content Placeholder 3" descr="How to check your Word document if it is accessibility compliant.  First open the document and you go to Info.  Inder Inspect Document,  you have three options; Select Check Accessibility. &#10;&#10;If there are any issues a box will appear.&#10;&#10;" title="How to check your Word Document for Accessibility"/>
          <p:cNvPicPr>
            <a:picLocks noGrp="1" noChangeAspect="1"/>
          </p:cNvPicPr>
          <p:nvPr>
            <p:ph idx="1"/>
          </p:nvPr>
        </p:nvPicPr>
        <p:blipFill rotWithShape="1">
          <a:blip r:embed="rId5"/>
          <a:srcRect l="49358" t="-2359" r="20728" b="15441"/>
          <a:stretch/>
        </p:blipFill>
        <p:spPr>
          <a:xfrm>
            <a:off x="570023" y="2548832"/>
            <a:ext cx="4572000" cy="4151266"/>
          </a:xfrm>
          <a:prstGeom prst="rect">
            <a:avLst/>
          </a:prstGeom>
        </p:spPr>
      </p:pic>
      <p:pic>
        <p:nvPicPr>
          <p:cNvPr id="3" name="Picture 2" descr="Once you seleck Check accessibility &#10;&#10;If there are any issues a box name Accessibility Checker will appear.  In this case it tells you everything that should be corrected and HOW you can correct it.&#10;&#10;" title="Accessibility Checker"/>
          <p:cNvPicPr>
            <a:picLocks noChangeAspect="1"/>
          </p:cNvPicPr>
          <p:nvPr/>
        </p:nvPicPr>
        <p:blipFill rotWithShape="1">
          <a:blip r:embed="rId6"/>
          <a:srcRect l="24641"/>
          <a:stretch/>
        </p:blipFill>
        <p:spPr>
          <a:xfrm>
            <a:off x="5483446" y="2892878"/>
            <a:ext cx="3495675" cy="3562350"/>
          </a:xfrm>
          <a:prstGeom prst="rect">
            <a:avLst/>
          </a:prstGeom>
        </p:spPr>
      </p:pic>
      <p:sp>
        <p:nvSpPr>
          <p:cNvPr id="5" name="Content Placeholder 2"/>
          <p:cNvSpPr txBox="1">
            <a:spLocks/>
          </p:cNvSpPr>
          <p:nvPr>
            <p:custDataLst>
              <p:tags r:id="rId2"/>
            </p:custDataLst>
          </p:nvPr>
        </p:nvSpPr>
        <p:spPr>
          <a:xfrm>
            <a:off x="259080" y="853634"/>
            <a:ext cx="8915400" cy="5105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rgbClr val="FF0000"/>
              </a:buClr>
              <a:buFont typeface="Georgia" pitchFamily="18" charset="0"/>
              <a:buChar char="●"/>
              <a:defRPr sz="2400" b="1" i="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Clr>
                <a:srgbClr val="00C057"/>
              </a:buClr>
              <a:buSzPct val="131000"/>
              <a:buFont typeface="Wingdings" pitchFamily="2" charset="2"/>
              <a:buChar char="§"/>
              <a:defRPr sz="2400" b="1" i="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Clr>
                <a:srgbClr val="00B0F0"/>
              </a:buClr>
              <a:buSzPct val="98000"/>
              <a:buFont typeface="Wingdings" pitchFamily="2" charset="2"/>
              <a:buChar char="v"/>
              <a:defRPr sz="2400" b="1" i="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Clr>
                <a:srgbClr val="FFFF00"/>
              </a:buClr>
              <a:buSzPct val="118000"/>
              <a:buFont typeface="Arial" pitchFamily="34" charset="0"/>
              <a:buChar char="♦"/>
              <a:defRPr sz="2400" b="1" i="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400" i="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1200"/>
              </a:spcBef>
            </a:pPr>
            <a:r>
              <a:rPr lang="en-US" dirty="0" smtClean="0"/>
              <a:t>How to check your Word Documents for accessibility</a:t>
            </a:r>
          </a:p>
          <a:p>
            <a:pPr lvl="1">
              <a:spcBef>
                <a:spcPts val="1200"/>
              </a:spcBef>
            </a:pPr>
            <a:r>
              <a:rPr lang="en-US" dirty="0"/>
              <a:t> </a:t>
            </a:r>
            <a:r>
              <a:rPr lang="en-US" dirty="0" smtClean="0"/>
              <a:t>Open the Doc. </a:t>
            </a:r>
          </a:p>
          <a:p>
            <a:pPr lvl="1">
              <a:spcBef>
                <a:spcPts val="1200"/>
              </a:spcBef>
            </a:pPr>
            <a:r>
              <a:rPr lang="en-US" dirty="0" smtClean="0"/>
              <a:t>Select file, Info (Check for issues) </a:t>
            </a:r>
            <a:br>
              <a:rPr lang="en-US" dirty="0" smtClean="0"/>
            </a:br>
            <a:endParaRPr lang="en-US" dirty="0" smtClean="0"/>
          </a:p>
          <a:p>
            <a:pPr marL="0" indent="0">
              <a:spcBef>
                <a:spcPts val="300"/>
              </a:spcBef>
              <a:buFont typeface="Georgia" pitchFamily="18" charset="0"/>
              <a:buNone/>
            </a:pPr>
            <a:endParaRPr lang="en-US" dirty="0" smtClean="0"/>
          </a:p>
          <a:p>
            <a:pPr marL="457200" lvl="1" indent="0">
              <a:spcBef>
                <a:spcPts val="300"/>
              </a:spcBef>
              <a:buFont typeface="Wingdings" pitchFamily="2" charset="2"/>
              <a:buNone/>
            </a:pPr>
            <a:endParaRPr lang="en-US" dirty="0" smtClean="0"/>
          </a:p>
        </p:txBody>
      </p:sp>
    </p:spTree>
    <p:extLst>
      <p:ext uri="{BB962C8B-B14F-4D97-AF65-F5344CB8AC3E}">
        <p14:creationId xmlns:p14="http://schemas.microsoft.com/office/powerpoint/2010/main" val="162191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200" y="304800"/>
            <a:ext cx="8534400" cy="878127"/>
          </a:xfrm>
        </p:spPr>
        <p:txBody>
          <a:bodyPr>
            <a:normAutofit fontScale="90000"/>
          </a:bodyPr>
          <a:lstStyle/>
          <a:p>
            <a:r>
              <a:rPr lang="en-US" dirty="0" smtClean="0">
                <a:solidFill>
                  <a:srgbClr val="E46C0A"/>
                </a:solidFill>
                <a:effectLst>
                  <a:outerShdw blurRad="38100" dist="38100" dir="2700000" algn="tl">
                    <a:srgbClr val="000000">
                      <a:alpha val="43137"/>
                    </a:srgbClr>
                  </a:outerShdw>
                </a:effectLst>
              </a:rPr>
              <a:t>Documents on Accessibility</a:t>
            </a:r>
            <a:r>
              <a:rPr lang="en-US" sz="2800" dirty="0">
                <a:solidFill>
                  <a:srgbClr val="E46C0A"/>
                </a:solidFill>
                <a:effectLst>
                  <a:outerShdw blurRad="38100" dist="38100" dir="2700000" algn="tl">
                    <a:srgbClr val="000000">
                      <a:alpha val="43137"/>
                    </a:srgbClr>
                  </a:outerShdw>
                </a:effectLst>
              </a:rPr>
              <a:t> (S.8.3; 8.4) </a:t>
            </a:r>
            <a:endParaRPr lang="en-US" sz="2800" i="1" dirty="0"/>
          </a:p>
        </p:txBody>
      </p:sp>
      <p:sp>
        <p:nvSpPr>
          <p:cNvPr id="3" name="Content Placeholder 2" descr="Link to a 508 compliance resource website.  &#10;&#10;This website is a resourse comprised of other websites that will enables you to find out whether your documents such as  websites , powerpont presentation, Web Documents, PDF documents or Audio  files  are 508 compliant. " title="Link to a 508 compliance resourse website"/>
          <p:cNvSpPr>
            <a:spLocks noGrp="1"/>
          </p:cNvSpPr>
          <p:nvPr>
            <p:ph idx="1"/>
            <p:custDataLst>
              <p:tags r:id="rId2"/>
            </p:custDataLst>
          </p:nvPr>
        </p:nvSpPr>
        <p:spPr>
          <a:xfrm>
            <a:off x="248653" y="1182927"/>
            <a:ext cx="8915400" cy="5029200"/>
          </a:xfrm>
        </p:spPr>
        <p:txBody>
          <a:bodyPr>
            <a:noAutofit/>
          </a:bodyPr>
          <a:lstStyle/>
          <a:p>
            <a:pPr marL="0" indent="0">
              <a:spcBef>
                <a:spcPts val="1800"/>
              </a:spcBef>
              <a:buNone/>
            </a:pPr>
            <a:r>
              <a:rPr lang="en-US" sz="2600" dirty="0" smtClean="0"/>
              <a:t>For more information on how to correct accessibility, </a:t>
            </a:r>
            <a:endParaRPr lang="en-US" sz="2600" dirty="0"/>
          </a:p>
          <a:p>
            <a:pPr marL="0" indent="0">
              <a:spcBef>
                <a:spcPts val="3000"/>
              </a:spcBef>
              <a:buNone/>
            </a:pPr>
            <a:r>
              <a:rPr lang="en-US" sz="2600" dirty="0" smtClean="0"/>
              <a:t>For reviewing whether your </a:t>
            </a:r>
            <a:r>
              <a:rPr lang="en-US" sz="2600" u="sng" dirty="0" smtClean="0"/>
              <a:t>documents </a:t>
            </a:r>
            <a:r>
              <a:rPr lang="en-US" sz="2600" dirty="0" smtClean="0"/>
              <a:t>or </a:t>
            </a:r>
            <a:r>
              <a:rPr lang="en-US" sz="2600" u="sng" dirty="0" smtClean="0"/>
              <a:t>courses</a:t>
            </a:r>
            <a:r>
              <a:rPr lang="en-US" sz="2600" dirty="0" smtClean="0"/>
              <a:t> are compliant you </a:t>
            </a:r>
            <a:r>
              <a:rPr lang="en-US" sz="2600" dirty="0"/>
              <a:t>can go to </a:t>
            </a:r>
            <a:r>
              <a:rPr lang="en-US" sz="2600" dirty="0" smtClean="0"/>
              <a:t>the </a:t>
            </a:r>
            <a:r>
              <a:rPr lang="en-US" sz="2600" u="sng" dirty="0" smtClean="0">
                <a:solidFill>
                  <a:srgbClr val="E46C0A"/>
                </a:solidFill>
                <a:effectLst>
                  <a:outerShdw blurRad="38100" dist="38100" dir="2700000" algn="tl">
                    <a:srgbClr val="000000">
                      <a:alpha val="43137"/>
                    </a:srgbClr>
                  </a:outerShdw>
                </a:effectLst>
              </a:rPr>
              <a:t>508 Compliance Resource</a:t>
            </a:r>
            <a:r>
              <a:rPr lang="en-US" sz="2600" dirty="0" smtClean="0"/>
              <a:t>, </a:t>
            </a:r>
            <a:br>
              <a:rPr lang="en-US" sz="2600" dirty="0" smtClean="0"/>
            </a:br>
            <a:r>
              <a:rPr lang="en-US" sz="2600" dirty="0" smtClean="0"/>
              <a:t>a web site that provides tips and information: </a:t>
            </a:r>
            <a:endParaRPr lang="en-US" sz="2600" dirty="0" smtClean="0">
              <a:solidFill>
                <a:srgbClr val="C00000"/>
              </a:solidFill>
            </a:endParaRPr>
          </a:p>
          <a:p>
            <a:pPr marL="0" indent="0">
              <a:spcBef>
                <a:spcPts val="1800"/>
              </a:spcBef>
              <a:buNone/>
            </a:pPr>
            <a:r>
              <a:rPr lang="en-US" sz="2600" dirty="0" smtClean="0">
                <a:hlinkClick r:id="rId5"/>
              </a:rPr>
              <a:t>http</a:t>
            </a:r>
            <a:r>
              <a:rPr lang="en-US" sz="2600" dirty="0">
                <a:hlinkClick r:id="rId5"/>
              </a:rPr>
              <a:t>://www.508compliantresource.com</a:t>
            </a:r>
            <a:r>
              <a:rPr lang="en-US" sz="2600" dirty="0" smtClean="0">
                <a:hlinkClick r:id="rId5"/>
              </a:rPr>
              <a:t>/</a:t>
            </a:r>
            <a:r>
              <a:rPr lang="en-US" sz="2600" dirty="0" smtClean="0"/>
              <a:t> </a:t>
            </a:r>
          </a:p>
          <a:p>
            <a:pPr marL="0" indent="0">
              <a:spcBef>
                <a:spcPts val="3600"/>
              </a:spcBef>
              <a:buNone/>
            </a:pPr>
            <a:r>
              <a:rPr lang="en-US" sz="2600" dirty="0" smtClean="0"/>
              <a:t>It will help you check your </a:t>
            </a:r>
          </a:p>
          <a:p>
            <a:pPr>
              <a:spcBef>
                <a:spcPts val="600"/>
              </a:spcBef>
              <a:buSzPct val="140000"/>
              <a:buFont typeface="Arial" panose="020B0604020202020204" pitchFamily="34" charset="0"/>
              <a:buChar char="•"/>
            </a:pPr>
            <a:r>
              <a:rPr lang="en-US" sz="2600" i="1" dirty="0" smtClean="0"/>
              <a:t>PDFs</a:t>
            </a:r>
            <a:r>
              <a:rPr lang="en-US" sz="2600" dirty="0" smtClean="0"/>
              <a:t> Documents</a:t>
            </a:r>
          </a:p>
          <a:p>
            <a:pPr>
              <a:spcBef>
                <a:spcPts val="600"/>
              </a:spcBef>
              <a:buSzPct val="140000"/>
              <a:buFont typeface="Arial" panose="020B0604020202020204" pitchFamily="34" charset="0"/>
              <a:buChar char="•"/>
            </a:pPr>
            <a:r>
              <a:rPr lang="en-US" sz="2600" dirty="0" smtClean="0"/>
              <a:t>Audio</a:t>
            </a:r>
          </a:p>
          <a:p>
            <a:pPr>
              <a:spcBef>
                <a:spcPts val="600"/>
              </a:spcBef>
              <a:buSzPct val="140000"/>
              <a:buFont typeface="Arial" panose="020B0604020202020204" pitchFamily="34" charset="0"/>
              <a:buChar char="•"/>
            </a:pPr>
            <a:r>
              <a:rPr lang="en-US" sz="2600" i="1" dirty="0" smtClean="0"/>
              <a:t>Word</a:t>
            </a:r>
            <a:r>
              <a:rPr lang="en-US" sz="2600" dirty="0" smtClean="0"/>
              <a:t> Documents</a:t>
            </a:r>
          </a:p>
          <a:p>
            <a:pPr>
              <a:spcBef>
                <a:spcPts val="600"/>
              </a:spcBef>
              <a:buSzPct val="140000"/>
              <a:buFont typeface="Arial" panose="020B0604020202020204" pitchFamily="34" charset="0"/>
              <a:buChar char="•"/>
            </a:pPr>
            <a:r>
              <a:rPr lang="en-US" sz="2600" i="1" dirty="0" smtClean="0"/>
              <a:t>Websites</a:t>
            </a:r>
          </a:p>
        </p:txBody>
      </p:sp>
    </p:spTree>
    <p:extLst>
      <p:ext uri="{BB962C8B-B14F-4D97-AF65-F5344CB8AC3E}">
        <p14:creationId xmlns:p14="http://schemas.microsoft.com/office/powerpoint/2010/main" val="91215657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381000" y="29647"/>
            <a:ext cx="8229600" cy="878127"/>
          </a:xfrm>
        </p:spPr>
        <p:txBody>
          <a:bodyPr>
            <a:normAutofit/>
          </a:bodyPr>
          <a:lstStyle/>
          <a:p>
            <a:r>
              <a:rPr lang="en-US" dirty="0" smtClean="0">
                <a:solidFill>
                  <a:srgbClr val="E46C0A"/>
                </a:solidFill>
                <a:effectLst>
                  <a:outerShdw blurRad="38100" dist="38100" dir="2700000" algn="tl">
                    <a:srgbClr val="000000">
                      <a:alpha val="43137"/>
                    </a:srgbClr>
                  </a:outerShdw>
                </a:effectLst>
              </a:rPr>
              <a:t>Wrap-Up  (S. Templates)</a:t>
            </a:r>
            <a:endParaRPr lang="en-US" dirty="0"/>
          </a:p>
        </p:txBody>
      </p:sp>
      <p:sp>
        <p:nvSpPr>
          <p:cNvPr id="3" name="Content Placeholder 2"/>
          <p:cNvSpPr>
            <a:spLocks noGrp="1"/>
          </p:cNvSpPr>
          <p:nvPr>
            <p:ph idx="1"/>
            <p:custDataLst>
              <p:tags r:id="rId2"/>
            </p:custDataLst>
          </p:nvPr>
        </p:nvSpPr>
        <p:spPr>
          <a:xfrm>
            <a:off x="162339" y="914400"/>
            <a:ext cx="8991600" cy="5791200"/>
          </a:xfrm>
        </p:spPr>
        <p:txBody>
          <a:bodyPr>
            <a:noAutofit/>
          </a:bodyPr>
          <a:lstStyle/>
          <a:p>
            <a:pPr>
              <a:spcBef>
                <a:spcPts val="1800"/>
              </a:spcBef>
            </a:pPr>
            <a:r>
              <a:rPr lang="en-US" sz="2800" dirty="0" smtClean="0"/>
              <a:t>Allow </a:t>
            </a:r>
            <a:r>
              <a:rPr lang="en-US" sz="2800" dirty="0"/>
              <a:t>you to </a:t>
            </a:r>
            <a:r>
              <a:rPr lang="en-US" sz="2800" dirty="0" smtClean="0"/>
              <a:t>form &amp; activate Schemas </a:t>
            </a:r>
          </a:p>
          <a:p>
            <a:pPr>
              <a:spcBef>
                <a:spcPts val="1800"/>
              </a:spcBef>
            </a:pPr>
            <a:r>
              <a:rPr lang="en-US" sz="2800" dirty="0" smtClean="0"/>
              <a:t>Reduce processing time—Learn Rules once</a:t>
            </a:r>
          </a:p>
          <a:p>
            <a:pPr>
              <a:spcBef>
                <a:spcPts val="1800"/>
              </a:spcBef>
            </a:pPr>
            <a:r>
              <a:rPr lang="en-US" sz="2800" dirty="0" smtClean="0"/>
              <a:t>Reduce </a:t>
            </a:r>
            <a:r>
              <a:rPr lang="en-US" sz="2800" dirty="0"/>
              <a:t>Cognitive </a:t>
            </a:r>
            <a:r>
              <a:rPr lang="en-US" sz="2800" dirty="0" smtClean="0"/>
              <a:t>Load</a:t>
            </a:r>
          </a:p>
          <a:p>
            <a:pPr lvl="1">
              <a:spcBef>
                <a:spcPts val="600"/>
              </a:spcBef>
            </a:pPr>
            <a:r>
              <a:rPr lang="en-US" sz="2800" dirty="0" smtClean="0"/>
              <a:t>Nonessential content is standard</a:t>
            </a:r>
          </a:p>
          <a:p>
            <a:pPr lvl="1">
              <a:spcBef>
                <a:spcPts val="600"/>
              </a:spcBef>
            </a:pPr>
            <a:r>
              <a:rPr lang="en-US" sz="2800" dirty="0" smtClean="0"/>
              <a:t>Same look &amp; feel for all courses</a:t>
            </a:r>
            <a:endParaRPr lang="en-US" sz="2800" dirty="0"/>
          </a:p>
          <a:p>
            <a:pPr>
              <a:spcBef>
                <a:spcPts val="1800"/>
              </a:spcBef>
            </a:pPr>
            <a:r>
              <a:rPr lang="en-US" sz="2800" dirty="0" smtClean="0"/>
              <a:t>Make your course readable and accessible</a:t>
            </a:r>
          </a:p>
          <a:p>
            <a:pPr>
              <a:spcBef>
                <a:spcPts val="1800"/>
              </a:spcBef>
            </a:pPr>
            <a:r>
              <a:rPr lang="en-US" sz="2800" dirty="0" smtClean="0"/>
              <a:t>Check docs, videos, &amp; websites for accessibility</a:t>
            </a:r>
            <a:endParaRPr lang="en-US" sz="2800" dirty="0"/>
          </a:p>
          <a:p>
            <a:pPr marL="0" indent="0">
              <a:lnSpc>
                <a:spcPct val="150000"/>
              </a:lnSpc>
              <a:buNone/>
            </a:pPr>
            <a:endParaRPr lang="en-US" sz="2800" dirty="0" smtClean="0"/>
          </a:p>
        </p:txBody>
      </p:sp>
    </p:spTree>
    <p:extLst>
      <p:ext uri="{BB962C8B-B14F-4D97-AF65-F5344CB8AC3E}">
        <p14:creationId xmlns:p14="http://schemas.microsoft.com/office/powerpoint/2010/main" val="27613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14338" y="8190"/>
            <a:ext cx="8229600" cy="878127"/>
          </a:xfrm>
        </p:spPr>
        <p:txBody>
          <a:bodyPr/>
          <a:lstStyle/>
          <a:p>
            <a:r>
              <a:rPr lang="en-US" dirty="0" smtClean="0">
                <a:solidFill>
                  <a:srgbClr val="E46C0A"/>
                </a:solidFill>
                <a:effectLst>
                  <a:outerShdw blurRad="38100" dist="38100" dir="2700000" algn="tl">
                    <a:srgbClr val="000000">
                      <a:alpha val="43137"/>
                    </a:srgbClr>
                  </a:outerShdw>
                </a:effectLst>
              </a:rPr>
              <a:t>Navigational Design (S.8.1) </a:t>
            </a:r>
            <a:endParaRPr lang="en-US" dirty="0"/>
          </a:p>
        </p:txBody>
      </p:sp>
      <p:sp>
        <p:nvSpPr>
          <p:cNvPr id="4" name="Content Placeholder 3"/>
          <p:cNvSpPr>
            <a:spLocks noGrp="1"/>
          </p:cNvSpPr>
          <p:nvPr>
            <p:ph idx="1"/>
            <p:custDataLst>
              <p:tags r:id="rId2"/>
            </p:custDataLst>
          </p:nvPr>
        </p:nvSpPr>
        <p:spPr>
          <a:xfrm>
            <a:off x="0" y="704022"/>
            <a:ext cx="8229600" cy="5715000"/>
          </a:xfrm>
        </p:spPr>
        <p:txBody>
          <a:bodyPr>
            <a:noAutofit/>
          </a:bodyPr>
          <a:lstStyle/>
          <a:p>
            <a:r>
              <a:rPr lang="en-US" sz="2700" dirty="0" smtClean="0"/>
              <a:t>Created different templates</a:t>
            </a:r>
          </a:p>
          <a:p>
            <a:pPr lvl="1">
              <a:spcBef>
                <a:spcPts val="400"/>
              </a:spcBef>
            </a:pPr>
            <a:r>
              <a:rPr lang="en-US" sz="2700" dirty="0" smtClean="0"/>
              <a:t>Modules </a:t>
            </a:r>
          </a:p>
          <a:p>
            <a:pPr lvl="1">
              <a:spcBef>
                <a:spcPts val="400"/>
              </a:spcBef>
            </a:pPr>
            <a:r>
              <a:rPr lang="en-US" sz="2700" dirty="0" smtClean="0"/>
              <a:t>Units </a:t>
            </a:r>
          </a:p>
          <a:p>
            <a:pPr>
              <a:lnSpc>
                <a:spcPct val="150000"/>
              </a:lnSpc>
              <a:spcBef>
                <a:spcPts val="1200"/>
              </a:spcBef>
            </a:pPr>
            <a:r>
              <a:rPr lang="en-US" sz="2700" dirty="0" smtClean="0"/>
              <a:t>Grouped according to Functionality </a:t>
            </a:r>
            <a:r>
              <a:rPr lang="en-US" sz="2400" dirty="0" smtClean="0"/>
              <a:t>(</a:t>
            </a:r>
            <a:r>
              <a:rPr lang="en-US" sz="2400" dirty="0"/>
              <a:t>S </a:t>
            </a:r>
            <a:r>
              <a:rPr lang="en-US" sz="2400" dirty="0" smtClean="0"/>
              <a:t>8.1)</a:t>
            </a:r>
            <a:endParaRPr lang="en-US" sz="2700" dirty="0" smtClean="0"/>
          </a:p>
          <a:p>
            <a:pPr lvl="1">
              <a:spcBef>
                <a:spcPts val="400"/>
              </a:spcBef>
            </a:pPr>
            <a:r>
              <a:rPr lang="en-US" sz="2700" dirty="0" smtClean="0"/>
              <a:t>Course</a:t>
            </a:r>
          </a:p>
          <a:p>
            <a:pPr lvl="1">
              <a:spcBef>
                <a:spcPts val="400"/>
              </a:spcBef>
            </a:pPr>
            <a:r>
              <a:rPr lang="en-US" sz="2700" dirty="0" smtClean="0"/>
              <a:t>Content</a:t>
            </a:r>
          </a:p>
          <a:p>
            <a:pPr lvl="1">
              <a:spcBef>
                <a:spcPts val="400"/>
              </a:spcBef>
            </a:pPr>
            <a:r>
              <a:rPr lang="en-US" sz="2700" dirty="0" smtClean="0"/>
              <a:t>Access &amp; Interaction</a:t>
            </a:r>
          </a:p>
          <a:p>
            <a:pPr lvl="1">
              <a:spcBef>
                <a:spcPts val="400"/>
              </a:spcBef>
            </a:pPr>
            <a:r>
              <a:rPr lang="en-US" sz="2700" dirty="0" smtClean="0"/>
              <a:t>Assessment &amp; Resources</a:t>
            </a:r>
          </a:p>
          <a:p>
            <a:pPr>
              <a:lnSpc>
                <a:spcPct val="150000"/>
              </a:lnSpc>
              <a:spcBef>
                <a:spcPts val="1200"/>
              </a:spcBef>
            </a:pPr>
            <a:r>
              <a:rPr lang="en-US" sz="2700" dirty="0" smtClean="0"/>
              <a:t>All templates have </a:t>
            </a:r>
          </a:p>
          <a:p>
            <a:pPr lvl="1">
              <a:spcBef>
                <a:spcPts val="300"/>
              </a:spcBef>
            </a:pPr>
            <a:r>
              <a:rPr lang="en-US" sz="2700" dirty="0" smtClean="0"/>
              <a:t>Content Items</a:t>
            </a:r>
          </a:p>
          <a:p>
            <a:pPr lvl="1">
              <a:spcBef>
                <a:spcPts val="300"/>
              </a:spcBef>
            </a:pPr>
            <a:r>
              <a:rPr lang="en-US" sz="2700" dirty="0" smtClean="0"/>
              <a:t>Assessment Items</a:t>
            </a:r>
          </a:p>
          <a:p>
            <a:pPr lvl="1">
              <a:spcBef>
                <a:spcPts val="300"/>
              </a:spcBef>
              <a:tabLst>
                <a:tab pos="7943850" algn="l"/>
              </a:tabLst>
            </a:pPr>
            <a:r>
              <a:rPr lang="en-US" sz="2700" dirty="0" smtClean="0"/>
              <a:t>Tools</a:t>
            </a:r>
            <a:endParaRPr lang="en-US" sz="2700" dirty="0"/>
          </a:p>
        </p:txBody>
      </p:sp>
      <p:pic>
        <p:nvPicPr>
          <p:cNvPr id="5" name="Picture 4" descr="SEL template dividing content into units.It has 4 main sections: Course, Content, Access and interaction, and Assessment and resources. " title="SEL sample template"/>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15200" y="990600"/>
            <a:ext cx="1676400" cy="4815431"/>
          </a:xfrm>
          <a:prstGeom prst="rect">
            <a:avLst/>
          </a:prstGeom>
        </p:spPr>
      </p:pic>
      <p:sp>
        <p:nvSpPr>
          <p:cNvPr id="7" name="Rounded Rectangle 6"/>
          <p:cNvSpPr/>
          <p:nvPr>
            <p:custDataLst>
              <p:tags r:id="rId3"/>
            </p:custDataLst>
          </p:nvPr>
        </p:nvSpPr>
        <p:spPr>
          <a:xfrm>
            <a:off x="7302062" y="990600"/>
            <a:ext cx="1676400" cy="11430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ounded Rectangle 7"/>
          <p:cNvSpPr/>
          <p:nvPr>
            <p:custDataLst>
              <p:tags r:id="rId4"/>
            </p:custDataLst>
          </p:nvPr>
        </p:nvSpPr>
        <p:spPr>
          <a:xfrm>
            <a:off x="7302062" y="2057400"/>
            <a:ext cx="1676400" cy="19050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ounded Rectangle 8"/>
          <p:cNvSpPr/>
          <p:nvPr>
            <p:custDataLst>
              <p:tags r:id="rId5"/>
            </p:custDataLst>
          </p:nvPr>
        </p:nvSpPr>
        <p:spPr>
          <a:xfrm>
            <a:off x="7315200" y="3962400"/>
            <a:ext cx="1676400" cy="9906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ounded Rectangle 9"/>
          <p:cNvSpPr/>
          <p:nvPr>
            <p:custDataLst>
              <p:tags r:id="rId6"/>
            </p:custDataLst>
          </p:nvPr>
        </p:nvSpPr>
        <p:spPr>
          <a:xfrm>
            <a:off x="7315200" y="4953000"/>
            <a:ext cx="1676400" cy="8382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7" name="Picture 3" descr="Toolbar at the top of the course Blackboard Template, containing buid content option tab, assessmentstab  and tools tabs that help the user build their course." title="Toolbar at the top of the course Blackboard Templat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343400" y="5923722"/>
            <a:ext cx="4714875" cy="495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87254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grpId="1" nodeType="clickEffect">
                                  <p:stCondLst>
                                    <p:cond delay="0"/>
                                  </p:stCondLst>
                                  <p:childTnLst>
                                    <p:animEffect transition="out" filter="fade">
                                      <p:cBhvr>
                                        <p:cTn id="32" dur="500"/>
                                        <p:tgtEl>
                                          <p:spTgt spid="7"/>
                                        </p:tgtEl>
                                      </p:cBhvr>
                                    </p:animEffect>
                                    <p:set>
                                      <p:cBhvr>
                                        <p:cTn id="33" dur="1" fill="hold">
                                          <p:stCondLst>
                                            <p:cond delay="499"/>
                                          </p:stCondLst>
                                        </p:cTn>
                                        <p:tgtEl>
                                          <p:spTgt spid="7"/>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1" nodeType="clickEffect">
                                  <p:stCondLst>
                                    <p:cond delay="0"/>
                                  </p:stCondLst>
                                  <p:childTnLst>
                                    <p:animEffect transition="out" filter="fade">
                                      <p:cBhvr>
                                        <p:cTn id="41" dur="500"/>
                                        <p:tgtEl>
                                          <p:spTgt spid="8"/>
                                        </p:tgtEl>
                                      </p:cBhvr>
                                    </p:animEffect>
                                    <p:set>
                                      <p:cBhvr>
                                        <p:cTn id="42" dur="1" fill="hold">
                                          <p:stCondLst>
                                            <p:cond delay="499"/>
                                          </p:stCondLst>
                                        </p:cTn>
                                        <p:tgtEl>
                                          <p:spTgt spid="8"/>
                                        </p:tgtEl>
                                        <p:attrNameLst>
                                          <p:attrName>style.visibility</p:attrName>
                                        </p:attrNameLst>
                                      </p:cBhvr>
                                      <p:to>
                                        <p:strVal val="hidden"/>
                                      </p:to>
                                    </p:set>
                                  </p:childTnLst>
                                </p:cTn>
                              </p:par>
                            </p:childTnLst>
                          </p:cTn>
                        </p:par>
                        <p:par>
                          <p:cTn id="43" fill="hold">
                            <p:stCondLst>
                              <p:cond delay="500"/>
                            </p:stCondLst>
                            <p:childTnLst>
                              <p:par>
                                <p:cTn id="44" presetID="1" presetClass="entr" presetSubtype="0"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0" presetClass="exit" presetSubtype="0" fill="hold" grpId="1" nodeType="clickEffect">
                                  <p:stCondLst>
                                    <p:cond delay="0"/>
                                  </p:stCondLst>
                                  <p:childTnLst>
                                    <p:animEffect transition="out" filter="fade">
                                      <p:cBhvr>
                                        <p:cTn id="49" dur="500"/>
                                        <p:tgtEl>
                                          <p:spTgt spid="9"/>
                                        </p:tgtEl>
                                      </p:cBhvr>
                                    </p:animEffect>
                                    <p:set>
                                      <p:cBhvr>
                                        <p:cTn id="50" dur="1" fill="hold">
                                          <p:stCondLst>
                                            <p:cond delay="499"/>
                                          </p:stCondLst>
                                        </p:cTn>
                                        <p:tgtEl>
                                          <p:spTgt spid="9"/>
                                        </p:tgtEl>
                                        <p:attrNameLst>
                                          <p:attrName>style.visibility</p:attrName>
                                        </p:attrNameLst>
                                      </p:cBhvr>
                                      <p:to>
                                        <p:strVal val="hidden"/>
                                      </p:to>
                                    </p:set>
                                  </p:childTnLst>
                                </p:cTn>
                              </p:par>
                            </p:childTnLst>
                          </p:cTn>
                        </p:par>
                        <p:par>
                          <p:cTn id="51" fill="hold">
                            <p:stCondLst>
                              <p:cond delay="500"/>
                            </p:stCondLst>
                            <p:childTnLst>
                              <p:par>
                                <p:cTn id="52" presetID="1" presetClass="entr" presetSubtype="0" fill="hold" grpId="0" nodeType="afterEffect">
                                  <p:stCondLst>
                                    <p:cond delay="0"/>
                                  </p:stCondLst>
                                  <p:childTnLst>
                                    <p:set>
                                      <p:cBhvr>
                                        <p:cTn id="53" dur="1" fill="hold">
                                          <p:stCondLst>
                                            <p:cond delay="0"/>
                                          </p:stCondLst>
                                        </p:cTn>
                                        <p:tgtEl>
                                          <p:spTgt spid="10"/>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0" presetClass="exit" presetSubtype="0" fill="hold" grpId="1" nodeType="clickEffect">
                                  <p:stCondLst>
                                    <p:cond delay="0"/>
                                  </p:stCondLst>
                                  <p:childTnLst>
                                    <p:animEffect transition="out" filter="fade">
                                      <p:cBhvr>
                                        <p:cTn id="57" dur="500"/>
                                        <p:tgtEl>
                                          <p:spTgt spid="10"/>
                                        </p:tgtEl>
                                      </p:cBhvr>
                                    </p:animEffect>
                                    <p:set>
                                      <p:cBhvr>
                                        <p:cTn id="58" dur="1" fill="hold">
                                          <p:stCondLst>
                                            <p:cond delay="499"/>
                                          </p:stCondLst>
                                        </p:cTn>
                                        <p:tgtEl>
                                          <p:spTgt spid="10"/>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4">
                                            <p:txEl>
                                              <p:pRg st="8" end="8"/>
                                            </p:txEl>
                                          </p:spTgt>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4">
                                            <p:txEl>
                                              <p:pRg st="9" end="9"/>
                                            </p:txEl>
                                          </p:spTgt>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4">
                                            <p:txEl>
                                              <p:pRg st="10" end="10"/>
                                            </p:txEl>
                                          </p:spTgt>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4">
                                            <p:txEl>
                                              <p:pRg st="11" end="11"/>
                                            </p:txEl>
                                          </p:spTgt>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10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9" grpId="0" animBg="1"/>
      <p:bldP spid="9" grpId="1" animBg="1"/>
      <p:bldP spid="10" grpId="0" animBg="1"/>
      <p:bldP spid="10"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66416"/>
            <a:ext cx="9185992" cy="878127"/>
          </a:xfrm>
        </p:spPr>
        <p:txBody>
          <a:bodyPr>
            <a:normAutofit fontScale="90000"/>
          </a:bodyPr>
          <a:lstStyle/>
          <a:p>
            <a:r>
              <a:rPr lang="en-US" i="1" dirty="0">
                <a:solidFill>
                  <a:srgbClr val="E46C0A"/>
                </a:solidFill>
                <a:effectLst>
                  <a:outerShdw blurRad="38100" dist="38100" dir="2700000" algn="tl">
                    <a:srgbClr val="000000">
                      <a:alpha val="43137"/>
                    </a:srgbClr>
                  </a:outerShdw>
                </a:effectLst>
              </a:rPr>
              <a:t>Advantages</a:t>
            </a:r>
            <a:r>
              <a:rPr lang="en-US" dirty="0">
                <a:solidFill>
                  <a:srgbClr val="E46C0A"/>
                </a:solidFill>
                <a:effectLst>
                  <a:outerShdw blurRad="38100" dist="38100" dir="2700000" algn="tl">
                    <a:srgbClr val="000000">
                      <a:alpha val="43137"/>
                    </a:srgbClr>
                  </a:outerShdw>
                </a:effectLst>
              </a:rPr>
              <a:t> </a:t>
            </a:r>
            <a:r>
              <a:rPr lang="en-US" dirty="0" smtClean="0">
                <a:solidFill>
                  <a:srgbClr val="E46C0A"/>
                </a:solidFill>
                <a:effectLst>
                  <a:outerShdw blurRad="38100" dist="38100" dir="2700000" algn="tl">
                    <a:srgbClr val="000000">
                      <a:alpha val="43137"/>
                    </a:srgbClr>
                  </a:outerShdw>
                </a:effectLst>
              </a:rPr>
              <a:t>of Standardized Templates</a:t>
            </a:r>
            <a:endParaRPr lang="en-US" dirty="0"/>
          </a:p>
        </p:txBody>
      </p:sp>
      <p:sp>
        <p:nvSpPr>
          <p:cNvPr id="3" name="Content Placeholder 2"/>
          <p:cNvSpPr>
            <a:spLocks noGrp="1"/>
          </p:cNvSpPr>
          <p:nvPr>
            <p:ph idx="1"/>
            <p:custDataLst>
              <p:tags r:id="rId2"/>
            </p:custDataLst>
          </p:nvPr>
        </p:nvSpPr>
        <p:spPr>
          <a:xfrm>
            <a:off x="130401" y="878557"/>
            <a:ext cx="6142383" cy="4495800"/>
          </a:xfrm>
        </p:spPr>
        <p:txBody>
          <a:bodyPr>
            <a:noAutofit/>
          </a:bodyPr>
          <a:lstStyle/>
          <a:p>
            <a:pPr marL="342900" lvl="1" indent="-342900">
              <a:buClr>
                <a:srgbClr val="FF0000"/>
              </a:buClr>
              <a:buSzTx/>
              <a:buFont typeface="Georgia" pitchFamily="18" charset="0"/>
              <a:buChar char="●"/>
            </a:pPr>
            <a:r>
              <a:rPr lang="en-US" sz="2800" dirty="0" smtClean="0"/>
              <a:t>Provides </a:t>
            </a:r>
            <a:r>
              <a:rPr lang="en-US" sz="2800" u="sng" dirty="0" smtClean="0"/>
              <a:t>organizational structure</a:t>
            </a:r>
            <a:r>
              <a:rPr lang="en-US" sz="2800" b="0" dirty="0" smtClean="0"/>
              <a:t>—</a:t>
            </a:r>
            <a:r>
              <a:rPr lang="en-US" sz="2800" dirty="0" smtClean="0"/>
              <a:t>Form </a:t>
            </a:r>
            <a:r>
              <a:rPr lang="en-US" sz="2800" dirty="0"/>
              <a:t>mental </a:t>
            </a:r>
            <a:r>
              <a:rPr lang="en-US" sz="2800" dirty="0" smtClean="0"/>
              <a:t>patterns</a:t>
            </a:r>
            <a:endParaRPr lang="en-US" sz="2800" dirty="0"/>
          </a:p>
          <a:p>
            <a:pPr>
              <a:lnSpc>
                <a:spcPct val="150000"/>
              </a:lnSpc>
            </a:pPr>
            <a:r>
              <a:rPr lang="en-US" sz="2800" dirty="0" smtClean="0"/>
              <a:t>Provides </a:t>
            </a:r>
            <a:r>
              <a:rPr lang="en-US" sz="2800" u="sng" dirty="0" smtClean="0"/>
              <a:t>reliability</a:t>
            </a:r>
            <a:r>
              <a:rPr lang="en-US" sz="2800" i="1" dirty="0" smtClean="0"/>
              <a:t>, </a:t>
            </a:r>
            <a:r>
              <a:rPr lang="en-US" sz="2800" dirty="0" smtClean="0"/>
              <a:t>allowing to </a:t>
            </a:r>
          </a:p>
          <a:p>
            <a:pPr lvl="1">
              <a:lnSpc>
                <a:spcPct val="150000"/>
              </a:lnSpc>
              <a:spcBef>
                <a:spcPts val="0"/>
              </a:spcBef>
            </a:pPr>
            <a:r>
              <a:rPr lang="en-US" sz="2800" dirty="0" smtClean="0"/>
              <a:t>Learn rules only </a:t>
            </a:r>
            <a:r>
              <a:rPr lang="en-US" sz="2800" i="1" u="sng" dirty="0" smtClean="0"/>
              <a:t>once</a:t>
            </a:r>
            <a:r>
              <a:rPr lang="en-US" sz="2800" dirty="0" smtClean="0"/>
              <a:t> </a:t>
            </a:r>
            <a:r>
              <a:rPr lang="en-US" sz="2400" dirty="0" smtClean="0"/>
              <a:t>(S 8.1)</a:t>
            </a:r>
            <a:endParaRPr lang="en-US" sz="2400" i="1" u="sng" dirty="0" smtClean="0"/>
          </a:p>
          <a:p>
            <a:pPr lvl="1">
              <a:spcBef>
                <a:spcPts val="1200"/>
              </a:spcBef>
            </a:pPr>
            <a:r>
              <a:rPr lang="en-US" sz="2800" dirty="0" smtClean="0"/>
              <a:t>Make </a:t>
            </a:r>
            <a:r>
              <a:rPr lang="en-US" sz="2800" i="1" dirty="0" smtClean="0"/>
              <a:t>predictions</a:t>
            </a:r>
            <a:r>
              <a:rPr lang="en-US" sz="2800" dirty="0" smtClean="0"/>
              <a:t> on where things are </a:t>
            </a:r>
            <a:r>
              <a:rPr lang="en-US" sz="2800" dirty="0"/>
              <a:t>located </a:t>
            </a:r>
            <a:r>
              <a:rPr lang="en-US" sz="2400" dirty="0"/>
              <a:t>(S 8.1</a:t>
            </a:r>
            <a:r>
              <a:rPr lang="en-US" sz="2400" dirty="0" smtClean="0"/>
              <a:t>)</a:t>
            </a:r>
          </a:p>
          <a:p>
            <a:pPr lvl="1">
              <a:spcBef>
                <a:spcPts val="1200"/>
              </a:spcBef>
            </a:pPr>
            <a:r>
              <a:rPr lang="en-US" sz="2800" dirty="0" smtClean="0"/>
              <a:t>Make </a:t>
            </a:r>
            <a:r>
              <a:rPr lang="en-US" sz="2800" i="1" dirty="0"/>
              <a:t>inferences</a:t>
            </a:r>
            <a:r>
              <a:rPr lang="en-US" sz="2800" dirty="0"/>
              <a:t> as to </a:t>
            </a:r>
            <a:r>
              <a:rPr lang="en-US" sz="2800" dirty="0" smtClean="0"/>
              <a:t>what </a:t>
            </a:r>
            <a:r>
              <a:rPr lang="en-US" sz="2800" u="sng" dirty="0" smtClean="0"/>
              <a:t>path</a:t>
            </a:r>
            <a:r>
              <a:rPr lang="en-US" sz="2800" dirty="0" smtClean="0"/>
              <a:t> to </a:t>
            </a:r>
            <a:r>
              <a:rPr lang="en-US" sz="2800" dirty="0"/>
              <a:t>take when </a:t>
            </a:r>
            <a:r>
              <a:rPr lang="en-US" sz="2800" dirty="0" smtClean="0"/>
              <a:t>searching </a:t>
            </a:r>
          </a:p>
          <a:p>
            <a:pPr>
              <a:spcBef>
                <a:spcPts val="2400"/>
              </a:spcBef>
            </a:pPr>
            <a:r>
              <a:rPr lang="en-US" sz="2800" dirty="0" smtClean="0"/>
              <a:t>Helps St with disabilities to </a:t>
            </a:r>
            <a:r>
              <a:rPr lang="en-US" sz="2800" u="sng" dirty="0" smtClean="0"/>
              <a:t>learn</a:t>
            </a:r>
            <a:r>
              <a:rPr lang="en-US" sz="2800" dirty="0" smtClean="0"/>
              <a:t> </a:t>
            </a:r>
            <a:br>
              <a:rPr lang="en-US" sz="2800" dirty="0" smtClean="0"/>
            </a:br>
            <a:r>
              <a:rPr lang="en-US" sz="2800" dirty="0" smtClean="0"/>
              <a:t>the menu structure </a:t>
            </a:r>
            <a:r>
              <a:rPr lang="en-US" sz="2400" dirty="0" smtClean="0"/>
              <a:t>(S 8.1; 8.3; 8.4)</a:t>
            </a:r>
          </a:p>
        </p:txBody>
      </p:sp>
      <p:grpSp>
        <p:nvGrpSpPr>
          <p:cNvPr id="4" name="Group 3"/>
          <p:cNvGrpSpPr/>
          <p:nvPr/>
        </p:nvGrpSpPr>
        <p:grpSpPr>
          <a:xfrm>
            <a:off x="6307790" y="1261692"/>
            <a:ext cx="2878202" cy="4207510"/>
            <a:chOff x="-34533" y="0"/>
            <a:chExt cx="2878443" cy="4207934"/>
          </a:xfrm>
        </p:grpSpPr>
        <p:pic>
          <p:nvPicPr>
            <p:cNvPr id="5" name="Picture 4" descr="Standardized template menu based on units, used in online learning.  This template is divided into 4 areas (Course, Content, Access and interaction, and Assessment and resourcess) according to purpose and fuctionality" title="Template 3"/>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4533" y="0"/>
              <a:ext cx="1464733" cy="4207934"/>
            </a:xfrm>
            <a:prstGeom prst="rect">
              <a:avLst/>
            </a:prstGeom>
          </p:spPr>
        </p:pic>
        <p:grpSp>
          <p:nvGrpSpPr>
            <p:cNvPr id="6" name="Group 5"/>
            <p:cNvGrpSpPr/>
            <p:nvPr/>
          </p:nvGrpSpPr>
          <p:grpSpPr>
            <a:xfrm>
              <a:off x="1430199" y="59267"/>
              <a:ext cx="1413711" cy="4089660"/>
              <a:chOff x="-102329" y="0"/>
              <a:chExt cx="1414563" cy="3155297"/>
            </a:xfrm>
          </p:grpSpPr>
          <p:sp>
            <p:nvSpPr>
              <p:cNvPr id="7" name="Right Brace 6"/>
              <p:cNvSpPr/>
              <p:nvPr>
                <p:custDataLst>
                  <p:tags r:id="rId3"/>
                </p:custDataLst>
              </p:nvPr>
            </p:nvSpPr>
            <p:spPr>
              <a:xfrm>
                <a:off x="-102328" y="0"/>
                <a:ext cx="148590" cy="592455"/>
              </a:xfrm>
              <a:prstGeom prst="rightBrace">
                <a:avLst/>
              </a:prstGeom>
            </p:spPr>
            <p:style>
              <a:lnRef idx="1">
                <a:schemeClr val="dk1"/>
              </a:lnRef>
              <a:fillRef idx="0">
                <a:schemeClr val="dk1"/>
              </a:fillRef>
              <a:effectRef idx="0">
                <a:schemeClr val="dk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8" name="Right Brace 7"/>
              <p:cNvSpPr/>
              <p:nvPr>
                <p:custDataLst>
                  <p:tags r:id="rId4"/>
                </p:custDataLst>
              </p:nvPr>
            </p:nvSpPr>
            <p:spPr>
              <a:xfrm>
                <a:off x="-102329" y="1969477"/>
                <a:ext cx="149157" cy="592455"/>
              </a:xfrm>
              <a:prstGeom prst="rightBrace">
                <a:avLst/>
              </a:prstGeom>
            </p:spPr>
            <p:style>
              <a:lnRef idx="1">
                <a:schemeClr val="dk1"/>
              </a:lnRef>
              <a:fillRef idx="0">
                <a:schemeClr val="dk1"/>
              </a:fillRef>
              <a:effectRef idx="0">
                <a:schemeClr val="dk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9" name="Right Brace 8"/>
              <p:cNvSpPr/>
              <p:nvPr>
                <p:custDataLst>
                  <p:tags r:id="rId5"/>
                </p:custDataLst>
              </p:nvPr>
            </p:nvSpPr>
            <p:spPr>
              <a:xfrm>
                <a:off x="-102329" y="2679047"/>
                <a:ext cx="117475" cy="476250"/>
              </a:xfrm>
              <a:prstGeom prst="rightBrace">
                <a:avLst/>
              </a:prstGeom>
            </p:spPr>
            <p:style>
              <a:lnRef idx="1">
                <a:schemeClr val="dk1"/>
              </a:lnRef>
              <a:fillRef idx="0">
                <a:schemeClr val="dk1"/>
              </a:fillRef>
              <a:effectRef idx="0">
                <a:schemeClr val="dk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0" name="Right Brace 9"/>
              <p:cNvSpPr/>
              <p:nvPr>
                <p:custDataLst>
                  <p:tags r:id="rId6"/>
                </p:custDataLst>
              </p:nvPr>
            </p:nvSpPr>
            <p:spPr>
              <a:xfrm>
                <a:off x="-102329" y="766689"/>
                <a:ext cx="117475" cy="1062990"/>
              </a:xfrm>
              <a:prstGeom prst="rightBrace">
                <a:avLst/>
              </a:prstGeom>
            </p:spPr>
            <p:style>
              <a:lnRef idx="1">
                <a:schemeClr val="dk1"/>
              </a:lnRef>
              <a:fillRef idx="0">
                <a:schemeClr val="dk1"/>
              </a:fillRef>
              <a:effectRef idx="0">
                <a:schemeClr val="dk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1" name="Text Box 95"/>
              <p:cNvSpPr txBox="1"/>
              <p:nvPr>
                <p:custDataLst>
                  <p:tags r:id="rId7"/>
                </p:custDataLst>
              </p:nvPr>
            </p:nvSpPr>
            <p:spPr>
              <a:xfrm>
                <a:off x="50176" y="156673"/>
                <a:ext cx="888365" cy="19875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400" b="1" dirty="0">
                    <a:effectLst/>
                    <a:latin typeface="Arial"/>
                    <a:ea typeface="Calibri"/>
                  </a:rPr>
                  <a:t>Course</a:t>
                </a:r>
                <a:endParaRPr lang="en-US" sz="1400" dirty="0">
                  <a:effectLst/>
                  <a:latin typeface="Tahoma"/>
                  <a:ea typeface="Calibri"/>
                </a:endParaRPr>
              </a:p>
            </p:txBody>
          </p:sp>
          <p:sp>
            <p:nvSpPr>
              <p:cNvPr id="12" name="Text Box 160"/>
              <p:cNvSpPr txBox="1"/>
              <p:nvPr>
                <p:custDataLst>
                  <p:tags r:id="rId8"/>
                </p:custDataLst>
              </p:nvPr>
            </p:nvSpPr>
            <p:spPr>
              <a:xfrm>
                <a:off x="50176" y="1181686"/>
                <a:ext cx="888365" cy="21145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400" b="1" dirty="0">
                    <a:effectLst/>
                    <a:latin typeface="Arial"/>
                    <a:ea typeface="Calibri"/>
                  </a:rPr>
                  <a:t>Content</a:t>
                </a:r>
                <a:endParaRPr lang="en-US" sz="1400" dirty="0">
                  <a:effectLst/>
                  <a:latin typeface="Tahoma"/>
                  <a:ea typeface="Calibri"/>
                </a:endParaRPr>
              </a:p>
            </p:txBody>
          </p:sp>
          <p:sp>
            <p:nvSpPr>
              <p:cNvPr id="13" name="Text Box 161"/>
              <p:cNvSpPr txBox="1"/>
              <p:nvPr>
                <p:custDataLst>
                  <p:tags r:id="rId9"/>
                </p:custDataLst>
              </p:nvPr>
            </p:nvSpPr>
            <p:spPr>
              <a:xfrm>
                <a:off x="-27751" y="2082018"/>
                <a:ext cx="1315697" cy="3556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400" b="1" dirty="0">
                    <a:effectLst/>
                    <a:latin typeface="Arial"/>
                    <a:ea typeface="Calibri"/>
                  </a:rPr>
                  <a:t>Access &amp; </a:t>
                </a:r>
                <a:br>
                  <a:rPr lang="en-US" sz="1400" b="1" dirty="0">
                    <a:effectLst/>
                    <a:latin typeface="Arial"/>
                    <a:ea typeface="Calibri"/>
                  </a:rPr>
                </a:br>
                <a:r>
                  <a:rPr lang="en-US" sz="1400" b="1" dirty="0">
                    <a:effectLst/>
                    <a:latin typeface="Arial"/>
                    <a:ea typeface="Calibri"/>
                  </a:rPr>
                  <a:t>Interaction</a:t>
                </a:r>
                <a:endParaRPr lang="en-US" sz="1400" dirty="0">
                  <a:effectLst/>
                  <a:latin typeface="Tahoma"/>
                  <a:ea typeface="Calibri"/>
                </a:endParaRPr>
              </a:p>
            </p:txBody>
          </p:sp>
          <p:sp>
            <p:nvSpPr>
              <p:cNvPr id="14" name="Text Box 162"/>
              <p:cNvSpPr txBox="1"/>
              <p:nvPr>
                <p:custDataLst>
                  <p:tags r:id="rId10"/>
                </p:custDataLst>
              </p:nvPr>
            </p:nvSpPr>
            <p:spPr>
              <a:xfrm>
                <a:off x="-26077" y="2715064"/>
                <a:ext cx="1338311" cy="3556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400" b="1" dirty="0">
                    <a:effectLst/>
                    <a:latin typeface="Arial"/>
                    <a:ea typeface="Calibri"/>
                  </a:rPr>
                  <a:t>Assessment </a:t>
                </a:r>
                <a:br>
                  <a:rPr lang="en-US" sz="1400" b="1" dirty="0">
                    <a:effectLst/>
                    <a:latin typeface="Arial"/>
                    <a:ea typeface="Calibri"/>
                  </a:rPr>
                </a:br>
                <a:r>
                  <a:rPr lang="en-US" sz="1400" b="1" dirty="0">
                    <a:effectLst/>
                    <a:latin typeface="Arial"/>
                    <a:ea typeface="Calibri"/>
                  </a:rPr>
                  <a:t>&amp; Resources</a:t>
                </a:r>
                <a:endParaRPr lang="en-US" sz="1400" dirty="0">
                  <a:effectLst/>
                  <a:latin typeface="Tahoma"/>
                  <a:ea typeface="Calibri"/>
                </a:endParaRPr>
              </a:p>
            </p:txBody>
          </p:sp>
        </p:grpSp>
      </p:grpSp>
    </p:spTree>
    <p:extLst>
      <p:ext uri="{BB962C8B-B14F-4D97-AF65-F5344CB8AC3E}">
        <p14:creationId xmlns:p14="http://schemas.microsoft.com/office/powerpoint/2010/main" val="1058672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41960" y="304800"/>
            <a:ext cx="8229600" cy="878127"/>
          </a:xfrm>
        </p:spPr>
        <p:txBody>
          <a:bodyPr/>
          <a:lstStyle/>
          <a:p>
            <a:r>
              <a:rPr lang="en-US" dirty="0" smtClean="0">
                <a:solidFill>
                  <a:srgbClr val="E46C0A"/>
                </a:solidFill>
                <a:effectLst>
                  <a:outerShdw blurRad="38100" dist="38100" dir="2700000" algn="tl">
                    <a:srgbClr val="000000">
                      <a:alpha val="43137"/>
                    </a:srgbClr>
                  </a:outerShdw>
                </a:effectLst>
              </a:rPr>
              <a:t>Standardized Templates</a:t>
            </a:r>
            <a:endParaRPr lang="en-US" dirty="0"/>
          </a:p>
        </p:txBody>
      </p:sp>
      <p:sp>
        <p:nvSpPr>
          <p:cNvPr id="4" name="Content Placeholder 3"/>
          <p:cNvSpPr>
            <a:spLocks noGrp="1"/>
          </p:cNvSpPr>
          <p:nvPr>
            <p:ph idx="1"/>
          </p:nvPr>
        </p:nvSpPr>
        <p:spPr>
          <a:xfrm>
            <a:off x="152400" y="1104900"/>
            <a:ext cx="8686800" cy="5715000"/>
          </a:xfrm>
        </p:spPr>
        <p:txBody>
          <a:bodyPr>
            <a:noAutofit/>
          </a:bodyPr>
          <a:lstStyle/>
          <a:p>
            <a:r>
              <a:rPr lang="en-US" sz="2400" dirty="0" smtClean="0"/>
              <a:t>Allows you to ease nav. by grouping content into (S.8.1) </a:t>
            </a:r>
          </a:p>
          <a:p>
            <a:pPr lvl="1">
              <a:spcBef>
                <a:spcPts val="400"/>
              </a:spcBef>
            </a:pPr>
            <a:r>
              <a:rPr lang="en-US" sz="2400" dirty="0" smtClean="0"/>
              <a:t>Topics </a:t>
            </a:r>
          </a:p>
          <a:p>
            <a:pPr lvl="1">
              <a:spcBef>
                <a:spcPts val="400"/>
              </a:spcBef>
            </a:pPr>
            <a:r>
              <a:rPr lang="en-US" sz="2400" dirty="0" smtClean="0"/>
              <a:t>Lessons </a:t>
            </a:r>
          </a:p>
          <a:p>
            <a:pPr>
              <a:lnSpc>
                <a:spcPct val="150000"/>
              </a:lnSpc>
              <a:spcBef>
                <a:spcPts val="1200"/>
              </a:spcBef>
            </a:pPr>
            <a:r>
              <a:rPr lang="en-US" sz="2400" dirty="0" smtClean="0"/>
              <a:t>Develop objectives according to topics &amp; lessons </a:t>
            </a:r>
          </a:p>
          <a:p>
            <a:pPr lvl="1">
              <a:spcBef>
                <a:spcPts val="300"/>
              </a:spcBef>
            </a:pPr>
            <a:r>
              <a:rPr lang="en-US" sz="2400" dirty="0" smtClean="0"/>
              <a:t>Present your content as a </a:t>
            </a:r>
            <a:r>
              <a:rPr lang="en-US" sz="2400" u="sng" dirty="0" smtClean="0"/>
              <a:t>integrated</a:t>
            </a:r>
            <a:r>
              <a:rPr lang="en-US" sz="2400" dirty="0" smtClean="0"/>
              <a:t> unit or module</a:t>
            </a:r>
          </a:p>
          <a:p>
            <a:pPr lvl="1">
              <a:spcBef>
                <a:spcPts val="300"/>
              </a:spcBef>
            </a:pPr>
            <a:r>
              <a:rPr lang="en-US" sz="2400" dirty="0" smtClean="0"/>
              <a:t>Allow students review </a:t>
            </a:r>
            <a:r>
              <a:rPr lang="en-US" sz="2400" dirty="0"/>
              <a:t>prior </a:t>
            </a:r>
            <a:r>
              <a:rPr lang="en-US" sz="2400" dirty="0" smtClean="0"/>
              <a:t>topics or lessons </a:t>
            </a:r>
          </a:p>
          <a:p>
            <a:pPr>
              <a:lnSpc>
                <a:spcPct val="150000"/>
              </a:lnSpc>
              <a:spcBef>
                <a:spcPts val="400"/>
              </a:spcBef>
            </a:pPr>
            <a:r>
              <a:rPr lang="en-US" sz="2400" dirty="0" smtClean="0"/>
              <a:t>Each lesson is a </a:t>
            </a:r>
            <a:r>
              <a:rPr lang="en-US" sz="2400" u="sng" dirty="0" smtClean="0"/>
              <a:t>complete</a:t>
            </a:r>
            <a:r>
              <a:rPr lang="en-US" sz="2400" dirty="0" smtClean="0"/>
              <a:t> </a:t>
            </a:r>
            <a:r>
              <a:rPr lang="en-US" sz="2400" u="sng" dirty="0" smtClean="0"/>
              <a:t>package</a:t>
            </a:r>
            <a:r>
              <a:rPr lang="en-US" sz="2400" dirty="0" smtClean="0"/>
              <a:t>; includes its own</a:t>
            </a:r>
          </a:p>
          <a:p>
            <a:pPr lvl="1">
              <a:spcBef>
                <a:spcPts val="600"/>
              </a:spcBef>
            </a:pPr>
            <a:r>
              <a:rPr lang="en-US" sz="2400" dirty="0" smtClean="0"/>
              <a:t>Introduction</a:t>
            </a:r>
          </a:p>
          <a:p>
            <a:pPr lvl="1">
              <a:spcBef>
                <a:spcPts val="600"/>
              </a:spcBef>
            </a:pPr>
            <a:r>
              <a:rPr lang="en-US" sz="2400" dirty="0" smtClean="0"/>
              <a:t>Objectives</a:t>
            </a:r>
          </a:p>
          <a:p>
            <a:pPr lvl="1">
              <a:spcBef>
                <a:spcPts val="600"/>
              </a:spcBef>
            </a:pPr>
            <a:r>
              <a:rPr lang="en-US" sz="2400" dirty="0" smtClean="0"/>
              <a:t>Readings</a:t>
            </a:r>
          </a:p>
          <a:p>
            <a:pPr lvl="1">
              <a:spcBef>
                <a:spcPts val="600"/>
              </a:spcBef>
            </a:pPr>
            <a:r>
              <a:rPr lang="en-US" sz="2400" dirty="0" smtClean="0"/>
              <a:t>Activities</a:t>
            </a:r>
          </a:p>
          <a:p>
            <a:pPr lvl="1">
              <a:spcBef>
                <a:spcPts val="600"/>
              </a:spcBef>
            </a:pPr>
            <a:r>
              <a:rPr lang="en-US" sz="2400" dirty="0" smtClean="0"/>
              <a:t>Assessments</a:t>
            </a:r>
          </a:p>
          <a:p>
            <a:pPr>
              <a:lnSpc>
                <a:spcPct val="150000"/>
              </a:lnSpc>
              <a:spcBef>
                <a:spcPts val="0"/>
              </a:spcBef>
            </a:pPr>
            <a:endParaRPr lang="en-US" sz="2400" dirty="0" smtClean="0"/>
          </a:p>
          <a:p>
            <a:pPr lvl="1">
              <a:lnSpc>
                <a:spcPct val="150000"/>
              </a:lnSpc>
              <a:spcBef>
                <a:spcPts val="0"/>
              </a:spcBef>
            </a:pPr>
            <a:endParaRPr lang="en-US" sz="2400" dirty="0" smtClean="0"/>
          </a:p>
          <a:p>
            <a:pPr>
              <a:lnSpc>
                <a:spcPct val="150000"/>
              </a:lnSpc>
              <a:spcBef>
                <a:spcPts val="1200"/>
              </a:spcBef>
            </a:pPr>
            <a:endParaRPr lang="en-US" sz="2400" dirty="0" smtClean="0"/>
          </a:p>
          <a:p>
            <a:pPr lvl="1">
              <a:spcBef>
                <a:spcPts val="400"/>
              </a:spcBef>
            </a:pPr>
            <a:endParaRPr lang="en-US" sz="2400" dirty="0"/>
          </a:p>
        </p:txBody>
      </p:sp>
      <p:pic>
        <p:nvPicPr>
          <p:cNvPr id="5" name="Picture 4" descr="When selecting a unit, a series of learning weeks appear on the right side. &#10;&#10;Each week contains the content for a specific lesson.&#10;" title="Selecting a Unit Template"/>
          <p:cNvPicPr/>
          <p:nvPr/>
        </p:nvPicPr>
        <p:blipFill>
          <a:blip r:embed="rId4" cstate="print">
            <a:extLst>
              <a:ext uri="{28A0092B-C50C-407E-A947-70E740481C1C}">
                <a14:useLocalDpi xmlns:a14="http://schemas.microsoft.com/office/drawing/2010/main" val="0"/>
              </a:ext>
            </a:extLst>
          </a:blip>
          <a:stretch>
            <a:fillRect/>
          </a:stretch>
        </p:blipFill>
        <p:spPr>
          <a:xfrm>
            <a:off x="4267200" y="4636169"/>
            <a:ext cx="3291205" cy="2057400"/>
          </a:xfrm>
          <a:prstGeom prst="rect">
            <a:avLst/>
          </a:prstGeom>
        </p:spPr>
      </p:pic>
    </p:spTree>
    <p:extLst>
      <p:ext uri="{BB962C8B-B14F-4D97-AF65-F5344CB8AC3E}">
        <p14:creationId xmlns:p14="http://schemas.microsoft.com/office/powerpoint/2010/main" val="3697652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
                                            <p:txEl>
                                              <p:pRg st="10" end="1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
                                            <p:txEl>
                                              <p:pRg st="11" end="11"/>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smtClean="0">
                <a:solidFill>
                  <a:srgbClr val="E46C0A"/>
                </a:solidFill>
                <a:effectLst>
                  <a:outerShdw blurRad="38100" dist="38100" dir="2700000" algn="tl">
                    <a:srgbClr val="000000">
                      <a:alpha val="43137"/>
                    </a:srgbClr>
                  </a:outerShdw>
                </a:effectLst>
              </a:rPr>
              <a:t>Template Design</a:t>
            </a:r>
            <a:endParaRPr lang="en-US" dirty="0"/>
          </a:p>
        </p:txBody>
      </p:sp>
      <p:sp>
        <p:nvSpPr>
          <p:cNvPr id="4" name="Content Placeholder 3"/>
          <p:cNvSpPr>
            <a:spLocks noGrp="1"/>
          </p:cNvSpPr>
          <p:nvPr>
            <p:ph idx="1"/>
            <p:custDataLst>
              <p:tags r:id="rId2"/>
            </p:custDataLst>
          </p:nvPr>
        </p:nvSpPr>
        <p:spPr>
          <a:xfrm>
            <a:off x="304800" y="1112837"/>
            <a:ext cx="8839200" cy="4830763"/>
          </a:xfrm>
        </p:spPr>
        <p:txBody>
          <a:bodyPr>
            <a:noAutofit/>
          </a:bodyPr>
          <a:lstStyle/>
          <a:p>
            <a:pPr marL="342900" lvl="1" indent="-342900">
              <a:buClr>
                <a:srgbClr val="FF0000"/>
              </a:buClr>
              <a:buSzTx/>
              <a:buFont typeface="Georgia" pitchFamily="18" charset="0"/>
              <a:buChar char="●"/>
            </a:pPr>
            <a:r>
              <a:rPr lang="en-US" sz="2400" dirty="0" smtClean="0"/>
              <a:t>Sections </a:t>
            </a:r>
            <a:r>
              <a:rPr lang="en-US" sz="2400" dirty="0" smtClean="0"/>
              <a:t>(content items) have </a:t>
            </a:r>
            <a:r>
              <a:rPr lang="en-US" sz="2400" dirty="0" smtClean="0"/>
              <a:t>their own </a:t>
            </a:r>
            <a:r>
              <a:rPr lang="en-US" sz="2400" i="1" dirty="0" smtClean="0"/>
              <a:t>Standardized</a:t>
            </a:r>
            <a:r>
              <a:rPr lang="en-US" sz="2400" dirty="0" smtClean="0"/>
              <a:t> </a:t>
            </a:r>
            <a:r>
              <a:rPr lang="en-US" sz="2400" i="1" dirty="0" smtClean="0"/>
              <a:t>Icons </a:t>
            </a:r>
            <a:r>
              <a:rPr lang="en-US" sz="2400" dirty="0"/>
              <a:t>(S </a:t>
            </a:r>
            <a:r>
              <a:rPr lang="en-US" sz="2400" dirty="0" smtClean="0"/>
              <a:t>8.1; 8.3)</a:t>
            </a:r>
            <a:endParaRPr lang="en-US" sz="2400" i="1" dirty="0" smtClean="0"/>
          </a:p>
          <a:p>
            <a:pPr lvl="1"/>
            <a:r>
              <a:rPr lang="en-US" sz="2400" dirty="0" smtClean="0"/>
              <a:t>Students can </a:t>
            </a:r>
            <a:r>
              <a:rPr lang="en-US" sz="2400" u="sng" dirty="0" smtClean="0"/>
              <a:t>relate</a:t>
            </a:r>
            <a:r>
              <a:rPr lang="en-US" sz="2400" dirty="0" smtClean="0"/>
              <a:t> with </a:t>
            </a:r>
            <a:r>
              <a:rPr lang="en-US" sz="2400" i="1" dirty="0" smtClean="0"/>
              <a:t>section</a:t>
            </a:r>
            <a:r>
              <a:rPr lang="en-US" sz="2400" dirty="0"/>
              <a:t> </a:t>
            </a:r>
            <a:r>
              <a:rPr lang="en-US" sz="2400" u="sng" dirty="0"/>
              <a:t>icons</a:t>
            </a:r>
            <a:endParaRPr lang="en-US" sz="2400" dirty="0" smtClean="0"/>
          </a:p>
          <a:p>
            <a:pPr lvl="1"/>
            <a:r>
              <a:rPr lang="en-US" sz="2400" dirty="0" smtClean="0"/>
              <a:t>Ease the search</a:t>
            </a:r>
          </a:p>
          <a:p>
            <a:pPr lvl="1"/>
            <a:r>
              <a:rPr lang="en-US" sz="2400" dirty="0" smtClean="0"/>
              <a:t>Direct attention</a:t>
            </a:r>
          </a:p>
          <a:p>
            <a:pPr>
              <a:lnSpc>
                <a:spcPct val="150000"/>
              </a:lnSpc>
              <a:spcBef>
                <a:spcPts val="1200"/>
              </a:spcBef>
            </a:pPr>
            <a:r>
              <a:rPr lang="en-US" sz="2400" dirty="0" smtClean="0"/>
              <a:t>Help Navigation Design by Keeping it </a:t>
            </a:r>
            <a:r>
              <a:rPr lang="en-US" sz="2400" i="1" dirty="0" smtClean="0"/>
              <a:t>Consistent</a:t>
            </a:r>
          </a:p>
          <a:p>
            <a:pPr lvl="1">
              <a:spcBef>
                <a:spcPts val="0"/>
              </a:spcBef>
            </a:pPr>
            <a:r>
              <a:rPr lang="en-US" sz="2400" i="1" dirty="0">
                <a:latin typeface="Arial Black" panose="020B0A04020102020204" pitchFamily="34" charset="0"/>
              </a:rPr>
              <a:t>Never</a:t>
            </a:r>
            <a:r>
              <a:rPr lang="en-US" sz="2400" dirty="0">
                <a:effectLst>
                  <a:outerShdw blurRad="38100" dist="38100" dir="2700000" algn="tl">
                    <a:srgbClr val="000000">
                      <a:alpha val="43137"/>
                    </a:srgbClr>
                  </a:outerShdw>
                </a:effectLst>
              </a:rPr>
              <a:t> </a:t>
            </a:r>
            <a:r>
              <a:rPr lang="en-US" sz="2400" dirty="0" smtClean="0"/>
              <a:t>alter </a:t>
            </a:r>
            <a:r>
              <a:rPr lang="en-US" sz="2400" u="sng" dirty="0" smtClean="0"/>
              <a:t>menu</a:t>
            </a:r>
            <a:r>
              <a:rPr lang="en-US" sz="2400" dirty="0" smtClean="0"/>
              <a:t> </a:t>
            </a:r>
            <a:r>
              <a:rPr lang="en-US" sz="2400" u="sng" dirty="0" smtClean="0"/>
              <a:t>structure</a:t>
            </a:r>
          </a:p>
          <a:p>
            <a:pPr lvl="1">
              <a:spcBef>
                <a:spcPts val="600"/>
              </a:spcBef>
            </a:pPr>
            <a:r>
              <a:rPr lang="en-US" sz="2400" i="1" dirty="0">
                <a:latin typeface="Arial Black" panose="020B0A04020102020204" pitchFamily="34" charset="0"/>
              </a:rPr>
              <a:t>Never</a:t>
            </a:r>
            <a:r>
              <a:rPr lang="en-US" sz="2400" dirty="0" smtClean="0">
                <a:effectLst>
                  <a:outerShdw blurRad="38100" dist="38100" dir="2700000" algn="tl">
                    <a:srgbClr val="000000">
                      <a:alpha val="43137"/>
                    </a:srgbClr>
                  </a:outerShdw>
                </a:effectLst>
              </a:rPr>
              <a:t> </a:t>
            </a:r>
            <a:r>
              <a:rPr lang="en-US" sz="2400" dirty="0" smtClean="0"/>
              <a:t>modify section </a:t>
            </a:r>
            <a:r>
              <a:rPr lang="en-US" sz="2400" u="sng" dirty="0" smtClean="0"/>
              <a:t>icons</a:t>
            </a:r>
          </a:p>
          <a:p>
            <a:pPr lvl="1">
              <a:spcBef>
                <a:spcPts val="600"/>
              </a:spcBef>
            </a:pPr>
            <a:r>
              <a:rPr lang="en-US" sz="2400" i="1" dirty="0">
                <a:latin typeface="Arial Black" panose="020B0A04020102020204" pitchFamily="34" charset="0"/>
              </a:rPr>
              <a:t>Never</a:t>
            </a:r>
            <a:r>
              <a:rPr lang="en-US" sz="2400" dirty="0" smtClean="0">
                <a:effectLst>
                  <a:outerShdw blurRad="38100" dist="38100" dir="2700000" algn="tl">
                    <a:srgbClr val="000000">
                      <a:alpha val="43137"/>
                    </a:srgbClr>
                  </a:outerShdw>
                </a:effectLst>
              </a:rPr>
              <a:t> </a:t>
            </a:r>
            <a:r>
              <a:rPr lang="en-US" sz="2400" dirty="0"/>
              <a:t>modify </a:t>
            </a:r>
            <a:r>
              <a:rPr lang="en-US" sz="2400" dirty="0" smtClean="0"/>
              <a:t>section </a:t>
            </a:r>
            <a:r>
              <a:rPr lang="en-US" sz="2400" u="sng" dirty="0" smtClean="0"/>
              <a:t>titles</a:t>
            </a:r>
          </a:p>
          <a:p>
            <a:pPr marL="342900" lvl="1" indent="-342900">
              <a:spcBef>
                <a:spcPts val="1800"/>
              </a:spcBef>
              <a:buClr>
                <a:srgbClr val="FF0000"/>
              </a:buClr>
              <a:buSzTx/>
              <a:buFont typeface="Georgia" pitchFamily="18" charset="0"/>
              <a:buChar char="●"/>
            </a:pPr>
            <a:r>
              <a:rPr lang="en-US" sz="2400" dirty="0"/>
              <a:t>Standardization </a:t>
            </a:r>
            <a:r>
              <a:rPr lang="en-US" sz="2400" dirty="0" smtClean="0"/>
              <a:t>Creates Schemas, which </a:t>
            </a:r>
            <a:r>
              <a:rPr lang="en-US" sz="2400" dirty="0"/>
              <a:t>Aids (S 8.1; 8.3</a:t>
            </a:r>
            <a:r>
              <a:rPr lang="en-US" sz="2400" dirty="0" smtClean="0"/>
              <a:t>)</a:t>
            </a:r>
          </a:p>
          <a:p>
            <a:pPr lvl="1">
              <a:spcBef>
                <a:spcPts val="600"/>
              </a:spcBef>
            </a:pPr>
            <a:r>
              <a:rPr lang="en-US" sz="2400" dirty="0" smtClean="0"/>
              <a:t>Navigation</a:t>
            </a:r>
          </a:p>
          <a:p>
            <a:pPr lvl="1">
              <a:spcBef>
                <a:spcPts val="600"/>
              </a:spcBef>
            </a:pPr>
            <a:r>
              <a:rPr lang="en-US" sz="2400" dirty="0" smtClean="0"/>
              <a:t>Memory Storage &amp; Search</a:t>
            </a:r>
          </a:p>
        </p:txBody>
      </p:sp>
      <p:pic>
        <p:nvPicPr>
          <p:cNvPr id="3" name="Picture 2"/>
          <p:cNvPicPr>
            <a:picLocks noChangeAspect="1"/>
          </p:cNvPicPr>
          <p:nvPr/>
        </p:nvPicPr>
        <p:blipFill>
          <a:blip r:embed="rId5"/>
          <a:stretch>
            <a:fillRect/>
          </a:stretch>
        </p:blipFill>
        <p:spPr>
          <a:xfrm>
            <a:off x="6858000" y="1752600"/>
            <a:ext cx="1914525" cy="1038225"/>
          </a:xfrm>
          <a:prstGeom prst="rect">
            <a:avLst/>
          </a:prstGeom>
        </p:spPr>
      </p:pic>
    </p:spTree>
    <p:extLst>
      <p:ext uri="{BB962C8B-B14F-4D97-AF65-F5344CB8AC3E}">
        <p14:creationId xmlns:p14="http://schemas.microsoft.com/office/powerpoint/2010/main" val="450785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381000" y="36273"/>
            <a:ext cx="8229600" cy="878127"/>
          </a:xfrm>
        </p:spPr>
        <p:txBody>
          <a:bodyPr>
            <a:normAutofit/>
          </a:bodyPr>
          <a:lstStyle/>
          <a:p>
            <a:r>
              <a:rPr lang="en-US" dirty="0" smtClean="0">
                <a:solidFill>
                  <a:srgbClr val="E46C0A"/>
                </a:solidFill>
                <a:effectLst>
                  <a:outerShdw blurRad="38100" dist="38100" dir="2700000" algn="tl">
                    <a:srgbClr val="000000">
                      <a:alpha val="43137"/>
                    </a:srgbClr>
                  </a:outerShdw>
                </a:effectLst>
              </a:rPr>
              <a:t>Clear Navigation</a:t>
            </a:r>
            <a:endParaRPr lang="en-US" dirty="0"/>
          </a:p>
        </p:txBody>
      </p:sp>
      <p:pic>
        <p:nvPicPr>
          <p:cNvPr id="5" name="Picture 4" descr="Template 1 has two options that conflict with each other and can confuse the user when searching for content information." title="Template 1"/>
          <p:cNvPicPr/>
          <p:nvPr/>
        </p:nvPicPr>
        <p:blipFill rotWithShape="1">
          <a:blip r:embed="rId3">
            <a:extLst>
              <a:ext uri="{28A0092B-C50C-407E-A947-70E740481C1C}">
                <a14:useLocalDpi xmlns:a14="http://schemas.microsoft.com/office/drawing/2010/main" val="0"/>
              </a:ext>
            </a:extLst>
          </a:blip>
          <a:srcRect t="7970" b="48546"/>
          <a:stretch/>
        </p:blipFill>
        <p:spPr bwMode="auto">
          <a:xfrm>
            <a:off x="685800" y="3025687"/>
            <a:ext cx="1905000" cy="3527513"/>
          </a:xfrm>
          <a:prstGeom prst="rect">
            <a:avLst/>
          </a:prstGeom>
          <a:ln>
            <a:noFill/>
          </a:ln>
          <a:extLst>
            <a:ext uri="{53640926-AAD7-44D8-BBD7-CCE9431645EC}">
              <a14:shadowObscured xmlns:a14="http://schemas.microsoft.com/office/drawing/2010/main"/>
            </a:ext>
          </a:extLst>
        </p:spPr>
      </p:pic>
      <p:pic>
        <p:nvPicPr>
          <p:cNvPr id="6" name="Content Placeholder 5" descr="Template 2 has modules as well as course information available to the user. Under modules, it has each of the 3 modules as a separate item. This can create confusion as to when do you select the Modules item or when to select the separate modules." title="Template 2"/>
          <p:cNvPicPr>
            <a:picLocks noGrp="1"/>
          </p:cNvPicPr>
          <p:nvPr>
            <p:ph idx="1"/>
          </p:nvPr>
        </p:nvPicPr>
        <p:blipFill rotWithShape="1">
          <a:blip r:embed="rId4">
            <a:extLst>
              <a:ext uri="{28A0092B-C50C-407E-A947-70E740481C1C}">
                <a14:useLocalDpi xmlns:a14="http://schemas.microsoft.com/office/drawing/2010/main" val="0"/>
              </a:ext>
            </a:extLst>
          </a:blip>
          <a:srcRect t="11649" b="47476"/>
          <a:stretch/>
        </p:blipFill>
        <p:spPr bwMode="auto">
          <a:xfrm>
            <a:off x="3352800" y="3121966"/>
            <a:ext cx="1981200" cy="3431234"/>
          </a:xfrm>
          <a:prstGeom prst="rect">
            <a:avLst/>
          </a:prstGeom>
          <a:ln>
            <a:noFill/>
          </a:ln>
          <a:extLst>
            <a:ext uri="{53640926-AAD7-44D8-BBD7-CCE9431645EC}">
              <a14:shadowObscured xmlns:a14="http://schemas.microsoft.com/office/drawing/2010/main"/>
            </a:ext>
          </a:extLst>
        </p:spPr>
      </p:pic>
      <p:pic>
        <p:nvPicPr>
          <p:cNvPr id="4" name="Picture 2" descr="This last template (template 3) has all Units available as a different menu item.  When the user needs to go to the content of a particular unit, he or she needs to only select the menu item for that unit." title="Template 3"/>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10065" b="6553"/>
          <a:stretch/>
        </p:blipFill>
        <p:spPr bwMode="auto">
          <a:xfrm>
            <a:off x="5867400" y="2500298"/>
            <a:ext cx="3124200" cy="4129102"/>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p:cNvSpPr txBox="1">
            <a:spLocks/>
          </p:cNvSpPr>
          <p:nvPr/>
        </p:nvSpPr>
        <p:spPr>
          <a:xfrm>
            <a:off x="228600" y="788987"/>
            <a:ext cx="8229600" cy="42211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FF0000"/>
              </a:buClr>
              <a:buFont typeface="Georgia" pitchFamily="18" charset="0"/>
              <a:buChar char="●"/>
              <a:defRPr sz="2400" b="1" i="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Clr>
                <a:srgbClr val="00C057"/>
              </a:buClr>
              <a:buSzPct val="131000"/>
              <a:buFont typeface="Wingdings" pitchFamily="2" charset="2"/>
              <a:buChar char="§"/>
              <a:defRPr sz="2400" b="1" i="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Clr>
                <a:srgbClr val="00B0F0"/>
              </a:buClr>
              <a:buSzPct val="98000"/>
              <a:buFont typeface="Wingdings" pitchFamily="2" charset="2"/>
              <a:buChar char="v"/>
              <a:defRPr sz="2400" b="1" i="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Clr>
                <a:srgbClr val="FFFF00"/>
              </a:buClr>
              <a:buSzPct val="118000"/>
              <a:buFont typeface="Arial" pitchFamily="34" charset="0"/>
              <a:buChar char="♦"/>
              <a:defRPr sz="2400" b="1" i="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400" i="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lvl="1" indent="-342900">
              <a:buClr>
                <a:srgbClr val="FF0000"/>
              </a:buClr>
              <a:buSzTx/>
              <a:buFont typeface="Georgia" pitchFamily="18" charset="0"/>
              <a:buChar char="●"/>
            </a:pPr>
            <a:r>
              <a:rPr lang="en-US" sz="2800" dirty="0" smtClean="0"/>
              <a:t>Navigation should be intuitive </a:t>
            </a:r>
            <a:r>
              <a:rPr lang="en-US" dirty="0"/>
              <a:t>(S </a:t>
            </a:r>
            <a:r>
              <a:rPr lang="en-US" dirty="0" smtClean="0"/>
              <a:t>8.1)</a:t>
            </a:r>
            <a:endParaRPr lang="en-US" sz="2800" dirty="0" smtClean="0"/>
          </a:p>
          <a:p>
            <a:pPr lvl="1"/>
            <a:r>
              <a:rPr lang="en-US" sz="2800" dirty="0" smtClean="0">
                <a:solidFill>
                  <a:srgbClr val="000000"/>
                </a:solidFill>
              </a:rPr>
              <a:t>Self-Evident</a:t>
            </a:r>
          </a:p>
          <a:p>
            <a:pPr lvl="1"/>
            <a:r>
              <a:rPr lang="en-US" sz="2800" dirty="0" smtClean="0">
                <a:solidFill>
                  <a:srgbClr val="000000"/>
                </a:solidFill>
              </a:rPr>
              <a:t>No conflict when selecting menu items</a:t>
            </a:r>
          </a:p>
          <a:p>
            <a:r>
              <a:rPr lang="en-US" sz="2800" dirty="0" smtClean="0">
                <a:solidFill>
                  <a:srgbClr val="000000"/>
                </a:solidFill>
              </a:rPr>
              <a:t>No more that 3 clicks</a:t>
            </a:r>
          </a:p>
        </p:txBody>
      </p:sp>
      <p:sp>
        <p:nvSpPr>
          <p:cNvPr id="7" name="Rounded Rectangle 6"/>
          <p:cNvSpPr/>
          <p:nvPr/>
        </p:nvSpPr>
        <p:spPr>
          <a:xfrm>
            <a:off x="717550" y="4876800"/>
            <a:ext cx="1797050" cy="381000"/>
          </a:xfrm>
          <a:prstGeom prst="roundRect">
            <a:avLst>
              <a:gd name="adj" fmla="val 50000"/>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ounded Rectangle 9"/>
          <p:cNvSpPr/>
          <p:nvPr/>
        </p:nvSpPr>
        <p:spPr>
          <a:xfrm>
            <a:off x="717550" y="3657600"/>
            <a:ext cx="1797050" cy="381000"/>
          </a:xfrm>
          <a:prstGeom prst="roundRect">
            <a:avLst>
              <a:gd name="adj" fmla="val 50000"/>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ounded Rectangle 10"/>
          <p:cNvSpPr/>
          <p:nvPr/>
        </p:nvSpPr>
        <p:spPr>
          <a:xfrm>
            <a:off x="3352800" y="3962400"/>
            <a:ext cx="1797050" cy="381000"/>
          </a:xfrm>
          <a:prstGeom prst="roundRect">
            <a:avLst>
              <a:gd name="adj" fmla="val 50000"/>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ounded Rectangle 11"/>
          <p:cNvSpPr/>
          <p:nvPr/>
        </p:nvSpPr>
        <p:spPr>
          <a:xfrm>
            <a:off x="3352800" y="5029200"/>
            <a:ext cx="1797050" cy="990600"/>
          </a:xfrm>
          <a:prstGeom prst="roundRect">
            <a:avLst>
              <a:gd name="adj" fmla="val 50000"/>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ounded Rectangle 12"/>
          <p:cNvSpPr/>
          <p:nvPr/>
        </p:nvSpPr>
        <p:spPr>
          <a:xfrm>
            <a:off x="3378200" y="4781550"/>
            <a:ext cx="1797050" cy="228600"/>
          </a:xfrm>
          <a:prstGeom prst="roundRect">
            <a:avLst>
              <a:gd name="adj" fmla="val 50000"/>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ounded Rectangle 13"/>
          <p:cNvSpPr/>
          <p:nvPr/>
        </p:nvSpPr>
        <p:spPr>
          <a:xfrm>
            <a:off x="5867400" y="3543300"/>
            <a:ext cx="1720850" cy="228600"/>
          </a:xfrm>
          <a:prstGeom prst="roundRect">
            <a:avLst>
              <a:gd name="adj" fmla="val 50000"/>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ounded Rectangle 14"/>
          <p:cNvSpPr/>
          <p:nvPr/>
        </p:nvSpPr>
        <p:spPr>
          <a:xfrm>
            <a:off x="5867400" y="3727450"/>
            <a:ext cx="1720850" cy="247650"/>
          </a:xfrm>
          <a:prstGeom prst="roundRect">
            <a:avLst>
              <a:gd name="adj" fmla="val 50000"/>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36854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2" presetClass="exit" presetSubtype="4" fill="hold" grpId="1" nodeType="clickEffect">
                                  <p:stCondLst>
                                    <p:cond delay="0"/>
                                  </p:stCondLst>
                                  <p:childTnLst>
                                    <p:animEffect transition="out" filter="wipe(down)">
                                      <p:cBhvr>
                                        <p:cTn id="40" dur="500"/>
                                        <p:tgtEl>
                                          <p:spTgt spid="11"/>
                                        </p:tgtEl>
                                      </p:cBhvr>
                                    </p:animEffect>
                                    <p:set>
                                      <p:cBhvr>
                                        <p:cTn id="41" dur="1" fill="hold">
                                          <p:stCondLst>
                                            <p:cond delay="499"/>
                                          </p:stCondLst>
                                        </p:cTn>
                                        <p:tgtEl>
                                          <p:spTgt spid="11"/>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13"/>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4"/>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14"/>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0" presetClass="exit" presetSubtype="0" fill="hold" grpId="1" nodeType="clickEffect">
                                  <p:stCondLst>
                                    <p:cond delay="0"/>
                                  </p:stCondLst>
                                  <p:childTnLst>
                                    <p:animEffect transition="out" filter="fade">
                                      <p:cBhvr>
                                        <p:cTn id="57" dur="500"/>
                                        <p:tgtEl>
                                          <p:spTgt spid="14"/>
                                        </p:tgtEl>
                                      </p:cBhvr>
                                    </p:animEffect>
                                    <p:set>
                                      <p:cBhvr>
                                        <p:cTn id="58" dur="1" fill="hold">
                                          <p:stCondLst>
                                            <p:cond delay="499"/>
                                          </p:stCondLst>
                                        </p:cTn>
                                        <p:tgtEl>
                                          <p:spTgt spid="14"/>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1" grpId="0" animBg="1"/>
      <p:bldP spid="11" grpId="1" animBg="1"/>
      <p:bldP spid="12" grpId="0" animBg="1"/>
      <p:bldP spid="13" grpId="0" animBg="1"/>
      <p:bldP spid="14" grpId="0" animBg="1"/>
      <p:bldP spid="14" grpId="1" animBg="1"/>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200" y="0"/>
            <a:ext cx="8229600" cy="878127"/>
          </a:xfrm>
        </p:spPr>
        <p:txBody>
          <a:bodyPr/>
          <a:lstStyle/>
          <a:p>
            <a:r>
              <a:rPr lang="en-US" dirty="0" smtClean="0">
                <a:solidFill>
                  <a:srgbClr val="E46C0A"/>
                </a:solidFill>
                <a:effectLst>
                  <a:outerShdw blurRad="38100" dist="38100" dir="2700000" algn="tl">
                    <a:srgbClr val="000000">
                      <a:alpha val="43137"/>
                    </a:srgbClr>
                  </a:outerShdw>
                </a:effectLst>
              </a:rPr>
              <a:t>Effects of Inconsistency</a:t>
            </a:r>
            <a:endParaRPr lang="en-US" dirty="0"/>
          </a:p>
        </p:txBody>
      </p:sp>
      <p:sp>
        <p:nvSpPr>
          <p:cNvPr id="3" name="Content Placeholder 2"/>
          <p:cNvSpPr>
            <a:spLocks noGrp="1"/>
          </p:cNvSpPr>
          <p:nvPr>
            <p:ph idx="1"/>
            <p:custDataLst>
              <p:tags r:id="rId2"/>
            </p:custDataLst>
          </p:nvPr>
        </p:nvSpPr>
        <p:spPr>
          <a:xfrm>
            <a:off x="228600" y="762116"/>
            <a:ext cx="8915400" cy="4495800"/>
          </a:xfrm>
        </p:spPr>
        <p:txBody>
          <a:bodyPr>
            <a:noAutofit/>
          </a:bodyPr>
          <a:lstStyle/>
          <a:p>
            <a:pPr>
              <a:lnSpc>
                <a:spcPct val="150000"/>
              </a:lnSpc>
            </a:pPr>
            <a:r>
              <a:rPr lang="en-US" sz="2800" dirty="0" smtClean="0"/>
              <a:t>What if all classes look different?</a:t>
            </a:r>
          </a:p>
          <a:p>
            <a:pPr lvl="1">
              <a:spcBef>
                <a:spcPts val="0"/>
              </a:spcBef>
            </a:pPr>
            <a:r>
              <a:rPr lang="en-US" sz="2800" dirty="0" smtClean="0"/>
              <a:t>St on class # 3 would </a:t>
            </a:r>
            <a:r>
              <a:rPr lang="en-US" sz="2800" u="sng" dirty="0" smtClean="0"/>
              <a:t>NOT</a:t>
            </a:r>
            <a:r>
              <a:rPr lang="en-US" sz="2800" dirty="0" smtClean="0"/>
              <a:t> know </a:t>
            </a:r>
            <a:r>
              <a:rPr lang="en-US" sz="2800" u="sng" dirty="0" smtClean="0"/>
              <a:t>how</a:t>
            </a:r>
            <a:r>
              <a:rPr lang="en-US" sz="2800" dirty="0" smtClean="0"/>
              <a:t> to reach the instructor</a:t>
            </a:r>
          </a:p>
          <a:p>
            <a:pPr lvl="1"/>
            <a:r>
              <a:rPr lang="en-US" sz="2800" dirty="0" smtClean="0"/>
              <a:t>St on </a:t>
            </a:r>
            <a:r>
              <a:rPr lang="en-US" sz="2800" dirty="0" smtClean="0"/>
              <a:t>classes </a:t>
            </a:r>
            <a:r>
              <a:rPr lang="en-US" sz="2800" dirty="0"/>
              <a:t># </a:t>
            </a:r>
            <a:r>
              <a:rPr lang="en-US" sz="2800" dirty="0" smtClean="0"/>
              <a:t>1 </a:t>
            </a:r>
            <a:r>
              <a:rPr lang="en-US" sz="2800" dirty="0"/>
              <a:t>&amp; # 3 would </a:t>
            </a:r>
            <a:r>
              <a:rPr lang="en-US" sz="2800" u="sng" dirty="0"/>
              <a:t>NOT</a:t>
            </a:r>
            <a:r>
              <a:rPr lang="en-US" sz="2800" dirty="0"/>
              <a:t> know </a:t>
            </a:r>
            <a:r>
              <a:rPr lang="en-US" sz="2800" dirty="0" smtClean="0"/>
              <a:t/>
            </a:r>
            <a:br>
              <a:rPr lang="en-US" sz="2800" dirty="0" smtClean="0"/>
            </a:br>
            <a:r>
              <a:rPr lang="en-US" sz="2800" u="sng" dirty="0" smtClean="0"/>
              <a:t>where</a:t>
            </a:r>
            <a:r>
              <a:rPr lang="en-US" sz="2800" dirty="0" smtClean="0"/>
              <a:t> </a:t>
            </a:r>
            <a:r>
              <a:rPr lang="en-US" sz="2800" dirty="0" smtClean="0"/>
              <a:t>to look for announcements</a:t>
            </a:r>
          </a:p>
        </p:txBody>
      </p:sp>
      <p:pic>
        <p:nvPicPr>
          <p:cNvPr id="1027" name="Picture 3" descr="Old menu with menu items such as Lectures, Questions and Answers, My Reactions, Meeting Center, Lesson Resources. Intro Materials, Stay on Track, My intructor, My grades" title="Sample old menu #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51266" y="3393419"/>
            <a:ext cx="1738663" cy="31714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descr="Menu with items such as : Announcements, Course Information, Discussions, Faculty Information, Course Content, Tools, Help, Student Resources" title="Sample old menu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47796" y="3561318"/>
            <a:ext cx="1852229" cy="297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descr="Menu with items such as: Home Page, Information, Content, Discussions, Groups, Student Resources, Tools, and Help." title="Sample old menu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155619" y="4084439"/>
            <a:ext cx="1809893" cy="24486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TextBox 16"/>
          <p:cNvSpPr txBox="1"/>
          <p:nvPr>
            <p:custDataLst>
              <p:tags r:id="rId3"/>
            </p:custDataLst>
          </p:nvPr>
        </p:nvSpPr>
        <p:spPr>
          <a:xfrm>
            <a:off x="1295400" y="6488668"/>
            <a:ext cx="821059" cy="369332"/>
          </a:xfrm>
          <a:prstGeom prst="rect">
            <a:avLst/>
          </a:prstGeom>
          <a:noFill/>
        </p:spPr>
        <p:txBody>
          <a:bodyPr wrap="none" rtlCol="0">
            <a:spAutoFit/>
          </a:bodyPr>
          <a:lstStyle/>
          <a:p>
            <a:r>
              <a:rPr lang="en-US" b="1" dirty="0" smtClean="0"/>
              <a:t>Class 1</a:t>
            </a:r>
            <a:endParaRPr lang="en-US" b="1" dirty="0"/>
          </a:p>
        </p:txBody>
      </p:sp>
      <p:sp>
        <p:nvSpPr>
          <p:cNvPr id="22" name="TextBox 21"/>
          <p:cNvSpPr txBox="1"/>
          <p:nvPr>
            <p:custDataLst>
              <p:tags r:id="rId4"/>
            </p:custDataLst>
          </p:nvPr>
        </p:nvSpPr>
        <p:spPr>
          <a:xfrm>
            <a:off x="3944583" y="6488668"/>
            <a:ext cx="821059" cy="369332"/>
          </a:xfrm>
          <a:prstGeom prst="rect">
            <a:avLst/>
          </a:prstGeom>
          <a:noFill/>
        </p:spPr>
        <p:txBody>
          <a:bodyPr wrap="none" rtlCol="0">
            <a:spAutoFit/>
          </a:bodyPr>
          <a:lstStyle/>
          <a:p>
            <a:r>
              <a:rPr lang="en-US" b="1" dirty="0" smtClean="0"/>
              <a:t>Class 2</a:t>
            </a:r>
            <a:endParaRPr lang="en-US" b="1" dirty="0"/>
          </a:p>
        </p:txBody>
      </p:sp>
      <p:sp>
        <p:nvSpPr>
          <p:cNvPr id="23" name="TextBox 22"/>
          <p:cNvSpPr txBox="1"/>
          <p:nvPr>
            <p:custDataLst>
              <p:tags r:id="rId5"/>
            </p:custDataLst>
          </p:nvPr>
        </p:nvSpPr>
        <p:spPr>
          <a:xfrm>
            <a:off x="6698822" y="6488668"/>
            <a:ext cx="821059" cy="369332"/>
          </a:xfrm>
          <a:prstGeom prst="rect">
            <a:avLst/>
          </a:prstGeom>
          <a:noFill/>
        </p:spPr>
        <p:txBody>
          <a:bodyPr wrap="none" rtlCol="0">
            <a:spAutoFit/>
          </a:bodyPr>
          <a:lstStyle/>
          <a:p>
            <a:r>
              <a:rPr lang="en-US" b="1" dirty="0" smtClean="0"/>
              <a:t>Class 3</a:t>
            </a:r>
            <a:endParaRPr lang="en-US" b="1" dirty="0"/>
          </a:p>
        </p:txBody>
      </p:sp>
      <p:sp>
        <p:nvSpPr>
          <p:cNvPr id="10" name="Rounded Rectangle 9"/>
          <p:cNvSpPr/>
          <p:nvPr/>
        </p:nvSpPr>
        <p:spPr>
          <a:xfrm>
            <a:off x="3464320" y="3818357"/>
            <a:ext cx="1797050" cy="307599"/>
          </a:xfrm>
          <a:prstGeom prst="roundRect">
            <a:avLst>
              <a:gd name="adj" fmla="val 50000"/>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ounded Rectangle 10"/>
          <p:cNvSpPr/>
          <p:nvPr/>
        </p:nvSpPr>
        <p:spPr>
          <a:xfrm>
            <a:off x="757558" y="5565692"/>
            <a:ext cx="1797050" cy="307599"/>
          </a:xfrm>
          <a:prstGeom prst="roundRect">
            <a:avLst>
              <a:gd name="adj" fmla="val 50000"/>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ounded Rectangle 11"/>
          <p:cNvSpPr/>
          <p:nvPr/>
        </p:nvSpPr>
        <p:spPr>
          <a:xfrm>
            <a:off x="3464320" y="4671544"/>
            <a:ext cx="1797050" cy="307599"/>
          </a:xfrm>
          <a:prstGeom prst="roundRect">
            <a:avLst>
              <a:gd name="adj" fmla="val 50000"/>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85581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11"/>
                                        </p:tgtEl>
                                      </p:cBhvr>
                                    </p:animEffect>
                                    <p:set>
                                      <p:cBhvr>
                                        <p:cTn id="17" dur="1" fill="hold">
                                          <p:stCondLst>
                                            <p:cond delay="499"/>
                                          </p:stCondLst>
                                        </p:cTn>
                                        <p:tgtEl>
                                          <p:spTgt spid="11"/>
                                        </p:tgtEl>
                                        <p:attrNameLst>
                                          <p:attrName>style.visibility</p:attrName>
                                        </p:attrNameLst>
                                      </p:cBhvr>
                                      <p:to>
                                        <p:strVal val="hidden"/>
                                      </p:to>
                                    </p:set>
                                  </p:childTnLst>
                                </p:cTn>
                              </p:par>
                              <p:par>
                                <p:cTn id="18" presetID="10" presetClass="exit" presetSubtype="0" fill="hold" grpId="1" nodeType="withEffect">
                                  <p:stCondLst>
                                    <p:cond delay="0"/>
                                  </p:stCondLst>
                                  <p:childTnLst>
                                    <p:animEffect transition="out" filter="fade">
                                      <p:cBhvr>
                                        <p:cTn id="19" dur="500"/>
                                        <p:tgtEl>
                                          <p:spTgt spid="12"/>
                                        </p:tgtEl>
                                      </p:cBhvr>
                                    </p:animEffect>
                                    <p:set>
                                      <p:cBhvr>
                                        <p:cTn id="20" dur="1" fill="hold">
                                          <p:stCondLst>
                                            <p:cond delay="499"/>
                                          </p:stCondLst>
                                        </p:cTn>
                                        <p:tgtEl>
                                          <p:spTgt spid="12"/>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grpId="1" nodeType="clickEffect">
                                  <p:stCondLst>
                                    <p:cond delay="0"/>
                                  </p:stCondLst>
                                  <p:childTnLst>
                                    <p:animEffect transition="out" filter="fade">
                                      <p:cBhvr>
                                        <p:cTn id="32" dur="500"/>
                                        <p:tgtEl>
                                          <p:spTgt spid="10"/>
                                        </p:tgtEl>
                                      </p:cBhvr>
                                    </p:animEffect>
                                    <p:set>
                                      <p:cBhvr>
                                        <p:cTn id="33"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1" grpId="0" animBg="1"/>
      <p:bldP spid="11" grpId="1" animBg="1"/>
      <p:bldP spid="12" grpId="0" animBg="1"/>
      <p:bldP spid="12"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200" y="0"/>
            <a:ext cx="8229600" cy="878127"/>
          </a:xfrm>
        </p:spPr>
        <p:txBody>
          <a:bodyPr/>
          <a:lstStyle/>
          <a:p>
            <a:r>
              <a:rPr lang="en-US" dirty="0" smtClean="0">
                <a:solidFill>
                  <a:srgbClr val="E46C0A"/>
                </a:solidFill>
                <a:effectLst>
                  <a:outerShdw blurRad="38100" dist="38100" dir="2700000" algn="tl">
                    <a:srgbClr val="000000">
                      <a:alpha val="43137"/>
                    </a:srgbClr>
                  </a:outerShdw>
                </a:effectLst>
              </a:rPr>
              <a:t>Effects of Inconsistency </a:t>
            </a:r>
            <a:r>
              <a:rPr lang="en-US" sz="2800" i="1" dirty="0" smtClean="0">
                <a:solidFill>
                  <a:srgbClr val="E46C0A"/>
                </a:solidFill>
                <a:effectLst>
                  <a:outerShdw blurRad="38100" dist="38100" dir="2700000" algn="tl">
                    <a:srgbClr val="000000">
                      <a:alpha val="43137"/>
                    </a:srgbClr>
                  </a:outerShdw>
                </a:effectLst>
              </a:rPr>
              <a:t>(Contd.)</a:t>
            </a:r>
            <a:endParaRPr lang="en-US" sz="2800" i="1" dirty="0"/>
          </a:p>
        </p:txBody>
      </p:sp>
      <p:sp>
        <p:nvSpPr>
          <p:cNvPr id="3" name="Content Placeholder 2"/>
          <p:cNvSpPr>
            <a:spLocks noGrp="1"/>
          </p:cNvSpPr>
          <p:nvPr>
            <p:ph idx="1"/>
            <p:custDataLst>
              <p:tags r:id="rId2"/>
            </p:custDataLst>
          </p:nvPr>
        </p:nvSpPr>
        <p:spPr>
          <a:xfrm>
            <a:off x="0" y="688233"/>
            <a:ext cx="9144000" cy="4495800"/>
          </a:xfrm>
        </p:spPr>
        <p:txBody>
          <a:bodyPr>
            <a:noAutofit/>
          </a:bodyPr>
          <a:lstStyle/>
          <a:p>
            <a:pPr>
              <a:lnSpc>
                <a:spcPct val="150000"/>
              </a:lnSpc>
            </a:pPr>
            <a:r>
              <a:rPr lang="en-US" sz="2800" dirty="0" smtClean="0"/>
              <a:t>If I go from one class to another class</a:t>
            </a:r>
          </a:p>
          <a:p>
            <a:pPr lvl="1"/>
            <a:r>
              <a:rPr lang="en-US" sz="2800" dirty="0" smtClean="0"/>
              <a:t>Is </a:t>
            </a:r>
            <a:r>
              <a:rPr lang="en-US" sz="2800" u="sng" dirty="0" smtClean="0"/>
              <a:t>Lectures</a:t>
            </a:r>
            <a:r>
              <a:rPr lang="en-US" sz="2800" dirty="0" smtClean="0"/>
              <a:t> the same as </a:t>
            </a:r>
            <a:r>
              <a:rPr lang="en-US" sz="2800" i="1" dirty="0" smtClean="0"/>
              <a:t>Course information?</a:t>
            </a:r>
          </a:p>
          <a:p>
            <a:pPr lvl="1"/>
            <a:r>
              <a:rPr lang="en-US" sz="2800" dirty="0" smtClean="0"/>
              <a:t>OR is </a:t>
            </a:r>
            <a:r>
              <a:rPr lang="en-US" sz="2800" u="sng" dirty="0"/>
              <a:t>Course</a:t>
            </a:r>
            <a:r>
              <a:rPr lang="en-US" sz="2800" dirty="0"/>
              <a:t> </a:t>
            </a:r>
            <a:r>
              <a:rPr lang="en-US" sz="2800" u="sng" dirty="0" smtClean="0"/>
              <a:t>information</a:t>
            </a:r>
            <a:r>
              <a:rPr lang="en-US" sz="2800" dirty="0" smtClean="0"/>
              <a:t> the same as </a:t>
            </a:r>
            <a:r>
              <a:rPr lang="en-US" sz="2800" u="sng" dirty="0" smtClean="0"/>
              <a:t>Content</a:t>
            </a:r>
            <a:r>
              <a:rPr lang="en-US" sz="2800" dirty="0" smtClean="0"/>
              <a:t>?</a:t>
            </a:r>
          </a:p>
          <a:p>
            <a:pPr lvl="1"/>
            <a:r>
              <a:rPr lang="en-US" sz="2800" dirty="0" smtClean="0"/>
              <a:t>Is Lesson Resources same as </a:t>
            </a:r>
            <a:r>
              <a:rPr lang="en-US" sz="2800" i="1" dirty="0" smtClean="0"/>
              <a:t>St. Resources</a:t>
            </a:r>
            <a:r>
              <a:rPr lang="en-US" sz="2800" dirty="0" smtClean="0"/>
              <a:t>?</a:t>
            </a:r>
          </a:p>
        </p:txBody>
      </p:sp>
      <p:pic>
        <p:nvPicPr>
          <p:cNvPr id="1027" name="Picture 3" descr="Old menu with menu items such as Lectures, Questions and Answers, My Reactions, Meeting Center, Lesson Resources. Intro Materials, Stay on Track, My intructor, My grades" title="Sample old menu #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21603" y="3350001"/>
            <a:ext cx="1738663" cy="31714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descr="Menu with items such as : Announcements, Course Information, Discussions, Faculty Information, Course Content, Tools, Help, Student Resources" title="Sample old menu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28999" y="3568700"/>
            <a:ext cx="1852229" cy="297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descr="Menu with items such as: Home Page, Information, Content, Discussions, Groups, Student Resources, Tools, and Help." title="Sample old menu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155619" y="4072771"/>
            <a:ext cx="1809893" cy="24486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TextBox 16"/>
          <p:cNvSpPr txBox="1"/>
          <p:nvPr>
            <p:custDataLst>
              <p:tags r:id="rId3"/>
            </p:custDataLst>
          </p:nvPr>
        </p:nvSpPr>
        <p:spPr>
          <a:xfrm>
            <a:off x="1295400" y="6477000"/>
            <a:ext cx="821059" cy="369332"/>
          </a:xfrm>
          <a:prstGeom prst="rect">
            <a:avLst/>
          </a:prstGeom>
          <a:noFill/>
        </p:spPr>
        <p:txBody>
          <a:bodyPr wrap="none" rtlCol="0">
            <a:spAutoFit/>
          </a:bodyPr>
          <a:lstStyle/>
          <a:p>
            <a:r>
              <a:rPr lang="en-US" b="1" dirty="0" smtClean="0"/>
              <a:t>Class 1</a:t>
            </a:r>
            <a:endParaRPr lang="en-US" b="1" dirty="0"/>
          </a:p>
        </p:txBody>
      </p:sp>
      <p:sp>
        <p:nvSpPr>
          <p:cNvPr id="22" name="TextBox 21"/>
          <p:cNvSpPr txBox="1"/>
          <p:nvPr>
            <p:custDataLst>
              <p:tags r:id="rId4"/>
            </p:custDataLst>
          </p:nvPr>
        </p:nvSpPr>
        <p:spPr>
          <a:xfrm>
            <a:off x="3886200" y="6488668"/>
            <a:ext cx="821059" cy="369332"/>
          </a:xfrm>
          <a:prstGeom prst="rect">
            <a:avLst/>
          </a:prstGeom>
          <a:noFill/>
        </p:spPr>
        <p:txBody>
          <a:bodyPr wrap="none" rtlCol="0">
            <a:spAutoFit/>
          </a:bodyPr>
          <a:lstStyle/>
          <a:p>
            <a:r>
              <a:rPr lang="en-US" b="1" dirty="0" smtClean="0"/>
              <a:t>Class 2</a:t>
            </a:r>
            <a:endParaRPr lang="en-US" b="1" dirty="0"/>
          </a:p>
        </p:txBody>
      </p:sp>
      <p:sp>
        <p:nvSpPr>
          <p:cNvPr id="23" name="TextBox 22"/>
          <p:cNvSpPr txBox="1"/>
          <p:nvPr>
            <p:custDataLst>
              <p:tags r:id="rId5"/>
            </p:custDataLst>
          </p:nvPr>
        </p:nvSpPr>
        <p:spPr>
          <a:xfrm>
            <a:off x="6683213" y="6488668"/>
            <a:ext cx="821059" cy="369332"/>
          </a:xfrm>
          <a:prstGeom prst="rect">
            <a:avLst/>
          </a:prstGeom>
          <a:noFill/>
        </p:spPr>
        <p:txBody>
          <a:bodyPr wrap="none" rtlCol="0">
            <a:spAutoFit/>
          </a:bodyPr>
          <a:lstStyle/>
          <a:p>
            <a:r>
              <a:rPr lang="en-US" b="1" dirty="0" smtClean="0"/>
              <a:t>Class 3</a:t>
            </a:r>
            <a:endParaRPr lang="en-US" b="1" dirty="0"/>
          </a:p>
        </p:txBody>
      </p:sp>
      <p:sp>
        <p:nvSpPr>
          <p:cNvPr id="10" name="Rounded Rectangle 9"/>
          <p:cNvSpPr/>
          <p:nvPr/>
        </p:nvSpPr>
        <p:spPr>
          <a:xfrm>
            <a:off x="6120298" y="4640699"/>
            <a:ext cx="1797050" cy="381000"/>
          </a:xfrm>
          <a:prstGeom prst="roundRect">
            <a:avLst>
              <a:gd name="adj" fmla="val 50000"/>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ounded Rectangle 10"/>
          <p:cNvSpPr/>
          <p:nvPr/>
        </p:nvSpPr>
        <p:spPr>
          <a:xfrm>
            <a:off x="863216" y="3350001"/>
            <a:ext cx="1797050" cy="307599"/>
          </a:xfrm>
          <a:prstGeom prst="roundRect">
            <a:avLst>
              <a:gd name="adj" fmla="val 50000"/>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ounded Rectangle 11"/>
          <p:cNvSpPr/>
          <p:nvPr/>
        </p:nvSpPr>
        <p:spPr>
          <a:xfrm>
            <a:off x="3428167" y="4071193"/>
            <a:ext cx="1797050" cy="381000"/>
          </a:xfrm>
          <a:prstGeom prst="roundRect">
            <a:avLst>
              <a:gd name="adj" fmla="val 50000"/>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ounded Rectangle 12"/>
          <p:cNvSpPr/>
          <p:nvPr/>
        </p:nvSpPr>
        <p:spPr>
          <a:xfrm>
            <a:off x="6155619" y="5491266"/>
            <a:ext cx="1797050" cy="381000"/>
          </a:xfrm>
          <a:prstGeom prst="roundRect">
            <a:avLst>
              <a:gd name="adj" fmla="val 50000"/>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ounded Rectangle 13"/>
          <p:cNvSpPr/>
          <p:nvPr/>
        </p:nvSpPr>
        <p:spPr>
          <a:xfrm>
            <a:off x="874929" y="4554725"/>
            <a:ext cx="1797050" cy="381000"/>
          </a:xfrm>
          <a:prstGeom prst="roundRect">
            <a:avLst>
              <a:gd name="adj" fmla="val 50000"/>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40613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grpId="1" nodeType="clickEffect">
                                  <p:stCondLst>
                                    <p:cond delay="0"/>
                                  </p:stCondLst>
                                  <p:childTnLst>
                                    <p:animEffect transition="out" filter="fade">
                                      <p:cBhvr>
                                        <p:cTn id="18" dur="500"/>
                                        <p:tgtEl>
                                          <p:spTgt spid="11"/>
                                        </p:tgtEl>
                                      </p:cBhvr>
                                    </p:animEffect>
                                    <p:set>
                                      <p:cBhvr>
                                        <p:cTn id="19" dur="1" fill="hold">
                                          <p:stCondLst>
                                            <p:cond delay="499"/>
                                          </p:stCondLst>
                                        </p:cTn>
                                        <p:tgtEl>
                                          <p:spTgt spid="11"/>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1" nodeType="clickEffect">
                                  <p:stCondLst>
                                    <p:cond delay="0"/>
                                  </p:stCondLst>
                                  <p:childTnLst>
                                    <p:set>
                                      <p:cBhvr>
                                        <p:cTn id="23" dur="1" fill="hold">
                                          <p:stCondLst>
                                            <p:cond delay="0"/>
                                          </p:stCondLst>
                                        </p:cTn>
                                        <p:tgtEl>
                                          <p:spTgt spid="10"/>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1" nodeType="clickEffect">
                                  <p:stCondLst>
                                    <p:cond delay="0"/>
                                  </p:stCondLst>
                                  <p:childTnLst>
                                    <p:animEffect transition="out" filter="fade">
                                      <p:cBhvr>
                                        <p:cTn id="27" dur="500"/>
                                        <p:tgtEl>
                                          <p:spTgt spid="12"/>
                                        </p:tgtEl>
                                      </p:cBhvr>
                                    </p:animEffect>
                                    <p:set>
                                      <p:cBhvr>
                                        <p:cTn id="28" dur="1" fill="hold">
                                          <p:stCondLst>
                                            <p:cond delay="499"/>
                                          </p:stCondLst>
                                        </p:cTn>
                                        <p:tgtEl>
                                          <p:spTgt spid="12"/>
                                        </p:tgtEl>
                                        <p:attrNameLst>
                                          <p:attrName>style.visibility</p:attrName>
                                        </p:attrNameLst>
                                      </p:cBhvr>
                                      <p:to>
                                        <p:strVal val="hidden"/>
                                      </p:to>
                                    </p:set>
                                  </p:childTnLst>
                                </p:cTn>
                              </p:par>
                              <p:par>
                                <p:cTn id="29" presetID="10" presetClass="exit" presetSubtype="0" fill="hold" grpId="2" nodeType="withEffect">
                                  <p:stCondLst>
                                    <p:cond delay="0"/>
                                  </p:stCondLst>
                                  <p:childTnLst>
                                    <p:animEffect transition="out" filter="fade">
                                      <p:cBhvr>
                                        <p:cTn id="30" dur="500"/>
                                        <p:tgtEl>
                                          <p:spTgt spid="10"/>
                                        </p:tgtEl>
                                      </p:cBhvr>
                                    </p:animEffect>
                                    <p:set>
                                      <p:cBhvr>
                                        <p:cTn id="31" dur="1" fill="hold">
                                          <p:stCondLst>
                                            <p:cond delay="499"/>
                                          </p:stCondLst>
                                        </p:cTn>
                                        <p:tgtEl>
                                          <p:spTgt spid="10"/>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1" nodeType="clickEffect">
                                  <p:stCondLst>
                                    <p:cond delay="0"/>
                                  </p:stCondLst>
                                  <p:childTnLst>
                                    <p:set>
                                      <p:cBhvr>
                                        <p:cTn id="39" dur="1" fill="hold">
                                          <p:stCondLst>
                                            <p:cond delay="0"/>
                                          </p:stCondLst>
                                        </p:cTn>
                                        <p:tgtEl>
                                          <p:spTgt spid="13"/>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1" nodeType="clickEffect">
                                  <p:stCondLst>
                                    <p:cond delay="0"/>
                                  </p:stCondLst>
                                  <p:childTnLst>
                                    <p:set>
                                      <p:cBhvr>
                                        <p:cTn id="43"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1" animBg="1"/>
      <p:bldP spid="10" grpId="2" animBg="1"/>
      <p:bldP spid="11" grpId="0" animBg="1"/>
      <p:bldP spid="11" grpId="1" animBg="1"/>
      <p:bldP spid="12" grpId="0" animBg="1"/>
      <p:bldP spid="12" grpId="1" animBg="1"/>
      <p:bldP spid="13" grpId="1" animBg="1"/>
      <p:bldP spid="14" grpId="0" animBg="1"/>
      <p:bldP spid="14" grpId="1"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THEME_BG_IMAGE" val=""/>
  <p:tag name="MMPROD_11668PHOTO" val="/9j/4AAQSkZJRgABAQAAAQABAAD/2wBDAAMCAgMCAgMDAwMEAwMEBQgFBQQEBQoHBwYIDAoMDAsKCwsNDhIQDQ4RDgsLEBYQERMUFRUVDA8XGBYUGBIUFRT/2wBDAQMEBAUEBQkFBQkUDQsNFBQUFBQUFBQUFBQUFBQUFBQUFBQUFBQUFBQUFBQUFBQUFBQUFBQUFBQUFBQUFBQUFBT/wAARCAI3AaA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6Oiehm2U1GpsstfzucnMSbt9Rr89Rebvp2761AE+7ZR9+o1+en0AMZtlJup/+9SVXMSI71FvqTbSVIDN9NefbUjLVaX5KCCdZ/wC7Rvqsj1Pu+WtOYgsxPRuqBWo83fW8QCWXZVZ2ZqkdvvVW3/NSkVzDklp+/wCWotu+nfcrMfMN/wB6m/KvzLTmZW+9QqRsvytQQReVuj8xqgRVb/eq/s/0fbVW3iXzJVX5mWteUsglSqMr7G+9Wrersbav8P3qp/2c1037pfN/3an2cpfCY8kiCKWtGCootGm/gjo+aBtrL8392svZyFHmiXEl/u0779QRVLu2UjbmB/lVqgWX+9Tt3ytUDJum/wCA1BmNb56ciU5otn3Vpv3KAHN8lNRfmpy0NQQRtUTdKlajbWQFV+ho2e1T+XT0irKRBV37F+WnqtSPFTduygA2/LTttC1Kn3a2jI0iRbajaLdVlqPuVoIgVdlNnbbTpf8AZqtO9ZEFWX5Kb5tNldqiVd9QSWU21G/U0xWqX71ZFHZxStUu+hNtPr0DuIPmRqmRd6/NRt+tSrUAOii309l2Ub9vSoml+bd/31Ve6VzDGqF3ollqm0/zVlKRlzE7y0efVXzKjaWjmFzGh9q9qazebVHzd1TxS0cxmS+XSUqPRurWIDl61LQjrTN9dETSINFUDrsWrW75apyy1cuUzImbZUfm/NUUsu+j/epcge+Nur9YLdpPvbf4ansHaW3abzNv+zVOVY7i3aOXbF5f8TfxVPby28Fm21tyt8rV106ckdVOnIllulWTy1b5v7y1s2+jLBD51xJtZl3Kv8TVh6XfwpqG52/dK27btq5dX8l7cSyWu2WdW+Zt33f92vUp0YxPSjRiO1GeFLdbjb+4X73y1kf29J92JdsC/LtVfvVZTVI7+3a1vIf3UbbfP8z71T6b4aVmn8lmaBV3L81dEcPGXwlexiYdh4gmg1D/AFjRL/Du/irce6/tJVmbbu/9Cpv/AAiU0vlW6LviX5vP/u1Lf2Fr4cVYZZvNl/6ZNUyy/m94mWHjIgWdfm2srbf4VapJ5Vijbc38NXNLitdbjlhibymVv7vzVWv9L+wNPtXz/l+Vt1edUy/7UTmqYXl+EzHuPNh/dK0rN/yyX71Z8utyWd0vmx7Vb5V3NW5pd/8A2XGsksPnyzfK3y/dpniHwVDrl9A0Ct+8XcvzfdrSjlvNH3i/q8eXmMi61668v/R7GSf+9tpum+I4bqZbeeGSznb/AJZzrXSxWH9m28trPuVtv7tl/vVn/ZY9Rt1hvPmVvuz7fmWuWpRpx905pU4kjNTd1VooJrJmt5d22P8A1bN/EtSbvu15dSnKnL3jiqR5ZcpJS7qi3U15axlExJXanbqg3fWnt8lRygPqOV6j30nze9ZSiBKtSq61Bu+tOWgsnqN1p26hq2ArPUEtW2XZUEvzUCkVHi30xItlStS1EjMhSKnbakqFmrIo7RHo82qKszLTvN2LXdI6uYvNLtqJrj5ageXeq03+Gsx8xP8AaH96ie4qNm2UffWpFIY8++qku6iXcjUb/lrnkcwK7VIvz1B/FT1qo8xRJUqt8tQbqN7bq2AvI9NdmpkTf3aezb/u1ZY6KVf+BVLBL/eqnKiwfM9U7q/kiZVWNl/irtjTkXGMuY2mdVb5qyp9Rt5bjyYpN0v8W3+GuX8Za3dS6f8AZ4Pl2r80q/3ao+F57ez0tWgjaX+KST+Jmr1qOH93mkehRo/zHR3izWsjfvvu/eq5BfrAvlsqyyt935vvLXIS/bNSuJZIo2Vm+bczVUtYJIredmmkaeObb/vbVrWOHlKR108LzS5jqr9F1mbzvM22Nv8AeX/aqKe9mt1+yv8AurZf+Wi/NWR4cv5r+4aN7dt3zM0X8K10+z7RcbUj3f3fl/ir0Y0+WJ08o3Qd0rKyR7olb+L5Wam6pF/YlnPNF+6lkb7q/eqs0WqPqHzr8q/d2ttqzao11uhuG3Squ5v9miUTXlMPTvEDRaeyvb+bLJ8y12fhLxDNBatHOyy/xNt+9XIavFHYNteRYotu3d/dq14IltYmuZluPNVtqr/8TWlP3TOMT0jXL1tLtYo0+WVv3jMv8LVyd1cbZGkdVWWb707fM1aF/Ous2aqzeVPH8yru+9WVdeEptXjikSZfPjX5l3V6NOMZRCQS3kOk7Zvm/efxf3qlfV47qz3BvmjbazK1c5461SPS7eCxnuI1vI1+ZYvvLWV4S1GPUrhbW3k+VpPm/wCma1z+xDlPTbqJbyOBbdvN2xszKq07w9efYFtmuPMiZW27WWi68X6fpNv5OnRrEyrt89vl3NXAeIPG91LdeW80k8v8LVMo/wAppynTeMPEcy3ksYjaVY2+Ws6weSW33L/3zuqnYapZ3Vi015JJK277zVkX/jzzY5f7NXasbbf9XXn4jC88TirYfmOtvdRV7eKR2Z5Y/lak81ZV3LXMaNcX1xJHJdfKu6ujgZriZv4f7teLjKPuxieRWoy5iTf70/fTol3LuWpUirxveic3JIgSnb2q15Wyk+VazFylSL52b/ZqTbT2+Sj+GoDlGbaPutTk+7StUCFpi/e+aioml21XNygSO9VnbYtL9opnm0+Yz5iJko207/ep60DGbPlpv+9TmbZUbNvqAOl2r/FTXi3/AHanXb/FRvX0ru5TYiVdlO206ioArN96j7tS7aa1ZAQOm6ottXPl20zb8tLlJ5SHy6kWKm7Kcv3KIxEHlfxVEyfN8tWn/u/3V3USrsjWRvlWt4x5pFxjzSKv2yO3j3O21agv7rZGsg/dL/Crfeaql/P9ljlkfasUa+Y1czFq83iFmmX91Evyx+ZXuYfC8x6dOibF54o/0XczfN/DEv8AFXOS+IdQe8Zn+X93u8qtJ9Gh+0RfarhrmX7yrFT9UW1l+ZtsTfd27q9WnhT0I04mZLYTalocsjzKrSN8q7qpxStoMbQ3kMzL/eiatz7H9ohs40j+WNt21WrG8UStYTLb3it5E3zSK392u32JubllqMdrD5iRtt2qu5qZpekNOq3DyeVZw7m/3mauFsvF63ljLCu7/R5P3cf95a7Owv2vNDiVZvKb7zLVyjymkTV0u6jsredtyrub70q/eqe41SOyWKa12rtrmv8AQZYYvN+WWT5Y5Watew0aNLNVab7Su75q7IxjymfL7xaiupJZN0H79tu7azfxVZt72Szkud+5rm4VW+7WREraXIvlbd3zbak1m9uE/s+4ST+H5l/vVzSp+8bEet6lJPptyz2u5o1bd8v/AH1WV8ObhnZrW4Vomk3Mq7q7rS7O117T4Gb/AFvlssir/FXPaQ8MWoXM0trHF5bbVVV/hpcvKBsNpCrNtdm27v8AW7vu1s28UOm2+1rhmX+7u+9UcVxYz2+29h8qL7ytu+9Vn7ZpMDeZ9nVYmX93u+81aRqRiBz2s+A9P8UQtMtx9mvpP4ttcB4c8PyeBrq+W6uvtjbt0cq16hf6uq7fKtfKb/erHvWa8bzJV22zLubavy1pGtH7RnynC+KNUvvJimt5JJfMVvL2/wAK1z/h7S9QvZIppZmVWbczNI3zV7bYeGbPVId3lrtZdq7fvLWHrnhJtJ8uOymZtzbmXbT5ojMN2+z2ctrDb/d+Zf8Aarl/7eul1CVrhm3fdaKOPaq1cvfFskWrRW6W/mwLIqySeXWhrO63vvOW3ZraT7zbvu1nzc0uUguLdTajofyak0TMvywMtXPD+rrpFq2zUI9Tl/55btrLXmmua9HYXn2ezjZpW/5abm3VLa3kNgvl+ZCuoSNum/vL/s1x4iMYxOSpKJ6Qus6ldXHyaftXdtZmk+Wusgl3Rru27v8AZrnPD17J9jXzdrf3mX7rVtQOqyNtX7392vj60YuR5VR/aiae75aYtRrL/s1JurzOU5Ruz5qbKvzVJtpsr1PKEhu6omaopZf7tVmejlM+YstLVZ5agllqLzfmqzLmJ3/2qkqHfuoVqCSxS7tlRbqdWMjUVvnoZKcn3ab/AL1AHR7qcvz0L/tU/wC5XoGw5Vob7tJSNUyAZuqNmqfZ8tQM1YgQM1OWWmy0z7tR9sguLteh9vb7tUfN3VJFL/dreMeaXLE0j7xK0sfmbagvLzymaTzPNWP+GqMV5uuGXb8ytXMajqMz6hqHlf6qNflX+81e1h8LKMvePQo0SDxLrcOqW99Clx5Uv3WZa5n+1PsdvFaqzN5a7mZv4qqXlncJrFnHO21dvmbao6pqmxm3fM7SL/wHbX1mFoxPS+GJb8UfEH+wVW3sv3t9cbVXc38P97/dp+lz3F5Z+c2oNv8A4m2/xVwGqSwp4wbUryPzbby1it1b+KqPiHVNSsNYi23Cy20nzR7W2qv+zXpex/lK5j27RNb+ysyvfN56r8u6OsfxH8Ro7i3XTZ44bm5k/drJ/dWvNV1dp911Fdf7yq1cdrPiC8bXPOjj+WPau5f71HsS+Y9D+3yWrMqxr5Ubfwr826u/8F+IJPsfl3Uatu/vferwS38W6hq9wsKTeQy/xf3q9t8Ktut7Zb5Vn3fen+7XNWpmlP3jc1H7HfzRNLH+6j+VWVvu10vgjyYpFsZZNssjMyq33lWpbjwlb3VnBdaTeRtt/wBZH/drK06/tYNY8uWZWvpG8vcv92lGP8oy14jtY7eSJlm3Nbq0jN/vNXPeI5dkNnJb3Tfu49u7/eauj1lYbi8naBd0UbfMzfxf7NcheaNNdXTM822Lb8sS/draXLEUTpfBfiCZflX5pf8AV7f9n+9W/dM1qyyQRqzSLu8r/argvD8Umna5FGy7d26RWZq6q91b7BcT7F82WP5mVf4d1VKMeUnmkb8+nR3Wn+ZcSfMy7WWkiiW4k8xV837v3q5FfHkf2jbeeZFEv95q7jwvPYzssi3DeVJ92uaVE05jntWsLq881UZluZG+VVre07Qbqwt/sar9p3bd3+y1dinh6O11CC6VvPVvmVv7tXLe8tWvJFVV/ds26sPZSDmOOl8nQbxpJVbdt2rub5ap6jqPn2sv/LKCNdzNXQ3+grrOsQXDqvkQq26uX1SeGKSWzuN2yTczfLWvsxnAaj4c/tuxaNVk09W+aFl+9/vVe0myvImW3vJPtKsu1m213GjXVjpcKw3Um1m+75/92si4t47fUJWt2Zom/hWp+GPumR4/4vgsfBc091LunlkbdCv8S15h/aVrLeS3lxDNA1w275pPmZv71epfEGw1Ce4uZkh8+Jfu+YteKeJftUUayQL5tyvywxVUacZmUjv9O+L7eHpoLeK6aeDd8yste6aD4gXWdLi1CBtyt/dr4r8My29/qXl3EjS3i/eb+Fa9n+HPj6TwzfNpL/8AHt/tV4+Py/3eaJ59anzR90+lbWXz4YpF/iqRpf3jVzHh/W457OVt3yxt8rf7NaD6j+8bYu7d92vkalOVOR5coyibXm/LUEsuyqqXXy/e3S/3aHfd81cxhKQO9MpVobbQR8RTdWam/Z396ubd9OSKgnl94rbdi05fv1ceChIKk05RiJT/ACqnWLbR92uc1jEif5arP96p2pjpUCOoVN33qd5VNifZQz/xV7YDqjlf+7TGl+aoGlrOQD2laoml/vU1paid655D5hzNUfmUxm30tZk8wkX3qqalqLaaqs38TVbRN7Luo16zt2hiWVfu/NXt5ZR9pU9468P8XMVPlvdtxFuVv4lrl/Ftn/Zt9bX0X/Hnu2yf7Nact+1n++RlZv7q/wB2q2svJren/uo1VW+aTd92vsaNOPN7x7MZcxz11qS/bFkdlni+6vy1zXibQYb2SKSJWXd83y0Xk9vpdu0bSM0Ubbd1SWusrb2e513NM25f9la6acZRkanHa94XWKGK8aSTdD93b91qxte0GPWVWZNQVV2/6qVfu12HiPUY3t/mjb/SFbav91q8ivby6ul+2Qbl8v5ZP9pq9WnGXKTINSik07yrewZmij/1jf3mp+24+xrH91pG3N/tVq6Hpsl5pstxO26X73zVV1mKaK1s2SP/AFcas3+zWnukGrceHPssyrZ7Yp9q/NXY2trInhlfssjfaV/1lYOl2txPZ2d4u6Vpl+Za7Hwv4l0v7HLa3n7q5VtskX96uepLm+yaxOe0bxhrml69FHF5jRTfKytXY6Tex6Xqi6hdNtvJG/cr/FWXf3jT3m6zWNfL/wBXFEu7/wAeqTw9oOtXt1PcOrTz/wB5vvLSjR5g5pHrDWs1x4dgut3lQTK0jf7P+1XkWs/Fqz0vXPscVr5sEP8Ay0ZvvV674tS4T4dtbruTybX+H733a+WrxlspN1xa+fPt3R+YtYxwspS94v2kYnuXhfxRp/iuPcrMs/8ACrfw1BYS3Fn4quVvGbzZl/eL/u/xV5J8LdRkv/EiszKqzSfNt/hr6O1nSFuo1Zf+Pm4t1aP5fmZa6ZUeWPKZc3MZ8ugw6ttZoVnik+bza1/DmnLa27K10ywfwr/dq14BtWt7NdN1KPyrySPdGq/w1esvhfJZ3zXT3kjRbvlXdXNzSj7sjc6PwLrLT3DWb/Mqr8rM1T6uq6dqE8m7au37396ovDlnHYahcsi/xNuapfFCreW8C/cWSTa3+7Ve7IkgvL+S302C6VWbzG+Vf71cJqN1fXuoNdTt935li2/LXYz6tbray28X72WFfl3fw1x3iO9kntZWt5maVvl2r/eqZRAo+I7Bte8P2zeZ/pkkjLHJW1o1rN4e8PqzN9pvNu3c3/LRqiv1jXUNPUNvWGNfO2/w1yfjfx1DLeXMLXCwbV/cwK3zfLWPseb4SuY3NZsLxdL8yVfNlmk/4DXmXxI8IQto6zWtq0U8bfeiWvS9U1ma40PSLf73nfNJL/dWuX8feKLeCP8AstreRl+Xdtb71ZyjKnIykfO3iDQ4dI1SWSKFpbllVpI4/uqtRWC3jXEt5dRqqttaNd3zV2fiC9jnjb7Lb7Vjk+Zfvba881bUrh4Z5It21m+Ztv8ADW8pSlEXunuXgbxDDcQ+TPNJ5u1VVVb+Kuj1L4lx6D/xL5VWe+Vvuq33a+Z/AGs/Y9WnvPtDeUrKqqtejP4XutRjvtWSTzdq/vGb5m3NXjYjB/znPKnGR3afGmS3kZryz8qDd/rIm3ba9I8P+I7fW7WKaCTdFJ91q+etLs2/sWfz41l/d7tu75qufBHxRJa642kvJI3mSf8ALRq+cxGDtGUonjVKZ9Kt8jU2mb6du+teEchKqU5HqNN1SIvzVA4ku7e1Sp8tMT5al2/WoNw3fWmvUm2mstQBBs3U3bVn5femfL71IG0jUffqBH20/wC0fLXtGISvsqnLLVzdvWqsqVjIBqPTqjVtjU7dWBJEy7KPK3U9qdsH96ly+8UToi7V2/erK8UXsa2e7d833dtS3V1tVtv3Y13M1cJrOsw3sNztb5l+6v8Aer2svjKUj0cLuQfNPCqrIvlbvm+b7tNlfZZyw27Myr95v71Ybaztt/lj3Mv3l/vVZivFvI12N8v3mr66NOSPWic7f6XcaiyrPH8u7dtqr4oul0mztlt1ZrlV+Vf4Y6uapr0lvcMqNu+b+Fd1TtBHew+ZNH8yx7lrrpy5TTlMXzbd7OD7asn95lX70lVtUtdL8mKOK3WL5v8AV/3a2tI8OR6j/p1xceVErfKv95q5zxpqlvpKpCvlr/di/iauyNb+UcYmve3WmppaxwNt2/wxr96p5dBh1nR1utzLKvytEy/K1cr4as5tZkj3XEf7z5VVvl216J9gj0vS/muPvNtt13f6xqz/AHkpGnuxMrTtOXRNBbzVVYo2+8zfxVytvPD4g1LzGj2szN5fkf8As1W/FsUjWcCwSNPBG21m/wBr71Y3hx49N1iKOdtsUm3ayt92qjGUvdCXKeg6X4Xk0jS/tEM372T725qyNE+KF5YeIG0lY9rbvm+bdXY3Xw+XXrNZtN8RR7v4omkrnrXwlY+H9QZiu68/ibdu3V0xlKJly8xb8W/E26tdFlV/4lVVXb91q8svNZ1TV76KNrWN1k+9P/s12es6XJrmoQWrx7rb/wBmrobXwrb6TGvnx/w7fu11U6kOUzlE5LwD4QmsPECXirttl+Zd3/oVes6N4jutS8QNMkyxRR7Y41kX5fL/ALv/AI7WZb27SqsdtDJBbfdb+9JXVaJ4VjgZZEZl3feZlo5uYOXlOq1G6uLy3WZfs8Eu35Wib5lWi18R31vMvmyLcr/d21uaN4aWW3SR2jlX+9t+atdNAs7C33PH5v8AErVy1Kf2ioyG6Rul09ri4hWJd27bWHqV15qs0sm2DbJ/3zW1q1/Gun/Z1+WWT5VirifFF0y6TtRfm3eWvzfwr96s6cftGvxGVYXVul43lbm+0NWRdXUmnag0bx7YI/4q1YtGkg01b7b/ALXy/wB2ue8UJ/aNnulZolZtq/71Ry/zAOn1TzbVltW3NI25mrxLxktxBqzb9sXnf8tVX5mr0bSdRt9L1BbGe4XfN8yqrfNtqLxfpyxahBJLarcrIy+WrVNP3ZBKJ0Ojai0ug2MN595VX5v9n/LVZ8V6It1qk6ov7pY1bzGb7tafhDwbDqlxL5sMkFtHGu6Vvuq1aXjf7HFZ+X9oZvL+8sf8VTUqEHi6aJDZSX1xbr5srfNJ/d3Vy91Z/ZZG/tLy2s5m/dxLH81enz3Vva6BLdQR7V3fxNVHTrWHxpI01xCqsreXHt+61YR5pAea6z8L9Pij87Q5Nu1vMmgX7y11nwe3S2us6Xf7vNmVWX+7WrceH5PCmuSxpbySxXC7Wb/ercXSV0G6trxdsS7fmqqnNL3ZhE8p1nwzeeF/EjM0kmyZv9U38K1c8JaH9n8TT6xFGzbZF211fxDnt9Zjs7xPOlnjZlVlWsbwvaqtvc7bqRZdvyxyNXj4inoc1SnzRlI97tWWW3ik/vLUu2szRG8rTbaF/mZY/vVeaVq+KrR5ZHzUo8sidEqX7tU/tTLT/tW6uHlHGUSzvp3m1USWpElo5TbmLjS7FqJparSvuo3/AC1PKT7QnaWm+bUdFZFcxpb/AJqduqCL726pV2t96vYMOYkSWo3lWhttQP8ALUE8xIzLUe+omlpvm1lIOYsq1G761W3Mjbqk+XbuasiuY5Px9ry6RpLbW27vvV5b9vutWZdQs1/cR/dXd/rKf+0jr0lnHZ2sDbVkb5qboLRweHbO3T/VLt2/3mavrcJH2VKMv5j18P7sSnqOrzOu3b9mnkX5olatDQ9W+wQqrx7pVX5d38VF5pMf/CRQM3yxeXu21Ut90utReav3m+Va+oo05cp6HwnVPoMf2eK6dd0rfMy1mRWrX/myXG6Jfu1va3K32GWFPvLXNaRa31xZrvk81d33W/hrOp8XunZTj7pWurprVvJt2220fzbVrnL2KxuvEirOrbpF3bq2fKaLVJY5d25W+7WDq0UdlqjSXXyxL/ErV0U6fuh8JuQRfZ1lj02OPz933VrX8K6JfXl5515HNdSr+7j81f3ar/srXlN18VZE2/YLfyljk2+a1eqeGvEutXm1Wk+Zo9yt92rjzRLNDXNBuLPy1laNYlXb5TfL/FXD+INBknkn8j960attZf71dH4o8PXmpbftFxI06r5m1W+XdXRxaJHb28EMW7b95mr0MPRlGXMctSXKeRf8TTTrizs7Vtssi7mX+9XZ6RpGpJtkv4W89m+Wp5dN/wCEl8ZK1vH5UFiu1W/vLX0Z4IsNN1LQ10+9t42nj/1cm35mrLEcsZHTR96Jydh4Ajls7O+VWli2/vNtdPa+BrW8t2tZ13fxRtXVaNF5Cz2bL8qr8q7atWqqrL8u1lb+KuOnU5TeVM4tfBH2K3VYNrfN91qWK1mik/5BbSsv96Tateh3Wmwy3CsjbW27qo3tncS/ejbb/ersp1OYwlTOciv7izZlt7VVb+Ld92rL63sh8lm8+X+6v3atS6atu3ytJL5n95qi/sZovuxqrLV8xn7PlMidLiWTd96dv4v7tY91oP2+aJZWZlj+Vq9Gs7i3t42jlVfu/N8tQale2duy+VGqrt+6tYSkVGMjk9Us47DSVt1+Xav7v/drz5bjzZJ/PbzYGb+7XZ+IJft8ksa/KlYcGlr9ol3L91l+X+9Ue0jI3jTOM1nw/pMW2+gjZb77q7v7tdBoekw3radJdfvVh+9urT1bRmuLdd0a1HbwNa+Vb7tq/wDstEZBUidTezyfYf3Ea+Qv3YF+6zV5T4rsLpo4JI91tOvzSNu+7XqWk3Xm+aoX91H8q/7TViy/Y73WrmO6jkZd37yJaXLE4zifDV1Y3+ly/b442Zv4f7zVW0u4m0S4vNQvVjtovu2dlEvyr/tV39/4S0OXS90FqtnK3zLGrfxV59qUULagu/8Af+W21WZfu1zy5iox5jpXsG1yO2mZmaXbu3bv/Hao3UtxFMqtbxtt/hpv/CSzWsP7r9wu3arSN97/AIDWda6lcSyStKzSyt8y/LWXvS+IfwkeuaDb+KLeVbCaSK5X5liavIor288M3k809vuWOTa3+1XpujajN/b3y7v3a7m2/wAVT+MtGhl8jdDHbNeR7pt1TKMeX3iJe9E67QdUXUdLs5F+XzI121tK38P8VcB4Ql+0W6wru2267Y/+A13Fu7Sx+Y/3q+CxkeWofMYiPLIkZaKfRv8AevOOMF+/U/3KiVql3b6g1iOWnbd9JU21dtBY1VpKVWob5KykA5WqdJagVaHRkr0zniTu/wA1RO9NZqhqCSTyqNtOdti0J81ZSKG7aY33fmqfZ7U/+CoLieEfHjw5J4jj+RdrQ7WjrnvCUUi3mmWrs3mq25v9mvSPiXP9j3M3937teL2HipbKS5mZtrN8q7q+uymr7WUacvhPVw8j0PVLVf7QuWe8Vlh3fdb7y1WlRYr62aBm3LtXc1c9ozLe6HZ3TyMtzJu/i+9W1cMq3SsnzNt3MrV9hWl7P4T1Y+8dVFK1/qiwp83y/M1dLa+Go/38m7b5a/NWH8PLKS4ha6lXbub5a9Ev7JvLWRF+8vzLXje2949SNOUTy3xHpccUn2yCNvKZvLkryz4p2Ui6TP8ANt2r96vf7i183zY2j3K33q8+8ZeCPtuntGvzK1etRlzGdSJ4JFoMmr2MH2WP/Vx7vmavSvBfij7OttDcf6+Pavzfw1ycXhLVvD9xOySSKrLWxZRNBC00qst5Iu1mlWu32fN7plzyie46N4g8P6tCs0sirLu/iro9X8PzajZ2y6dtZdu1v92vDdBtWWxgWCFp2aT+7X0B4PiuLOPzJ1+WRV2rRPmpmcfekZvhfwQ2nRtJOrbpG+8392vT7LS44rWCSD738NRLL9ohX+Ja3NGRV+bb8tcdSpzHoU6fKaOmxLLqG3+Lb+8rSlsFt1lbb975lqpZxRy3jSLuVVrZSJp9sf3m/u7vu1xykdPKSwWa3Eatt/hWiew81avWtq0Efzf981O3z1jGUolcpzUul059JVvmj+WtyXy/L+781U55WgrT2kgjTOavNI2yNIi1y+s6W0UiyJu/2q9Jf5vu1nX9hG3/ACzo+sfzF+zieW3/ANnuI5WiX97Gv3f71Uorf7ftmirqte8OeV++t28pq5C3luNLVl/i3blX+9VcwSj7pr6lFHFZ/NXI+fGu5ZfuyN97+7XRz6st/br/AH2X/vmuAvLpv7W+zqu794tdkDz6h6HpYXTtNiZtu6Rmnk3fwrXkXxB+JDad4kltdJ+WWRV85v8AgNdZ4v8AFsOnafLbpJtluJI413f3f4q+dPF+rrP4qvJoo2lnVvL21vy/aOM9Ys/F8l18qzNK235v9qtBGurxv3W2Ld/Eq/ery7wku+bc7NtX/Wf7VesWGueVp8TWse3/AGVWs5EE9r4Fke6a4vbhdrLu+b7y/wC7UPiiCOLT2s9Ok8plj/eSfxV08Gjalq8dtJat5HmLuZpW+ZadceGpNGm8y6uI52Zd0jfw1xy5oxL92R494c0u685pkjk27tqyUzxVrcmueIIlfzPs1v8Au4/+mjV0vjzxV9qt5bXS9ttFD/FB/FXnUXiFrXT1muI/NuZG2wxN/wChVhzSlExOx8P6zHZ6p9jRVXa21tv8TV6jBKtxHuWvAfDVheRap/alw21t3yr/AL1eyaDqTSxrCy/NH8v+9XyeYU/tHjYyn9o36N+2pF+792mun96vnzyOUEp23603/dp2761BrEl2fLTlf5ag82npKrtQa8w5alZaatTb121HMSP3KtMd6g37lpfm216Zzkm+ioFenRfM1SSS0Im2nbf4qKylEomqGV2VflqVWobbtrKUTY8y+I1g0tu0zf8ALNd1fL3iZZJ7NpIG+7/D/E1fX/iqw+22c6tu+ZW+WvlrVNJ8iSWFl+6zV9HksuWUjtw8veLlnrjN4ZsY1bb5Ma12em6jb362bRfvXkjWNmrzCJm+2KsUf92Py2/ir0bwNbNca8u1flj+6q19djKn7nmPew/vSPefCFqsVnFGy7Ytv3a7FLJZ2WPd8u2ue0hFi2/3q6qw+e4Vv9nbXg0T6Pl90avhKHzFZP8AgVMv/BEcsfzqrf8AAa6212vGtT7Vf+9XuUahlKmeEeKPhU11cM0Xy1zn/CA3VndeW8O5V/ir6auLBXjrF/sGNZJZGj+9XqxqRMPZnkGg+DbiKZWiX/vpa9DsNImS32uv3a6O10tYvurWhFa7VZfvU5S5oh7PlOYt7W4g+ZPlX+Kt6wuGlj2+XuatdbNWjVf9mp7DS44vu/erglGJrEbYWEjR/ebd/dWujsLL7PGufll/ib+9UVgqotaLNvjrD2cSveJ/MqD/AFTNv/75oV/K+/8AN/tUy4l3r8tTKJoEsSr8y1Ul+eT/AGVq95qrb/N96s5G/hrCQ4kcv8O2mSr5se1qlb5P9qqbS7JKnlNDG1SKN4drN96uJ1fS5FhZtu7b/Ftrs9U2vIu2oL9Fe3b/AHa2iTL4TzKytWWby9zfM3y1g69pbWt0t1t27WZW213+uWCxeRcJ8rL97bWDrMX2qxnhbau7dtZq9an70Ty6x4f4laS8vra6abcsf8NefeILfyNa2p96ZvmavXdX8KyRSL9oX9w3zLtb71cndeGf7ZvJbzyfLlt/vNWnKcYzw5a/bG+zp8yqu1f9qvRNLij+2Wdnb/NtXbub+Kuetbf+xLVVtV2/L+8Zlrc8DMuo6lu2t5ELbpJW/wDZasykdtf6i1lHKzzbVt1+Zv7q15X4g8fyajcTx+ZItn/Dub+Gus+KDXH9krb2vyyXHzSN/dWvHdZspEt4Ggt5LlY/vN/tf7X+zWVSMZe6ZRN7wv8AaNevIo4YVjs9redLLVTxzbx/aP8AR41WK3X5WqDwrFrm7+HyFb9583yrU/jmD7f5Vratt2r+8Zf4q8ypJx900IovEDT6fYx+X+83fd/u16b4N/e/vGb5lX7teKaTo0ySLHB508sjbWaVvu17h4QVVWVW+8vy18xmEo8pxYrl9mdrFtdajlqD7Q0X3vu05JVb5lr5Y8QPuNRs3U+mJSkA10ZaEenM1N/4DWYEu7ZSebUdFQBb+5Rt30bPlp617Bygq1JEuynpUq/PQVGIiJT1XZS0VBsQypUW/wB6nkqpJ9ypAxdURm81m+7XjPi3Rrd9SkYKsSyL95f4q9v1GLdH8v8AFXlPiPS5lum+b5t1d+BqezrHXhZe8eeReEpFaW4b/Wq3y7v4Vrs/hvp3kXz/AN6NaleK3s7X/a2/xVe+Hz+beXjNX0WIre0jyn0+F/iHrWkJtWumsPnbdXJabcbI1+X5933a62w/1atVUY+6e2dBavtVa2rVVasa1TdGtbNl/erpiBO8W5tv8NSvart+7U8UXy/eo3K3y/dauyMhcpmS2vzVLFF8tXni+8tMSLyvvVv7QkjTctXrJGpir/dq5ZpsrL2hXKSun8QqzE25fu/NUTRN96p4kV9tTzBy+6PuJVSOok+WpbqBpY9q1FEv/LNqgZA+52b+/UDJtWrlw3kfL96qzfPWco8wFdHb+Kqlx/rK0JfkWsW6WSVvlao+E1M+/wD9ZuqCX7v95asva/N97c1ZEs7Rbrdvv0iZEEqR3UbQt8y1lappH7vy2+aL+Fq2G+VlbbtZflpl/wDNpfzL/q2+Wu3D1JU5HDWicLq/hmN4dyNu/vbq5WDRI7CO5aeZdrfw16xYXVu1vteNfm/irD1Tw5D53mLcQxL/ABblr0PiPP8AhPJ9ZsLqeFflb5v4V/u11XhDS10ux8lvlVvmZv8A2Wp9e+y2cyzS3Sy/3f7tZV54l+7Gi7VX5tu77zVcTCoYfxf1ZWWK3ik2/L+83fLtrg9Ot7Vo4o/7Qkb+JlVvvVZ8UaXcavNLfXl8vlbtzLu/8drlbVrh7xbiKZfIZtrN/Eq1lU/ukxO4l8R2ek6fJbwfMq/eZv4q4eXxQ17cS+UrRM1Rato0mo6fuTzPNjkb5YmpdL0Ga18ptrSqv8LV5tSPu+8VKRb0PXpoI/JSTdc7vmr1rwDKzW7K7Nu3V5LocUelyXkzr+8kk+Vdteo+Bp5JV8xl/wCAqtfC5hWjKryxPGxVT3eU7/zflqWL5PlqBPu1Zt4v71eTI8onVKGSpVWpPKpGpT20u3Z/DVl12fdpr/7VRKIFF+pqSJKey/3ackVc8jSMfeHJ92l20i/JU6JXvHCRq2yrcT/LVZ9q01pdq1BRb8ym+aKordU3zaCvaF7fuqCe4Vag82onuPlqCeYgvbj7zL/D91a8+1l2urhpmXa275mau/un2x/3q4fxV/yyVv8AVM25q3wsv3x1YeX7w5q6b7ev7pdsS/Lu/vVpeCIlg1SVf/Hqz4lae4VU+792Nf4a1bPbZa55f3fu/LX0M/hPqcHL3j1Swtd7ba6Wy/1arWLocX7tZP8AZro0i/d7vu11UPhPoDYsPnXbWzAuxa5ywl8pvvVuRXSvH8zV204gaaS7Vptxt8yqa3G6pbh9ki/7S11xiBein/ePTr2X7v8AerKWVlvKs3svzLVmf2ieKX5q04Jdu2sNLjZHVmK63Ku6suU0OjV96/dpsUDI27dVG3v2+X+Orn2gf3qOUfMW2bcvFRv/AAUyK4ji+826h3j8xv3n+7Uy90nmCW3835qb5W2p/lT+Kmt8yturj5pGhi6lL+84rMd2X71aOpbk3t/drHll3r833qOY1K0t18zVn/u3Zmb5qvSxbPm+9VWK13NTIM26l2s392tC9iV9HX/vpqz9bspIrVmSmWt/5uk7W+b5drV00zkrGDPKytuX5aytZtftUM/+meX8v92tqX/j+Vf+WUnzNWLf2qv57K3y/wAStXXzHncpx11FbovytJOkf3pWanf8I/HqKtcfLLF/DWxB4f8AlnZV/cSR/dp3hpVi0eWFvl+barVRnUOMfS4bqOWzlh8pf4WrlZfDS2En2eeH7zfeX+KvVL2/sdLbbKy7tv3t1Zy+INBupl3ss7bv9X/E1EqkvhMfdOKtfBslm0s0i/uK5PXrjUvDmrWyvHJ9hmb5WZa9F8feNGutP+y2Vn5EC/3fvNUsFxa+IPAax38as3y+XJ/ErVhVjzUzGRwFwiy6kv7v/WfNXqXhe1+y2qqy7WauF0uzk1HWmZdu1W2rXqNnp3kRr81fmdSPNWkfPV9zQii+WrSfKtVUdkqdPn+9XOZEqS7an83fUNSKtBpGQ56i2fNU+z2p+1amRoQJFU+ypNtCJXNI1iUvuNSO9N+/81QSy17Z5Hwg1x81QSytUTv81Nd9v+1QZe0J/Np+75aqo9OTduqZEcwfaNzUS/Ovy010+bdtqJpazL5iVv8AV/NXGeKF+1XSqy/LXSzuzq3zVxnjJbp5F/eeVEvy/dqoS5ZcxvRlyyNXw1of2rym/hrPew3eLpVb/ZrtfAFur6eq/wAMa1yfxN8Q2vgjUFvG2yzsu1YP7zV9ZTpyq0T7HBy949R0nVLPRods8m3/AHmq1cfEHTV+VZI/9n5q+D/HXxu1b7U0zTNF825VVmVVrzTXPjr4q1ZfLhurhYq9PC4OpyntyxFOPxH6VJ8TdH87y2uo1b+L5vu11uk+ILPUofMgmVv+BV+SNr8SNYtZFmuLybd/vfer234c/tMNp0cVveNtl/vK1eh9UqRM44qMvhP0dt7jft2tV5227d396vGPhl8WofEtrB+8+Zl+Vt26vSG1lZZF+aj4Tp5jo5WV5FaoL2XyvKaqj3Cps+bdUWrvvtVZf4fmqfiNDTd18vdWdeeIbXRofOuZttZt1ry2tnuZvur92vmX48fGSaw82Oyk3yx/LHu/vVrTp8xz1Jcp73rfxwsdJkb+Lb8zfvPu159rn7Xej2rN5F1+9/usy18H+IfGHjDxDcNGlxNKrNu2qtZ8Xwt8Wa4qyeTJub71d0cNH7RwyrSPtG//AGz983l2sO5v72771P039qq6vb5lbzN27+9tr5V0b9n3xVdRxb1kXbXpvh/4Katp0cXmqss/96qlh6YRqVD7N8NfGbT9Us1b7Yyy7f4pN1djpPxItWkVZbjzf91q+SdG8B3WkQxeb5m3721aniuryyuPuyRfN8v3q8+pg48vundTrfzH2f8A2za6pGzJIrbqzdy/aGVm/wB2vmrw58TbqwvFhlZlb+Hd/FXqfh74gw6pJ+9Zlb/arxa1GpTPSp1IyPSZYN67ttM+z/Z9u5fvU2yvPtVruVqnefzV+b+GueMuYJR/lM/VLffa7V+euLnRrLzf7td7Ku77y1yHiWwaCN9vzNtrsoy945qnvRMFrxW2q33l+7/tVen01Z7eeRfnXau3bXK3k7JHFJ/wFq6rSb1l0fzF/wBQ235a9A8qXumH/wAetn80nzf3f+BVBoN/H+/tZ9qt5m2Ftv3q0Nb03ytLnkT7zfdrmrBm/sueT/VTwyfLup06nKYSic940WO31Bo7ho/KZvmbdt21zF1oca7fIvvmk+6u3/2aug+K8TatpatFHtl/iavOpU1jQbOLa0n7yTau5a65/wB05I+8bmqRN9oijWORYI/lbcu1WqS/v20vT/srLt/ijZa5/wC2alFby/bGkVtu5dzVofaG1Sx0+NW3Ss3zNtrhrc0V7w/d5Tc8GtvvPtH3U/2q9KtbrzV2/e/2lrj9EgVdnlKrf7NddaxbF/1axf7K1+c1uX2kuU+bq/EXE6iplqOJd61LEm6uTlMyVam2/LTVWnbNtHKbRiPX7lOXpUSfLTvm96ykVEsLTduynKjUtYm8THll2VTuG3UStu/iqBm2V7cTwZDGahN1LTk/2qUjActT/dqDzVShJajlKiOleoaRmoR1esuUrmGqm/8AhrnPFVhJeR+Wv97dXSuy1m3m3du27ttKUS+Ys+Fbz7Bb7fvNu3NXzL8bvFF94g8aahHBMqrb/u1Va96tdUZZvJZtqyV896zatF461PzY1Zmk3LX2mX1oyp8p9dgZcxy3h74UX3iNlkv2aVWb7sjV3Fr+y/p8u35pE8z/AJZ7q9G8EW9ukatdSR/d3MrU7xf+0d4X8F+RZ2cLavqsjbVgtlr6CFaXw0z6D2MeXmkcvZfsq6Ksf7+P/vpqwfEH7I2n3W5rC6ks5/4WWqPxE/aE8daJbxXkun2umRXX+ptpG3S7f9quAsP2tvGC6h515HDLBt3Mqx12fvvhkc/LRl8Mjv8Aw/4V8afCW8iaJv7QsY2+9FX0Z4N+KH9s29tuXbKzfNXkHw+/aHs/GUKw3Vj5Fz91oq654re31S2vrX5FZvmX7u6sanw8x3U+U+n9JvWv7eJvvfLV64TzY2XbXPeCLhXsYm3K3y12P2dZV+7XDTqHQeYaylxFHLC25f8Aarwrxf8ADRfFGtMrr+43fNuWvqHXtNb5v4v+A15vq9v9lml2fe/irrp1P5TnlHmOH0H4VaPo0MSrDHK6/wCzXSroOm6dHuZoYl/2ttYOo+LZLPzfIX5lrxj4g6j4k8S6hBawSfNJ92L/AJ5/7VR+8qSN40eU+j7XXPDdhtWe4sV3fd/fLW9Z6p4V1H5V1K33f3fMX5a+c/D/AMJdP8PeEb7UNSt5NT1WONm3SNuWvlKL7ZqPiZbdta/sP7ZcMv2meRo4Ifm+8zLXTLDVJcvLLc444mPNKMon6nXXhW3uLfdZ3UM/y/dWSuJ17Rmt42jl3fL/AAstfn14S+Nnjbw5eM1rrVxPbQt+73SfLItfUfgr4565r2qWcOvWqrBdW6tHP/easJU6tKXLI6ac6FT4X7x0es6J9jjaaDc0W3cy1U0vxy2l/K7Mzfw+ZXayr9vjZoo/l3fxVnt4LhupJd0O6Vv9mlKUasOUuPNTkem/Dz4m2uo28Vu8nzV6Rb38csfmIyt/utXg3hfwRcaPdeYsavF/DXrukyqsaq7RxM38KrXgVKfs5HXGXMdH57bd1Zmrq1/aszL8235atMzfL8tSN8kNZ+05QjT5jxbxKjWF55e35ZP4a1fD0skscFuzfNu+7R8RrVvMimX+GsaDW1s5o7hfvbf71erTlzxPLxVPlPVtc0uP7H/3z93+Jq818XsthdRaXArbpvmkb/areXx0r6XLNL8qx/d3N/FXAX9+txqH2qeRmaT7q7vvNXR7OJ51PmkHiBF8yDzV3bmX5Vb5VWqfxc+xxeFdMkg2tL5zbdv8VU9UvGnvNu7asK/M26uf1m6k16SJd3+jW8bNtWtfduTTpy5jnJ7y31S88mdvvfKu5q2mX+xoYreKRW8tfvLXIWSLLNFNOy/e+7u+7Wn9st/MaPzJN0km1WZq+WzbHSj7sThxHLH4T03wlFHLbqySfxfNXdQKtcT4N0TyLfckm5f9mu6t08qvjo/FzHiS+If/ALtSQJQiVL8q1ZEYk6ou2n1ErU7d9aDQET5qlWo6k/3a5ZGkST/do/4DTd2ynVmbHMfZ6i8r5qvfL5dG3etewfPcpnfxUr7mbirPlU10qzLlKL/foVtlSP8ALVZ3oMwllqLz9tRyy7KquzbqiUSOYnllaX7tNlf923+7UNMuGZY2rI05jmp5VXUmVm+78yrXCeKPDkj+JFukX5ZF3V1ut/6PJ51Me3bWdHWQbt0f3dq16WX1uWXKfW5T+8lynkHxL1HULDS2h02SRZ9vzNE33a4f4MeGWt9ctr68/f3kkm5vN/hr0jxBp15dSNZxW8m5vvfLtqCw0lvDjLbvbt5v/jy191ha0acT7GWH9pHlIP2h/C8mpWNnfJGzRRqyybVr5402LVEW8s7Xy1s7zasm5V+6v92vsvS9bj1uRtPu/mgZdrbo91U7L4UeF7XVo7xdJ81vM/5a/dWvT+tW96Jy0cBUg+X7J5v8CfBuns19fXtwttFGqrbtL8vzV7Fod79s0tmTczRybW/u/wC9XWW/hXT7ry/Ktfl/i+Wt5vClna6f5cEe3d96uWtWjKJ6NPDxpnpHwlX7VpsX7v5ttetwWbPD83/oNcB8J7dbKx27a9SVv3NfO+09435Th/Edvsb5a8w1u3j85tvzM33l216trys7fe+9XGT6J5tx5m2u2nUJ9meSeIPDX2eOe4Zd21fljWvPotO+y3jXUEbSyyf6xpP4f92voLVtNj/e7l+8tcPr3hf/AENli3ebt+WuyNTm+E9CjKP2ifS7qx1HSfss/wDo25drbl+98tfJPxV/Z91C116dtNj/ALQs5m8xfLb/AFdfR1wmqaNpbQ7VnZV3Nuptnql5LZyyfYYfNjb5dq13U6kox5ZHm1sHTlLmifLngj4D6lql5At1ZtY2MLbplZfvV7drOifZ7eC3g2tPHtWHy/4f+BV31nYalrMcW2Nom3feVdtdt4N+GkNlJ51yq3LLSqYi0eUdPC06cuY47RryTRrWCPUY2l+X5pVrprPXIdvmW6tOrfw7q7fUfCVq0PzQru/8drBsPh9HcSOy7oq8+pUp/ZNuXmJdLv8A7f5S/wCo+b5m3V3ml2tvax7Yl89v7zLWVpHhCOw27fMX/daujis40+9JJurzakolRiS/N95vvVBcNvqWWLyvvM1U532V5pvEwfFFgt5a7fvfLXjF+raXqnkqu7/Zavdb1t1fPHxu1STw/eS3kTbW+6telg5e9ynHjI+6a8Usmo6XJbq25/4lrk3v7hNYWGX+H5VVai+F/iuHXm/0iTbL/FXVReF/tWuLeWv73a392uz2nNU9meVh6fve8Nt/CU0+7bIzLJ8zVj2unR6DoviW4uPvQrtj/wCBV67pejSeWsYj8pV/vV5X8a7WTTlbT4lbdqEi7q0jTlGXvHo1Ixp0ZSPM4JfsVnAzfv2mj83cv8NaXh/SW1LUlZo/lZqfpFhHqNx5MXzLawqrMv3a9P8AD3hdtLjiuFVWWRdy7a+IzSnL2x8DiOY6Xw1arZW8UMf3a6FYlrM03b5itt21q79teZGJ5w3bsqTb+7pqP81S/dqSyLd5VHm1E70lRICZZanXpVNV/wBqpVbZXObxL38NG6okb5alR6guJz/31qdfuVFFTnl2LXsHgDmaq0r07fuqF/vVY5SK8tUZVatPbvprQb6swlzGOkG9vmqXyKvS2+37q1E3yVnInlkVvKFVpU2NV5qqz96wGzjvFsX+jsyr92um+GmnMmhr93958zblqnq1r9qhZf8AZrqPAsXkWsEf8K10YX+IfW5D702M1fwhCjfamj+Zm+9trD8Q+Bob2TzFj2tt/hr1LVIPttmscVcvf2F9B/r/ALrL8u2vpYy94/RI0zyxfDkemyfNuVt33VrpbDS7drddkaq33m+ard6lvF8rL5stZvlX1xIvkQ/LXoxlI6YxjE6CKVbVYo/vVqxW7St/eVVrN0nQZoo/tV0rL/s10FqyxWe7+9WWIrRjHliTUjzSPRvhltls2r0K63RW7bf7tcT8NLXyNP3f3mruL9t8e1a8+MSpROals2uqiaw8r5WX5q2kikibdtpl0vmt8v3q1j8XMTynFa9om633JH80f/j1ccy28sjRyr8y/wANesbI3+V65PxN4GafdcWX3v4q9KnU5jCPNGRxkvhq1l81kk2q33lZd1U4tGht2/dLuX+L93TpYtQ02SVXjZttXvDmrXEqt5sa7W+78td3NGMTa0i5okUNv8rKyru3bdtdD5sPkrHEu2mW6M/3lVa2LPS432M3zV59SpyjjT5jOWwmlk/2VrTs7D5tu3bWxFpCu23+7Vn7FGu1V+9Xnyqcx08vKVYoPs67VpssEcq/NVyX918u7dVOV1dW/hasTnMW43KzLu3LWfeyqke5m/hqfUbhUkZlbdXL65fq9vu/u1n9oAur/bJu/u18+/HW1k17bGn8Tfdr1S/1FvMb+6tclq2l/wBqXi7lrqo+7LmOep70Tyz4faS1lqC28q/vf7v3d1fSXhDQ/st1bMy7VkX7tcH/AMIgyeReLHtnjb+H+Ja9R0b7R5enxrH+/wD9pqqUpU6ntCKdP3TqPIV5pZG/df7K/wAVfOP7QXiC3s/FEStt82OHaq/71fQ96zaRH5l98ir8zfNXxh8SNeXxB421PVp/L+xwttjVv4q644jn94wx8o06PKdZ4D8OSJp95s2/vtrSNur1jw5F9n0dYd27y22ruryvwb4g229n+7VWmjVmWvVNIZri3Vvu/wC7XymMrRqVD88xFTmkacW1KnSWoooqsbf9mvPOQd91d1M83dS/w1Fv+WsZAEr0xaWpEf5awAFqV0/2qZ935qjZ2rORsWVbZVmKWs9XqVW2VmaxM5Plp8u3b8tMb79DNXunhAq1BL96nvLtpjy1YDqX7lRebTXlqDPmEkqFl+X5qY0/y03fv61Acw1nqCX51qRulVpdzt8tZyMCD+KtXw5dbPutt+aspqraJebLhl/2q3w/xH2nDv8AGZ6xpv72Na05dI+0L+9XctYehy+aq/w12dg7Sr81e5E/UeU5/wD4Qu1uG3eTV6Lw1Z6dD8sarXSpt8vbtqjfxK612x5iKhxmspH8sa1nWqLdXCxp83zfNV7xL/o8bMv3qqeDYt1wjN8zbvvU5U/dMYyPXfCVq0Fmu75V/u10d0v7tWVayNJlX7Kq7lqzeal5Uf3qn2cuXmN/dJ7i6jg+Vm/hrMTUbV22+dtrI1a4Zo1+b5mrnrrTbh93lSbf/ZqmMfe94r2cpe8dx5SyzKy/MtXvKX/drzfw943m0vUl0vUV/wCubV6bFLHdQqyVvyyic0v5ZFG68PWt/H+/Vf8AvmsN/Btnbt8se1f4VrrGZlbbtps6s1ZyqGlOJz6aJCi/dqzFpqp83zVbdWib7tWom/iWsI+8dnujIoo0+ZabLKqs3y0M8iM2+qN1LsWly8plL3itdO27dWZeTsn8VT3l1+74rFurjd826tY+8c0ijqU/lRs3+zXnms6pukZVrrNbvdm5m+7Xn11Ks8zMP71Yy+Ixl8JE87SstXrCKN7ht60WVl8rblq9awb5Gx8ta0/i5TI3IEt7fyI2Xd81djZtZvfRTK0f7tfu15ldRXV+22Lcv8O6uo0nwXNptm0lxdf6z73zVtU5eX4janGJi/Gnxav9h3McTfdXb/vV85+I9Gs5bWCTy1b9392vXvjIixaOsKSea0kyqu3+7uryHW9WheRYYv8Ad/3q5MTKNPDykfLZpW5pE/g2Jm1Jfl+Vfu17vpMDJbrXmnw28Pb285q9etU2xrXyVOPP7x8hU94kX5FqVWpu2m7a1EDdar+Vt/iqVvl+9TWb+7WMiBn8VS7d9Nd6ctcpUSV02LUX36Wk21nI2HbtlJTttSeVUxAz36moGqTb/FUEr17x4oM9R7vrTvMH92oH71ZnIillpssvy0SpTfl/u0GciLey9ab5tOlShIqiRBEsu+pUTdTVg21Oq7KyLKtwn7tv92uY0uXbq0i/3WrrLj/VtXD2su3xFKrfLup05SjI+myOpy4iJ7J4c+bbXf2Eq+XXnnhydYrda6eyv/8AgNfS048x+u8x1sUtVb+eOJdzf3aqJfqsf3qxdW1FWVvmr1cPR5jkqVDF8S6lDFC0j1zWjeNLeyuG/efxVB4ttbrWdPZbNvmWvD9Ut9U0S6lkWZvPX5vKlrp+r80jkjUPrbSPHkMUe55F/vVoXvxLsZ42jRl3V8j6T8SJpf3LLIsv8W6oPE3iDWmt1jsJFi3fekb+Gt/qspR5TpjWifV978RtF0i3868uoVVf4mkWrnh74paD4lt9tlcQz/N95WVq+Fpfg3rHxDj8zVtYuGXd93d8rV3HgD4fR/Dby/7NupF2t80bVlUwEeX4jeniJc3wn0d8RpY1vNOvoF+ZZNrba6zwv4rm+zrG7fNXmWjRXni1YI23eVHJuZmX71dtdac1hDuX5WrOOHl7PlkZ1qnvHqllfrdRqxarby7v4q8p8OeKP+Wbt833du6u6tdWjuF+Vq832PvFRNzyvNqNvlVvmqL7Yu1aJZf3f8P/AH1Uez5TXmGvKzx7m+asW/l27qvTzrtaucurjymZvvbqOUqMinLKyx7m+bdWVPdbKlv7r938i/8Aj1Yst1vb5VoMJGN4ovG+zt8v3qwLWz+7W5rMX2hfm/hqCzi/ib5t1c8viOb4i00W2NdtDyx26ytt+VV3NU91Lsj3baxdenW10e8k/vLW1HmlIyZ5J43/AGjms5Ps+iL5DW7Ms1zI33f+A15rr3xy8Razp8sN7qWpTtcfdVW8mKvMvEEtxP4q1CSLcy/aG+bb96mP9onuvMnmaX5dqs38NOpS973j26dOPs+aJ9ZeKtSZvhj4akSTzZfJX5mb+KuL8G6dHqOsbbr7y1SvPEkepeG9DtVZmW3h2t838VdP8MrLdN522vnMdW5v3cT8vzOtzVpHruh6RDYRr5X3a2keqNn8sa1oLXFGPLE8CJKj/wCzTqE+WimbjXTdUD/7NW3XZ92m+VWMg5Smy0K1WniqD7lcpPKOjqVVqJanSoNokqrU6RVAlTo1VEuJzPms1NZd9NienebXsngET1G9Ty/7NM2VZBA6bqjap5VqqzbKDKRJUfm/3f4aPm+8tQfxf7VQQSrLv+61O3VA/wDsrtprStWciyV3auH1lFstciZq7hWrhfHP7qRZl/vUo+7I9jL6ns8RGR6LoesqsK7G/hrobfVtv3m3V5B4e8Q/u13V06azuj+WvssJGMon69SrRlHmO6ute+X5a5/VPEMlw3lo3+9XM3+ts7bVbc1WtLt2+0bn+Zq9f4TCoddpFusEKt/G1c14t8PreSeY0aszfxba6W1bcu1lq09qrR/MvzVw+2lGpzBGPunmVr4Nt/utbq27+8taH/CA2a3S7Y/l/u16JBpMbx7tvzL/AA1Ti05orrc3zfNXq08RzGfs/eDSPClvF+7SP93trobDwlYysvmwr8v+zV7SV3xqq/eroIrX5dy/drGpUOmI+Czs7O1WOJdqr/CtZmpbZY12rW09qvk+ZWddWf7tdtc8Ze8ZVI+6cHq9hNat9sg+9/EtaHh7xX5rfO23b/DV6/T70bfdX71cPq1vJp0n2y3/AOBL/erfljIKdTlPYNO1fz4/vVP9qVPutXlvh7xVHdW+3+JfvLuroV175drfLWEqZr7Q6y4vfl+9WHf367vlb7tZl1rO9flasi6v2lZlVf8Ax6uWUSuYuXt4v8LbmaqcrMq/ItUd7eZup0srbflrkkHMVLxJJY/96rNnEtvGvy/NUDqzqqs2+p0/dW7ba5pGY2/l/hrz34zeI/8AhHPAtzInzTsvlxr/ALVdpK32i62r/DXk3x6b7VcafY/wqytItd2FiclSpyxPlW1vJPtjs0fmzyMzfvV+7VnW5WVoI/mZtu5vlqTT9dj8J6lLJNb28sqyN5bXK7m+9/drootNbWZl1K5/ercLuX5dv/jtZ4iXsfekehLMqNGj70jo/D8Sz2cCqv3lWvoLwHpa2GnruX5ttec/Dnw5DdNFuX5Vr2uy05bVf3X/AHzXxkpc9SR+XYipGrUlKJoxPtWrKt/tVR2sn3qnj+5SOKJoJLT0lqCJ6fQblhHo3+9RU9KykaRGs1G2nbfmp2z2rIZFUqdBRRs/26nlAelTotVU6CpVap5jU5f7tCPtqNmpnm71r2T5ofvpySrt/wBr+KoPmT71N3/M1WQWW2utQPtpvm/u6iZqCZAzVFv2fw0IzNUTffoILG75aiem/Nto3VEgHJXHePLffp7f7tdf/FWB4tg8/T321jLY3pSlCR5r4e1KRJFrvIL/AM2PburzPSf3WsSx/wDjtereH9L+0RxSba+uy2pzUz9Ry/Ee1oxHada+bcRSN/vV0aT/AGWPcvzN/s1La6R+8bav8O2uQv8AXptIuJ44o1Zlb7rV69SXunpy5pSOvtdbZPvttouviHpthCzXV5GrL91d1fOPj74h+Jv9Xa2skf8AtKtcdYaJ4k1m3+0XUdx935q5o0Pe5j3cHh4y+I+3fDPxI0XVo/3N0rN/vVuS3tvKqssi/wDfVfBtndatpNwvlQzfL/Ev8VdnYfEnXoofL/0j/vmuyNE9SpgaXxRkfY1r4jsdNjXzbiOL/a3LWnF4ys5WXyriNov96vh+88fapfq29ZG/9lqtYeJvE1xJEsEdx/wFq3lQiZf2fH+Y+/ovFtq6yru+Xb/eqK68R26xr83+781fEyeIPG1nCvlLdNF/tVBF8VfHFky7rfz/AO7uX7tZfVzkqZd/LI+xL+6bzNy/MrVg6jL+78t468B8PfF/x1qW3zdLVot33lr0/SfEepatH+/j8hlX7tVy8p4dahKn8RWv91refaLL5d33lrcsNZkuoV3/AHqpyo3mQM33m+Vq0F0jypG/ut92nzExkT/amlkXZ81TyrIkasv3v4qtaXYL5Kt/FWhLFGv3q5KhXMZCpI26iKKbazMtaF0rKzbVpyL/AKPtZfmrgl8JqUWTZ95aqXl1t/4DVm8n27/71cvql78yqv3pP4a55e8RI09IT7RcSzfwrXiXxkv/ACrz7U7fem2r/wABr3u1ga10tm2/eWvAfj7ZL9q0q3T/AJ6bmrsp+6efiPhPFNU0O317xF9sddixxqv3a9BnsI7WPT7WJmZVVfvVnvokdho9zdKrebIq7W3VtQW8l1eW22Fmfav3a8nNq3uxifK4xcsfePXfAOlrZWKttruopdrfLWH4XtZLfSYllX5ttbUUVfJxPCLK/PUqRbVqJfkqzFVxNIj1XZRu2UtOqyoiK/8AeqVJacsW5ad5W2pNyNakR9tGz2o2bayfxANeX5qcj01lpyfLWUpGsR+//Yp275aWmOn92ueUizknX+KmypVl6qM9fRHykhn3Pu0f71QSu1RpK275qoyLMv3arbm3VJu3rTW+SOjlAKgaXf8ALQzb6fvXb92pIGb29KN/zU/bUTfJUFku6qt5E09qyqtPpy/PWUohGXvHh/iCJtI8ReYvy7mr1vwReb7dd1cF8SNL2N5yr81Xvh9qnm2cTM3zR/Ky16uXVOWXKfdZHiI83s5HuenJ5sm37u6uL8b+H1t9UWZFXa33q6HTp/N2yK33ad4rtfPs/l/3q+m5vdPtPtcx5l4t0ln09cRqzbfl+WuT0nV5tGmWO6tWZf8Adr01pVuLfa/zMq1JZaXY3W3cq7v9qs6dTm90+hwOYRp+7UicxYavpLqvmwrtX7u6Ot6JNFnt/wDj1h+ZfvVoXXhK1b7kK/N/dp9r4VaBeLeNlr0acuU9eWMw0veMe60bQYNuy3Vflb5lj/irYg+w29urW9qrXKr8reXt210GnaRG6/vbdU/2a62w0i1aP544/wDZ/wBmto1FzGUsxoRj7p5bFo2papHLGqyRRN833fvVp2vw8hfd58e5W/2fvV6enl2v3V3Ub1RvkrklUlzHmVsxlL4YnHWfhL7OrQxR+Uv+ytWU0FbL7rbWroZ7jdN8tQXUStuqfaHjSlKp8RzT6d595Errt2tW5LEvl+W38NQWSfMzN95WrQdfN+alzERiU7O1+y/Kv8NPvf8AXfL/AA1Zn+X5v71UZbjbIzVnIr7RTnuGlkZvu1a+2bIV3fdqnLtZv7tZl/qS+X8jVzyiXLlG6zfqu5qwdEgbVNU3feijb71ZGs6jJdXHkxfeZttd94N0T7HYxb/vfeb5ayp0/eMJSNO8i/dxW9eCftCWrf2hZsv3Y6+iUg+0XErP91f/AB2vCP2jG+y6fHMq7vm+7Sqe5I4cVHmonmEt+t1p8Fuzbt235f7te1/DnTYWs9zQqzbV2sy14J4Xt2lXzp1/etJtWvpDwHbtFpK/7tfP5niI1JxpxPicZU+ydL93atG7ZTqhdNv8VePzRPL5iyrVOrVBB92riqtKJvEfTlo21NEtamkYjV3JUqJ/eqTyt1Lt2VJ0CbaNtPVdlLWfMUQr0ptS0+ueRZWX71TL8lIsXzVL5Vc8ogcS1RystSbaayLX0x8oU967qb5W+p3iVaN31qwIFWmyr8tTu22OqsrtupcpJGyfepiy/wANEr1GiUcpiW1bZStUHm7fu05HrMsdtpyJSUVEgOb8aab9t09v92vMPDN7/ZerNC7fK38Ne13tv5trKrfN8teG+LbWSw1R5E+WlRl7KpzHtZfW9jU5j3Dw/rKpt2/N/s1095L9vt/vfeX7teJeC/Ev2hVVpPmj+8teqWGorLaq38VfZUakZUz9MpVI1Y80TBltZlumVf4W+7VmziZptq1eiiVrxmq3Fpe2RW/2qKcoo1J4reRfl3fLVyK6kRdq7t1bmnadGyq23dXRxaXb+Uu63Wuv2h6EafNE463eSVflVt1aETyQbc7q6+30i1/hj20260NWkXb81X7QmVMxYnZl+enfMzNtrRl0hk/i/iqza6RvjqZVInN7ORhtF81FxYSSw/L/AMCrpbW1jXdvXdVS42tI8a/xVyykax905yX5Fg/gbbTFum/iqe/dfM+X+Gs93+WtIhInlv13Vn3t1vk+WqssuyT5arXt1HasrM3zf3azAL+98iNtzbWrjNU1nb9xtrU7XtXWXzfm/wDHqreF9Dk8R6h5zr+4VqfLKREja8C+HpLyb7ZcL/F8tep2dr5UbM3y/wB1aj0PSVsrVVVdv92tK4TZGq1pKPKY/aKKxbY22/xV5h8XNGh1LQbnzY/N8td1es+V+8Va47xVYfbdH1X+L921eHjOblMcRT5qMj5js7XfqESp/er33wunlaXErf3a8s8IeH5JdQaaWP5d1ev2/wDo8aqP7tfKfbPzivL3uUuJLTaZ81SxLvap5TliSRbquRLUSJtqdacTqiXIqsr8n8NVFarKS1UjpiWVqNqdu2UffrCVQ6CD5vejd9ac1NVaw5pAO+/S05aY70cwE/3afvqDzd1O3VnzFnEvL/s013p//oVV3Tb81fSnygrfPTaRm2VAzVZAStUEsu9al3f3qidPlqzKRBvqRaVV2U7b/s0EDXip0S/LUqRb6GiZKxLHKtROvzVLs20fwVlIsi27683+Jejb4/OVa9L3VkeI7D7fZsu3+Gs5e8br3T56tb+bS7hZov8AgS16t4V8ZR3trFtk3V5vrmnNYXzK396sqK/m0S6+0QbvIb70S16uCxXL7sj6zK8w9nL2cj6J0nVFlkZd38VdY8v+jqybd1eBeFfGkctwv77erV7Dp1+s9qrbvl216n2j7enUjVPQvDV0sv7t/krsYEVo/mrzLRNUVlX+8tdnpeqR+WrSt/F92vRpxOz2h0MDKqtuq3ZeX9777Vmy3Szx/Ivy1VTVPs6sqVrKJrGXMdD9lWX5v9qm3Xl/Kqfdqnb6pH9n3M21ttU59SVf3i/drllEgsXl0sULKrf7tczLqLRSNJu+7Rqmrx+Xu3fNXD6v4ljgkZfM+9U8sjHmNy81lXkb5vm21mS6orbq4e/8S+bcM26o5fEC/wDAq7I0yJSOql1TZurntZ1H5t27dWVdeI41/wB6s+LzteuljiVtu75m/u0cocxZ0uwk8S6gqoreV/E1e3eGvD8Ol2axqv3VrA8IeH49Lt1+X/e/2q7+3gVF2rWkY8pzSlLmJbX+Hd/DTbj55Gp33aay+bIu2oqFRiDp/o+7+KsWW08+G8jZflb5WrcZ/lVf4agsF3x3Py/MzV4mK/lNpR908rsNLjtVZVXb81XasapA1lqU8LfdZtytVevk6keWR+aYyjKnWlzFqJ/lqeOqifItTwNvrLmPOiXqdFLUHm0K2yjmN4mgj1OnQVRilqff8tEpROuJaafbU8Uu9azP4quRP8tc3N7x0RLP36NtNjqTdUjI9uyh0+WpNu+iokWQKuyn7akahWrCXxFHFbKcyfu6iZqXzK+qPlSKVKgaJdu6pHemv/DVRMSDZUe2rb/cqs3z1oTIYnz/AHqnRFqNacv+soIJVXZUu3fRt31JElQaxIHi303ytq1obF2016ykWZv2eobiL726tFqgZtlZyIPL/H/hfzY/tES/NXlzq0Unzfw19L3thHeW7Ruu6vHvGnhJtOuGkij2rWHwyO2kecy6XsuPtFq3kS7v4f4q9B8G+PGtZPsd5J+9X/x6uU+7/vVSv7P7Yu5fllX7rL/DXpYfGShL3j6HB5hKjL3vhPeYNe/eboJF/ef7X3a6rSPF+yTy5W3Ntr5jsvFuoaQvk3qs0TfdlWtq18cyeYrLJuZfu/NX2WHlTqx92R9fTxVOv8J9R2/i2aKParfLVmDxArrubbur58sviQ3kp+8bd/dqxF8UId371tv/AAKu32Z2Rrcp9AL4lhVuaq6p4jX/AFiybV/3q8Nl+Jtq6/67/vmsjVPH91eRsturMu37zVyypmntD03xL48jt2lxJXlus+PJJ5mVN1c5LFqWqSbp2Zv+BfdrasPB/wAqs606dMzlIpwa3M8nz7q0V1a4l+581aq+F1Xavl/N/DWzpPhVt3yxru3VqRzGHpul3V/cRb9zbq9b8L+Go9Nt1Xb8zfep3h7wytnt/d/N96uvt0jt/vffpcoSlzSNPToF2/Ku3bWkjb/4qzYG3fd/iq9vaKP5aJATtLsjqK1uN/zfxVW3tL93+H71WbVd0n+7WEjeMZFlh97d/wABWi1i22rMtLep93b9+rdvF/oaq1eRWibHE+LdN3W63C/ejb/x2uc+7/wKvSdR01by3nt9v3q8huL+38NTRWN5febcszbty7VhX+Fa+VxkeWXMfIZtgZS/eUzTd6lil2VTWVZY1kRtyt91lpa84+R5eQ1Elo83bWesrJU6y1AF5JasxS1mK1Womag1iaCtvqzEv+1WejtVxH+WnynVTkW1bZT/ADKgR/lpjS1MjY0KjaVarNLupnm1zykWTvLuqVEqmj1OktYFxODa4oVt9VKXzWSvsD5EubvrUUrVH9oZac7blqyBvm0zf8tLtpn3magykNWXa1Tq1QeU1SrQWXYnq0sq1mbvlp8TtuqZFGl5tRM1VvtG2m/avasSyfdvqJulQLcUea1ZSkQSq1VtU0uHVoWWVd3y0S3Udqu6WRV/3mp0WqWsv3LiFv8Adam6UjeJ4/4q+H1xp0zSW6/uq4qSKSJtrbt1fSt75c6srrvXb96vAfi54g0fw9I32eaOe8/hji/hqqOGqVqnLE6I1DGWXduV6x9X8OSX8crWu5fL/u15VdfEnxBresfZdLhklbdtVYI91fQHw30HxDa6fu8RWf2OaaNdsb/er6SOAq4RxnKR9Fl0akZHCWUVxpsiw3kkjRN/q566yz0aGdfm3NVzUdNj+0T28q/um+Zd38NRaGrW8zQt83lt8te/RqfZPqoyiaGm6JD8u2GtxNG3fdjra0SwVlrp7XRtsfzUqkveOz3TE0Twr83zLXUxeHFi+VlrY0a1V/m21rpErSblXdTiZSOai0RfvNHWzpelrt+781avkK8f92r2l2vyqzL/ABUxj4LfZGzN/dqnsZpP73zVuatPHa2MrKvzbflrPsNvlrubczfNQbRiXottv/tVFLf/ALyoLqXyof8AarP/AOXhY925t3zUpHTTpm9BufayttrQiPlbf71VNO2p8rfw1eX961c0jQnT961a6rvt/l/u1RskWtOJWaNttcFQCjbr+8n3ferx/wCOHg2OVW1BF/1f3v8AaWvZPuSS7l+9XOeObX7Z4dvNse5tu3a1eDiqPtIh7Pm92R4X4V1SOyt4oVbdA33f9muxX513LXD2dleaXqFzY3lq27+Jdv3a6Dw/qKvM1r5m7/nnXysZSVTlkfH5rlvs4+0pm1tpyrUqxVKibq35T48Yq7KuRJvqKKL5qvRJsqjaMQVatL92mrS/dpe8dMRd2yo6mZajasZcxsLQ/wDBRT99YgOToKfv/u0zf70I9chqcHuV6PloX5KN2+vsz5IdtWmUm2kd9v8AFQQP3MtC0zzajaX+7QBPu2NUdMX56lWrAT5nqVVp0VSr8knzVnKRZA6tUe2k1HXLHTY911dR23/XRq4HxB8dfDujNtika8l/6ZV0Ro1JfDED0FIqzPEviOx8JaXLfX8yxRL91W+81eU3/wC0tYxWrNFZyef/ALTV4H8RPibqnj6+ZryZltlb93Fu+7Xp4PKKlWp7xUYkfxh+OereI9aZba4ktrZW/dxK23atcFpvxL8QQTL9n1K6aWRvlVWZquf8IM3iO4lvJbyOzgj+Vt33mr0/4UeH9P8ADl5bf2Npf9q60rfLfXa/u4/91a+3jhcPQp2cT36OF548sTiovjX44uFj09mvp/M+VV2t81ew/DX9m7xJ8QY11DxDu0izkXdtb5pWr37wb4BWW4ivtZjhudQ+9/q1VV/3a9ZtYo7e3VVXaqr81fNYzEQj7tCPKfQ4fKaVP95UPLdO+G/g34I+GZbyz0+GKeOPd5kq7mkavMvDmvX3ijxJeahdfdmbaq1L8ZviDJ4q8SS6bZybrG3by1Vfus1bXhXw01hosVw//LP5V/3v4q8KpiJKpHm95nVh6ftKkvZ/DEwPFumtFMsyL92s+wiV7xW+6zLXbeJrPzbP/gNchao0Eit/tV79OXKa8vLI9D8OWG5vm+7XaRWq+Wu2uQ8L3W+Nf9qu9s13Rrurs+I64yHWCeRG3y1oW7rt+VfvU3ylqfTbdt277vzUomhLBas0nNbMCrFCsa06CBfl2/8AAqsfZ2X/AGqocfeMrVLdpVZVqjFuX5VX7tatwuy4Vt26qrRbNzLQdkSpdJJPG2z5WplrF9n+Zl+an/N5m5anigkePa1ORsW7CVpf4a3Ega3j/vbqh02zVYV+WtR4vN2qv3a5pAFrb7Y1rYt12R0W8W2NasrF8vy/ergqDiQeV8vyr/wKvMPiv8SNP8B/Y49RVmtriTbIy/wrXq1xuSFW/wDHa8y8T/BS6+InjxLi5mtbmDSYVnXTZ/8AltI38LV5GIrRhE05o83vHmFhqN9e2eteKtOjZdD3eRb21z807R/3ttUdD/0zUrOS1hk3bt0m5fu19IeHLVk0/ULFdD+xtbr5flRqvzfL/CtfLnw507VtX+NGqql1M2mW8zeZH935q+ZjRlXqSn/KRXwkasZe8eqIqtHTli/u10PiHw19nk+1W8f+8tYKXC/Mv8VbSp8p+b4zAyoSGbNtTru/iqN3qRbjZXOebH3SdW2VKq76gWp1aq5jqiO2baNntRv3UJ8tZy+IsjakqWVaj21hICT+FaETdRv20K3zVzSj7xqcE336g3U+X5vu1BcN8tfUHx8iXzf7tRO3zVV3NTd7elUSXPMX7tD1BE/zVZXbuqyAVvlqVrhVX5q5jxb8QdH8G2+66uFaf+GBfvNXz543/aA1TWVlWw/0G2/2fvV6NHB1q/wm3LI+hfEvxQ0Pwr8txdK0u35ViavGvFv7S19dbo9NjW2X/np/E1eF3+s3F/umeTc0n3mkashrzf8AKrfd/u19Rhcnpx/iG0aZ2Os+Nb7WZvMurqadmbd8zVj3Gssn3VrBefzf9r/ZWoGuGfou3b96vap4SnH4TX2Zp3F+1195t1Oit1dVkdflqjbyr96p2ut6sq/d211KNjojE6/wbof223aZl3bpG8vdX0h8HvCEa/6Y0f3flWvDfAcTXtrZ28C/w19dfD7QW07SYP4dy/drysyxFqfLE+4y2jy+8djpFqz/AMP+6tc/8cPG/wDwgPw9vrqJv9JuF8i3Vf7zV2OnRNEteP8Axzg/4SPVILX5ZbPS7druZd1fFyrRUo8x7GIfunhfw80i6v8AXIGuo2favnSM38O7+9X0hqVl9l0GxtUXb8u5v9pq8a+AWqapqOuTr5i21jI22RtvzSL/AHa991u13zbtvzVzezlKtzSDD0Y0KVv5jm7+y821Zdvzba4GK1/fSxsvzbq9Wa13Rs38VcPqlm1rqDbVr3afwmEqfvFzwr+6m8t/l216jYLtt12/M1ea6cvmyL/vV32lo3kqrN8lelH4SftG1AvnybmrXiiXcy7qyIJ1X5V+7Uv2/bcNurXlNTetdqt8zVPLOqKrVi+fI23b/FVp5d0Kxqu54/4qzOunEJf3u5m3L81QXS+bt2/dp1xO3mbf9mhU3Rt8vzUHQRRLvb5F+WrlvFI8isq1Pa2W3bs+atfTYtrfdqZGftC5ZW/7tdy1Z2M7f3auQW6+XUu1d1csiYy5hiK21auIjURfPtqe1urWe8W3eRfmVmXc23cy/dWuCtLljzGvMZurXkiwxQ2skf266by7XzPl2/3pG/3au/CnWtBXUrzR7C8uL7WY13XzXcf3vm+9/s7q5DwdLa/8LQul8WahH/aN5G0FrZf8so1Vv738LfN92vXJLCbw7qFu1jZxuk22Npo4V3SfN/y0b/Zr5SpU9tV5DKtOPwnI+Nfhsuk6rPrtvqEkCTL81tu/eSSfwru/u15/8NPhzb+HJtQukj3T3UjNJI38TfxV6t441H+0dTiSJfm+6qr/AOPNUEFmtvbrGn8NbU6MoyNaMqnL7xh3Vg38K1wvijwp/rJrVdsv3tv96vVJYvl21nz2fm/eqqlMyqUY4mPLI8FefypNsreVL/db+KrSy71XbW98VfhbD4v02VYJGtr5V/dzxtt218hal8QfGnwR8TLp+vLNfWLN+7nb5lZayp4GVWMuT4j4fHZfUoS5on1VFu/iqxurkvAvjmz8b6St9bt838S/3a6hG/hrzKkZU5csjgj8JPE9Sb/eo1bZRurI1HM2+jfTd1OVqgB2/dQnQUfcpu+spFnBS1WZd9Tyy1Bvr6M+TkRNFTfKqffuobai7mbbWu/umZWlXyt25tv+9Xk3xO+N1r4Z3afpreffbdrMv3Y6xvjP8aVsvN0fRJv3u799Ov8A6DXzrdXTXUm590rM25m3V9Pl+WSl+8qG8aZoaz4outevpbq8maWVv4masaW9ZpFX/wAeoZdzOzsrL/dWqby7bhVHzV9lTpxhHlidPLEuXTbG2rt/4FVXd5q/N+9/8dVafcM3mbmj3f71QbvtEjK3735fur91a2iaxHb18vau5m/2flWoGl2/d2t/tfwrT9/msq+Z5u37sS/dqJk/ebX+Zv7q/dWmBIjLu/vf7P8AE1XLd91x/Czf+OrVFPmbcJPm+7u/+Jq5axbWXcu3+6tOIH01+zj4V/tdY5mVdsNfWel6Xtt1VF218/8A7HkSz6Hd7/maORdtfUcSr5Pyfer4fMqkva8p+jZf/BicT8Q/EsfgbwneXn3p2VlhX+81fJs/xB1DVPD8mnssbS3EzS3F2rfvZv8AZ/3a9L/al8UfavEEGiozNFDDuZVb+Jq8Y8L6XJLqlsu2Pazbdu7+H/drxanL7PU9KMZSke+/ATwWsXlyTruaFfPb/eavXdU07dJu+bdUXwj0ZbLw39o2/NM1dNf2fzbmqqELLnkdNb+U4v7Lskauf8QaJuj3L96u8ltd7KrL/FUd/pfm/wAPy16tOR58onlunW7RMv8AeWu20mdtv3d1ZV5pH2W4bataWjN8y/3q9SMjKRpyvJ5a7V+9UtvEsu3f96rMrL5a7qgTcjf3VrXmCJppE0u395/urW5BBvXasf8AtVT0i13bZGWtxH+z2csn/fNRI7qcjnryL980i/xfdp9v89F1FJLN5i/981esLX93/vUi5SLdlB/FWtA0at8v3qggsm+7u+7V1bX+796g5/dL0Hz1O6MtFnAystUfFHiOz8P6XLdXsiwRR/xNXHUHGUYhrniCx8NaPPfXs0cFtCrNI0jfdWvBJfidJ4lj1XXFuGs9M8zyNNtlb5pm/vNXnfjz4pSeOdYvG1RZoNPs1X+y9J/hum+b98zf3V/u1xUT3kVvAt5G1ssm5o/K/h3f7NeNWjUlH3TCWKj7T3vhPbfhf/a1148guPFGlzRxTfLY+YrKvzN8rf8As1fRdrqfjG21yW21Cc2mjQr5FvDu3PdKv3W3f7VeC/Dy/vPEOn2fhmJpJ7aFY7vVNU85pN3/ADzt1/u/7tfTOm2skrfarhmZpPuqzfLGv91a8Gjh5+25pHXeNX4Qt7CRpGup2/0mb73+z/srWjt2UP8A+PfxU75mWvY5eUvmIPs/zVFLZ76vbagZ2SolE2Ma6s43X7tebfEv4VaT8QdJns7+1jbcu1W2/dr15oN/8NZl5Zbd26smpQlzRMp041Y8sj899UsNU/Zn1hpJ45rnRZG/dt/Dtrq/C/7VGg63fLburRNJ/Fur6L+Lmg6DqXhW+XXo4/sPlt5jS1+bVxo2k+GfEl9Jom6WLzG8lpP4Vr18PgaeMjLmj7x8HmNGOG1jI/QDS9Uh1SzW6t5PNgk+7Vx3r5Z+C3xam0aZbO/kaW2kb5dzfdr6as72O9hWSBllVvustfK4zB1MLU5ZHm060ZF7dUqtVXd9aN31ryZG8S9v96jZtn3aZ5tN3VlI0OAf5qi31Kv92htqV7x8iNX727+Na8W+O3xh/wCEft5dH0uRWvJP9dIrfdWu8+JvjW38EeFZ7xmX7TIvlwr/AHmr4p1fVptUvJby9bdLI27/AIFX02U4H21T2kvhNaceaQ2VpLyTznb5m+8396oJbiOD5V+Zv9mon8y6/wBlanigWJfu7mr76MeU6yBVklX5/lX+FaEijiuItqr/AMCqW6uF/irOfzGmXY1MC5qO2WZl2/Nt/hqs+6Jvm2r/AHYo6nldn+9J5S/xf7VRbGWPzEXyl3fMzVZY37n3/wB0rf8ALNfvNTni2NtZfKX+GL+JqFZX+aJd3/TRqaqs6t/vfNJQA5F2fe2s38K/wrUuz5tyN8v8TN/FTJYo/Libb8rfw/3qfEm+RV/iX/vlaAPqX9jfXmg1C+sZWVVkXcq19ieevk7R96vzp+A/iP8AsHxpZyK21ZG2tu/ir780298+z3bvvLXx2aU+WpzH3mU1uaifH3xkv21Tx9eXW5f+Pht38TfLWf4Dv/N1i2hZdsskzSKqr/DtrfXwla+JfG3iVr+6a2aO6Zt38O2tf4fWs2l+OLO8l023lit2aGOK9j+8v+7XzlarD4D6HDy5pcsT668B2CweFdPX7u2P+9WhqVvv+7TtBiWDSYI1/hVauSrv+7W1Pm5VcJe9I557L95Vr7H5sK7lrS+wMslT+V935a7qJlI4LVNL3s25az7Ww8qT5VrvdR03zfmrKi03+Fl+avQjUMOUypYvlqC3tZJZk/3q3n0hm+7U+nac32zy9v3WrX2gRiWbC1ZI1Xb81WrpWdYo1+6q1uQWqxW/3f3lQPb+a33dtEZHTEyorL+9WhBaxotT+UsVR/7X8NV7QmUZF63jVW3LVmBV8xttU4p/3fy/eqO8v/sFr95Vlb5VZv71ZSn9ow5ZfZIvEvjTTfBtrLNf3Ea7V3Ku771fL3xS8eX3iOaK8v4ZG0+ZmW1gVtqyfw/NVzxLa3V54oXUNe1BdQtrW8VVWL5lj/u+Z/DWR4+iuP7UbVLPy2tmk/eWzLuWNv8AZryKmK/eckTkqc0Ycx57rel3WqW/lusm6Fv9HZfmaH/Zrr/hpo2pPrlncTx/bLmPa0fn/Mrf7TVb0TwrqUrRK1vJLq822RWVvlhX+9J/8TX0b8JfhQuiWa3l7+9nmbdIzL95v/ZawrVJSjyxMsLh5VJc0jpfhl4QXS7NWlVV+ZpNu370jfeavQ9tR2/7r5V+7U++inTjCJ7sQRdy0bNtETbakdPlplC/wVFPF92nU+q5eYCv/qlrK1a4jgt5ZJWXbH80m5tu2rmuavZ6Dpd5fXkyxW1vG0kjN/Ctfnn8ev2p9W+I2pXOn6NNJZ6Cv7tVi+VpP9pq7MLgZV5Hl47MKeFjqU/2pfjdJ4y8RS6LpMzf2VattkZW/wBc1eC72lj+f7396luJfNk8xvvf+hVFt3fNX2FGjGhT5Yn5xisRLF1OaRas52ikVV+5/wCg17T8MvjJJ4ekisb1mltt23d/drxO1l8r5WrRWVfvK2+vMxmDp4qNpHHGUofCfcmk65Z6vb+dbzLLE38S1oLL/dr478F/EHUPCVwv2eZmg3fNG1fR/gv4jaf4tt90UixT/wAUbV+cZhltbDe8vhPSp1uY7pWqdXrPif8Au1bVq+e5uY7InCo2xqbLKq1FurI8UX/9l6HfXTfL5cbf+g19RSjzS5T5dnzR+0P4y/tbxU1ijbrax+X5futJXk1vb/aJN0v+8q1Z1e8k1nWLm4dt37xm/wB6qzStdSeXH8v+1X6dgqfsaMYnZTjyxHXF0tuqK3/fK1B58zs2xdq1Otkqt825m/vU6W4WBfmbbXeUQLaqq+Y/3qPl+1Ku3ZUc90sqqqLupluzfaovNZt392iQFqX/AGY9393d/DVPbu+Xa13L/s/dWrl/5a/f3bf9mqv+qX528iJvuqv3mqwCXc7KrN5sv/PKP7tNT+7tWWX/AMdWnf8ALPa26CJv4V+81J80W1Wj2r/DEv8A7NQWJ8zL8zf7zf3v92pYkVPlb5dv+rWhG3/c/wBev8X8K1JF8y7l3Mu7a396RqANHw5qjWGsW10vy7ZFZmX+Kv0V+H2srq/hm0uE/ijWvzeil2yL8uz+Jv8ApnX2t+zT4jbVvCcVuzfND8v+9XgZtT5oqR9PktT35Uzm/ij4IVPFGoTWV1JHPIy3Lf3fl/2ag0nUpvMs7q8mae83fvJW/irs/i1b/Zdca4dd3mR/+O15zK/mySeU37rb8q/7VfmmIqSlLlP0vB4eMfeifaPhLUV1HQ7ORP8Anmu6t+3i82Zq8W+AvivzdJ/s+4b5l+61e4WabPm/vV7mF5alM87EU5RqFnyN1O+yrFUqdqa3zN96u74TmKd1F8tU4rdfvVp3SbqbFa/KtHNLmK5Sj9iZ/m+7VnTdN2Sed/erQWJd21l+7WjFAq/dX5a3pyDlIorX9z81RfYm2/KtarL8vy/dqs+7btWplWOqnEyLq1aJf9qquz923y7f96rV1dKrNukX5d33m27a8a+JHxSuLNWt7CNtu35ZGXb5n+1trnqYynTjzGscPUqS5TqPGXxLtfDkctvass99t3L/AHVrya18a/2lrls2palN5F4yrNJA277PHu+b5f4mrBgebxHNPbvMu7buaSX7zVU0nQfNkaa63QWO5v3u3du+Wvna2YSqyPYjgY06fL9o9M8cWenaR4rtrfQJo9e0HUo1mj8/7vmbf+WjfxKv92sGLwb4gv7fSreDzLP+Hz5bf5pF3btyr/47XUfDfw1qGrXEF89n9jit1/0VWX7v+03+1XsWl6THZN5jNJPeN96eVtzVvhJSlKUuU8TEYPWMeYzvBHgG30S1ia4Xc33trfxN/eb+9XfoyxLtSsq3aT7v8K/dWrhl9K9KMeUmNO3umqr/AC0eb/drPinZ1q3Av+1/31VCJVb+7VndvX5agRlVVbb/AOPVwfxG+OPhP4X2vnazqUayt/q7aJt0rVcacpy/dmFSUaUeapI9D2rt/wBqqzystfJ0v7e+kveMsWizeQrfxN822uni/bG8I6p4fubr5oLmONtsDfeb/Zr0Y4OrGUVKJ4/9oUn9o8s/bZ+ODS6ovgnTrhooI13Xkkbfeb+7Xx/57NIzSru/6ax0eMvEF54l8WanqlwsitcXDSfMtUYLr+Ly9v8AutX1lCnGlTsfDYzESxFWTkWmlZ23f61f4W/ip0sv3V+9/wCy03d5sjfx/wDjtRu/mxt821l+6rL81bnkliJ9v3181f71Pt/3W7Y27/ZqL7+3+JttOilZfvt81ZSAvW91uX+61auk69eabdLNbzNEyt96sF0/ur81Sq7L8z/drjq4eNWPLIX2j6h+Gnxmt9UjgsdUbyp1+VZP71eyQSq0asrKyt/EtfBEF1NFtbzGX5vlavYvhv8AHO60ZorPUm8+z3bdzfw1+f5pkcqfv0T0cPiPsyPVa84+PWttpPgW5VPvXDeWtemS7fLavnb9pjXN01npa/8ALNfMaqy+n7TERPN+2fPErt5awp95vvNQ0628Kxr97/0KmS3CwKyt80rVBFEyN5k/zf3Vr9OjynaXFe4l+6vlLTvsS7v3sn/fVRtqLPtb/V/7NM89pV2pHuf+9WhBfRIYv/sqpyt/pUTfK1OW13/69mb/AHabcIqNFs/vUvsh9ot3kq+Xu+6397+7VHbuj3QfN/z0nlrTuF3R7VVfl/vVnvErSLv/AH7f88l+6tMBifd3L8zf895Kjd2Vtwbav8UrfxVPL8sm1/3rL92Bfu0N/rNzL58/8K/wx0FkXlKqqp3bW/1cX/PSrMSybm2/Myr8392FajiX73zbW/5aTt/D/u1JK+yNd3yq3+rX+KSgAiZVZVSNm/u/7Ve/fsseKmsPFTWbzfLN/wB87q8Cd5Pvfdl/ib/nnXS/D7XpPDniLT7obo4lkXbEv/oVc+Jp+0o8p6GDrexrRkfbvxh0aS/0NbyJd0sP3v8AdrxC3tWullX7V5TR/wB3+Jq+ntJ+z+JfDayN+9guIa+dfFXhC80PxI1mke75maH+61fmOOw/s5cx+v5bXjJWOj+EfiiHSdWitZ5mgjkk+Vtvyq1fX+g3639jAyr8235d38S/3lr4auvC+raXpttHEsPn3TM3ltIq7dtbvwv/AGkNQ8C602m+IIZvsattWdm3bVrPA83NzR+Exx2Ipyl73xH3Iv8AdZaGiV65jwl4/wBJ8X2cV1YX0dysi7l2tXTxfvY9y16vNzSOAbLF8tRbtlXGi+X+KoNqv/u/71alxLlku/8AeNV63+6v+zXPaj4l0/QbeWS9uobOCP70s8iqq1474m/ax0VdYg0PwhD/AMJDq9xMttCzN5dt5jfL80n92g1pxlI+hZdvlqzSRqv+9XJ+MvGsPhezVtv2mWT/AFcCt8zV8r2vxa+KafEKXUL39/o1jdfZrqC2X91N/FtX/eVfvV7J4z8NaH468FeEPGGleJodOhv5ma4tZ5v3iqzfMsa/e3Lt27a8ytUleUYm0pRoyjzHmniHxzr3i2+W3aRVVZv3MEDfL/wL+9/eqt4t0lbXULaNdW/te+aPdcNErNt/2d38X/ju2u/T4X6Lo3lWNvqUl20czRr5cPzRw7vlZt235v8A0H+Kulsm0PS7hbHRdLjvl/5ePm3eY3/TST+L5trbV+X/AHq8OhCpiqvs0ezLFU6VPmieLaNpem2twsd151zfTbWjtlX/ANCr27wf4G+3xxTXlv5C7t21vvf98/w1p+Dfh5b6dI2pXq/adTuJGkknkX7zV2rS7ZNv3V/h/wBmvfp5TGHxnnVMwlWH2FrDbx+TFH5Sr/DVuKy+bc3y1Bav+8Zvvf71aKPu/ir0PqtvhOP23KSW9rsX7tZ91pdxLdblZlX+7Wql1v8AlWnPL/CvzNWkcPYj6wwtbPbH/tVHq2pWOiaXPfX9xHZ20K7mlnb5a89+K/x18P8Awj0GW+1a43XLL+5slb95M3/stfnj8bv2lvFHxhumhuJms9Mhb5bGP7v/AAL+9Xdh8sqV5e97sTw8bm1OjH3fiPfvj/8AtueV5uk+Cv8AVNuWbVP/AImvkTVPEd9rd9LJql9JeSyNuW5lbd81c0l55Um513QSf6z5fu1Z+WJltW/exSfNHJX01HB08PH3D4jFY6tiZe9I0/tkjyfM26f/AGv4qIrppdzbv4vu1R3SSq0cfyzxt8v+0tRfaG/1i/61f9Ytb+zPMv7xsPOtx9/d/wACqmtuu5tq/wDfVQebJFHuX5lb/wAdqfe0HzOysv8AeX+GsuWRkO2s6/Ku5V/vVLv2x/L8y1E7bW+b7v8ADItNlf5lZm/3WqxEu/5v71Hmt/vL/d21HLt3bm+833WWkVt8fzr5u3+KP+GpJLi3W+Pb/lacs+z+LdVaJFlb5drbf4v4ql37l+Vdzf3m+9USAt297vk+X5avWu19zbd23+9WZb2rS7WX5a1V3Wsbf+PNXNUpxkB9cOmxW3V8a/HbxBJrfjq8ht/3rRttVv4VWvq74h+Krfwb4ZvL64b7q7V/2mr4Z1TWptU1CWSCNmaZt26vlMkw8uaVWRrylVbNbX5nbzZW+81VrqXd93963+zVz7BJLH/pEm3b/DQ0Udr/AKhfvV9zH4TX3Snb2G/5n+9VxH+XbEv+81RRLu+825qci+b9z5VqwBvn+WL738TVG1vJ5bMi7lVqspFsj3J/wKnRNst5ZPur/doJGq/2qHcv/AlWmxf6ttq+Qv8AE38TVBp0rRXTbV+Vv4as3qKlxuWNpWb7q/3aCiv5v7v9wrQRfxM33mpf+WPy/uoP7zfeamyqySL5jebL/DEv8NTt/rNrN5s7f3furQBGjrtVWXcrf6uBf/ZqXayrKqfvZ/utJ/DHQm59ypIrSf8ALSf+7/s09fL+z/Mu2D+GL+JmoAiXakf3m8r+FW/5aNUtq0nnf3m+95v92j95K38Pnqv/AH7WiL7vzN+6X7rf89GoGfcn7J3jD/hIPC7Wbs0rWrfKzV6J8SPAf/CQaW0luqreRrujlr5X/ZV8W/2D44itbptsV4vlrH/dr7uWLz41+XcrL81fJZhh4uXLI/QsrxFSVOLifGHjTUdUazbS9fW3inj/AOPOT7vlr/E1eRapLJcLLCjNfNC3yqzfM1fX3x6+DNv4yt/tlr8uoQ/d/wBqvk7V/DknhfUpW1GGazl3bdu35W/2t1edRw8aMvdLxlSpU3LOjeKtS8G2djdaJcXVnfKu66j8z90393atez+Df2yvFWnaf5l/Z2+p20LbWk/irwXUdThtbqNXj8zzv9X8v3f7tez/AAM+G+m/8JVPo+sw/brNdtzcRz7dqr5bbv8Ax6ta8YRg58uxyUalSMox5j3e/wD2uLO3+Fi+KoLNbm6abyFtPM27f9pq8I179sPx54t3Lpv2XRYvut5a7mq/4Z8OWdt8cNN8OXmm/bPCc0zNHaLJttpPlZVb/ZXd/F/drzT4kWTeEtYubi3t41tvOZlgjbcsfzMu2uelU/un2GFjGXuyM688a6x4tmn/ALUvrrV7m1m8yRZ23RMq/wAO2jUZ7d9Hijaa3sbma6Vl2rt+X+9/wGsbRNZ+xRvdSxrEtwrRzL/e3fdatDxHLb+L9UtP7Gtbi8226xssEf8AF/Eu7/gVdFve909PSMT2T4PfEGZNP16x1u4kax8v7e1z5bSeXNH83zf73/stdV8C7/SbrWrzVNJs5rzXtJZrm3XUJP3Ekc27zFWP7u75mb/gK1yvgD4HeJvFEPl3Tf2Rp8yqs1pA3+u27trSf7XzNX1R8LPgppfga1Vbe1j81VX/AGqxjg483MediK0TM0T4b6hdahPcalfTTyzM275tq/e/u16hpHhm102FVihXcv8As1uW9v5S/Lt/2t1T7Wb+Ja76dGjR+A82pUlPcptbqnzL8rVRli3/APxVblxbrtqi9uzybUroiZc0olFdy/LVmJGfb97dTbpI7eNpnkVVX73zfdrwb4v/ALYvhn4febp+jMuuan8yt5Tfuo2/2mraFOVSXKcuIxEaEeaR73qmuWfh7T5bzUriOzto/vSSSba+XPjN+3Hpek295p/g+Nb6+VvL+2y/6qP/AGlX+KvlX4ofH3xZ8V2lbVtQkWCNt0dlG22Jf+A15um1ZPMf5opvvbv71evTwcY+9I+TxWayqe7SNnxl4y1jxpq095q99JfXNx8yySVzW9nj8xf9ev3lb+Kp2i+0RtH826NtytTnb/VXC/xfeWvQPn6k5TlzSGo8cS7m/wCPaZf4lpu9Uj+ys3zq37tlqT/VSSx/wyfMv+zTfKaWHb/y3X7rNQZA11Iyq3yrPH97/aqbzfNX7Qi/d+8v96qvzP8AvE+9/dp0u1NtxF93+JakCTzfs7JJEzNE33l/u1cRWgj8yP8AewN95ao/6r95Ev7pvvLUsUrIvmJ80H8S/wB2oAso3kfd/exf3f7tDStt3I3mxf3agXcm/Y3y/wAS1LFt+WSD91/stQA7/ck2/wCy1PSWNPl+aBv/AB2q77Xbcy+V/tU/7Qzrtlj3L/DQQXk+X5mX/Z3LV61t2lZVbbLt/irMs4mb73y1qtqS6dN5afeZflXdXOKRelvYbeNd23/drKvNXkulZYF/dfdaSq32hpZm3bluV+Zd33WqSK4Vd0ir+6b/AFkG3/x6lyiO9/aO8c2+uaxFo9vJugs2/eLu+VmrxR73yvlXbEv+zUV/eyX+pTySybmkkZtzf3qsvb7P+Wm5lX+Fa5sDh40KUYxOgqP+9+9M1SParFt3/wDfLNVzb/CzbflqBHjRtrR/M33d1d5A3Y11/d/2aZ/tfxLTX+WaXY1Hm/Lt/wC+qssdubzPl/vU3VG+z26xr95v4altfm/4DVG4b7VqHy/djoCPxCRQNF5Um7bVq4lZvmX91/tVT1SVkZY1+9/dqeydp7Xbt+ZW2ruoAj271+T9wv8AFK38VORNsbL92D+Jv71Dqq/f/e/3Y1prtJ5i7/3s/wDDH/DHQWviHbWT5dv3V3Rwf3qnTa7N93zf+Wkv8Mf+zUSXEjyNtk+b/lpJ/dqaLbu3MrNF/DB/e/2qBDNsaL83yxN/31JTvu3H/Tfb8sX8Ma1LL5nmK23dc/8Ajsa0xNrRttk2r/y0kZfvUDOh8EatJo3iS2vIpNvlyKzSt/FX6beC9W/tzwzY3iNu86NWr8soJfmik27VX/Vx/wB6v0C/Zi8Rx638P7aPzN8sPy/7teFmMfd5j6nJqnvumewXkH2rcrfxVx3ij4S6X4jt2juLWOdWX7rV6DBa/aPvVeisvmr56NQ+xlGMonx94y/ZUbzJW0uaSz2/dgnXzIq4m8+GXxM8PLPDZeXc+cv76WP70i1+gP2BXb7u2oLjw/a3G7fDu3V1e0jL4jklh4/FE+O7zwb4m8QeC1k07TZLPWrezhgmWWb5ZGX+JV/hrgdO/Z98aapHPHqN9HF5k26T5dzV+gEGgx26ssEaqzfeb+9VVvCUP3tu5v4q3/d8p206kqfwnyP4S/ZQ02LbJqLTahKv8Mvyr/3zXv3gP4QaToMm2Gzji/4Dtr0aDSbe1j2pCv8A3zV6zs9km77tZSqRp/CTKpUl8Q6w0S3s4VVIdu1v7v3q3Iov3fy/w0RW7bfmbdV63tfl/wBr/eqvacxHulaCJmZt1WfKVPu/eqOe8t7C3aR5o1iX/lozbVrxH4m/tY+DfAc32eK6/trUNu7yLT5lX/gVaU6cqkuWJx1MRTh70pHs11PGi7mk+WvEvir+1L4P+GUd5Cl4ur6rD/y6WzfKv+838NfIXxa/av8AF3xGtZ47Ob+yNIZv+Pa2b5mX/ab71eI3ErNebtzL5y7vmbdur2qODlH+IfO4rNeb3aZ7B8V/2o/F3xOm8n7Yun6LIu2O2tGZV/4E38VeKPK08PzbvPhbc26mOzT27bvme3b7tS7vKmWRm3RTL81enGMafwnzlavUryvMa7tLJFMu7yJl+b/aoWL920Lfwt+7pyL+5lh/hX5l/wBmolb92szLuZfvf7VUcA/zf3azL97+KnbViuNq/NFIvyt/dpqp++aH+GRdy/3aPs7S26w/xRt8tAB96No2/wBev3ajaXcu5V/er96ptzP+8X5ZV+VqckXlbZkX733qgCBIlX95Evyt96hovK+b/lk38NSum1t275ZP4aNv3v7v8O6gBrrsXcn+qb+GmLui+Yf6r+JalTdEzbv9VTv+Pdl2/Mrfe3UFjfK3L5lvu2/xLTkTdH97bLQz7V3RNs/2ajeVmjZk+VqAHXjf8s2X97/eqW1s5Jdu6TzW/wDQarWsS/x/637zM1TS3Ek9qy2reUq/Nu/ialy8wpF97+P/AI9YGVZ/+en92q8SrOrW8/y3Kt8rbvvVR/d3VrugXy7mOpWZdSt/tEXy3kf3mb+Kp5RlxJWuj5f3byH7tO+0SXG6ZPluY/lkj/vVTbde26zQfLcxtuap/PaWP7dC3zfdmWgg5y4i8rVrmFV/iarTO0Tf3dy1B9+Rpm+833ad/D83zS/w1lR+CJsVpbzZNu+b+6v+1TGl37v73/LRl/8AQagbd5nyt/F8zN/D/u1Kjqkar8qqrfLXQUO+b733W/u/7NPf5G+Zfm/ipkT/AHmXdt/9Cq1bxebI8jfw/e/2qCQluvsFj833pPurUWlwf6O0j/L/ABNVbb/a+ofL/qo/mqzqkvlbIU+9J/doAp2/+lX0sjfdj+7U0Uuy4ZWZvm+ZamS3+y2/+1VOWVorhW2rQBcaKRZN0S/N/E392oFTYsqpJtX/AJaS/wB6rj/NtWXcy/7P8VVm3fKzbf8AZgWgoZEy+Wu6PbF/yzi/vU7ZIki7dzXLf7XyxrTUdom3fen/AL38K0Hb91dyxfekk/vNQA6JV8t9n+q3fNI38VTq+9VZv9V/yzjVfvVG8vmwqzx/ut21YP71TruTbv8AmuW/i/hjWgB37zzF3SbZ/wCJv+ea19HfsieOf7I8RNprybYLpv3e7+9Xzeu1l+XcsG75mb/lo1dL4Q1uTQ/EVnqC7vPVl8tV/hWufEU/aU5RO/B1vY1oyP1g075l+X7taEUXzfLXGfDHxLD4o8L2N5E3zSRruruLX5mr4qVPllyn6VSlzx5izEv96rSLu+XbUS7f+BVZT52qDqHpBsj+7TJbX+6tWt1MZ/vVXNIxlH3jPni2/Kq/M396mwbU/wBqp714/L3N/wAB+7XiPxX/AGpfCfw0hnhS4XUtXj+X7NbNu+b/AGm/hrpp05VpcsTCtiKdGPNI95inhij8xm2qv3m3V4l8X/2ufB/w8t57eyuo9c1VflWC2bcqt/tNXxz8S/2pfGXxGuPsrX39laY25VtLRtv/AH01eOrK0sMq7v3qyfM1e5Ry/wC1UPksVm0fhpHq3xQ/aM8XfFLULyG9vpLGzaP9zZW0m1VWvJp7iS4jtpmbdLH/AOO1K8/+kW0m77y/N/tNUGz/AF8a/wC8q/8Aj1exGMafuxPnKlaVaXNMd8qtcx7W+Zflb/aqt5rS2qs7f8e7bfmqd5f9HtbhpN21vmqVYle4lhVtyyfN8tM5eYqsu2+X93+6kXczLSRKzW7R/L8rUrrvs1/iaNvmp7t/pCyRfdaggYzblikVflX71CIu5v7rfdp/yqzR/wAVROytGv3d0f8AdoEDI3ltHt/eq3y055W/dSLu3bfm2rRvaWRZv++l3U9WZJm3Lt8ygBieXFJu+8rfe/vUSs0X7tvu/wANN2sm5Vo2+au3zFZ/9qgsFX93tb/gNDvs2q1G3fH8v3lpzOr/AHv4f9qggbu/hb5Y/wDapru0Xys25f4aki8yXcrxrtX+L+9Uv9neVHuf/wAd+ZaXMBBa26yyKzblWr22NIdzfKv+7VafUfse1VWNv+BUx7iZ1+dt0X93b8tMCC/2+duWP93/ABf7VXFdXt12bVX+7UCW/wD49/eosGVZmhb/AICzUAR7Gsrrztu6Jv4lqy7fYJFuE/exSfe21JcReavlq21KqWu145bWVvm3UFk8u6zuFuIvlgm+9THT7HebUX91cfxVBZeW3m2rbv8AZ3VLaq1xC1vP/rY/9W1AGQj/AHf92nbG2t8u7dWZa3H7ld33quRXDOv3qxiWRSwbVX5v+ua/wx1G0Xyrub5f/QqsvKvl/Mv3v/HqPsDPIrK38P8A3zWxRBFbs33v+A/7NNurqRv9Di+833mqS/uPs+2OL/W/3asW9qthb+dL/rWXczUAObydJs13Nu/vMv8AE1QWETSyNcS/xfdX+7UUUX9qTfaG/dW38Kt/FVlpfl2r/wDs0EjZ5Wf7n3aa0X+j7v8A0Knb/wDZ+9RLt8vb8zf7NAFrcvkrtb+H7237tUItzbvKVmZfvTt/DVqweSW32r8vl/eplwjfxMqr/wA8l/ioAqP827yvltl+8396je27c3yr/wAs4/71SM3myfvl3N/yzg20IknmN+7/AHn97d8sdBQReZ521l3Tt95m+7HT4mVY2VJP3X/LRv8AnpTEVdsuxm8pf9ZI3/LShJdv754/3S/6uP8AvVYFr7Rs8rdH+6/5Yx1Z3yQSblX/AEmT723+FarPKyzbmVWuW+6qr8sdOTzG3Kjbmb/WSUhSPs/9jf4pRyxz+H7pvmX/AFcrN96vsK3l+X+Hd/FX5J/DzxLJ4S8TW15ayeUtvIvzbvvV+mnw58eWvi/wzZ6hbsvzR7W/3q+bxuH5Zcx9zlOM9pH2cj0ZZVT5lq5AzP8AdrDS6Vdu5tq/3q4D4l/tGeE/hlp8rXV9Dc3S/dtI23Ss3/stebGjKUuWJ9BUr06Ufekeuy3CxLub5f8Aeb7teV/En9pbwT8No2huNUW+vlXcttZfvGr4r+Kv7Wni74gyXOn2UjaHp7L8sFs3zMv+01eHzzteSRXEsjNLJ8u5mr16OXcvvVD5bFZx9mke8/F/9sDxR8QfNtdL/wCJDou5laOBf3sn+81eGJK1xNP80krXG1vmb+KqSr+8nX+GrO795AyfL8u2vZp040/difNYjEVK75pyH+b5sMEys22FvmX+7/na1Sb/APiYMrfIsi1Av+subdl+b73y/wAVJ83lxSN8zR/e/wB2tDgFf97asv3Wjbcu3+9/lqlaXypILhP+W3y0RNtumj+80y+Yvy/d/wA/NUT7XtZVVv8AUtuVV/hoAlR1bz4fvfxKtNlbyo4Jk+Vl+VqLd1+0QTL/AMtPvU5ol3Txt95vu0EETxeVNKqbmWb5v+BUJE0sbR7trR/doR2+xxSL/wAs6fLuXZJt+X+9QAx2+WKb+JfvVJLL5UnmfdWT5W2/xVHFB83ls3yyfxVKsTRK8bNu20uYCJdq+avmfL/Dto/eOrL/AHfu7qF2srN/FUdxK3yyJ8zfxUwHStJLGrL8rLQzs8aybdzf3abu8r5v71O8qSWRfI3Lt/i20ADyrKrMjbWX+GnPas6rJKqq3+zU8UCxfvNqtu/ip8t1Hbr8/wAzfw0A+YZBLHa/fZdzU+e8j+6q+a3+1WL5S3Vw2/5drfu6s2T71ljl+8v3d1P4Sxi2ap8rfN/tU+1lVGa3Vtrfw7qll/e2+1m2uv3az5f+em75v/QaOYDS2K3y/db+81Vpd0rSruWJl/8AHqdbyrPDu3Nu/u02X5lWTav+1SAuWc63FvuZdrLVXUomTdcIv3f7tRxXC2Uyt/yy/urWlt3t/wBMm/4FQQVLqLdaxXVuzblX5qdLKvlxX0Sr8v8ArNtNiRrO6+yy7tjfd3fLRastlNPYt93+HdQWcXdO0UkW3+KtGCXdRRUHVL4Sy7en8Nafli207zM5ZloooMDK0ywZpHmkbdIPmWmX0v2q88n+FfvUUVZRclZUtVjC/db5aqN1/wBn+L/aaiigkfv+bb3Wn7/l3D738NFFBP2h+nwlbl43cjd83y0t1iNkGwM79G/u0UUF/aH/AGWR3WJJN0z/AH5GquUS582GP92sLfOf79FFAxF/exzu/wDqYf8AVrQHdJI5JPmnZflX+FaKKAB5fskrW0fzXbfemNSwct9mi+WKP/Wf7VFFWBPtW8/efdgtv4P71fRX7PXxz/4Qe3u7fUBKbLbuVE+aiiuPEpSjqelgpOM9Cr8VP2t/EXih/sWkNJpOlbmVnjb94y14pf3NxcR3L3Ds5Vt3mO25qKKdOEVHQnG16jlqyqjtF5E395drVGebeVJOGVv4aKK6DyiSNsyLs53L/FTS261kjH/LNt1FFAEqy/6RBIjNuZfmqSJ8GeFf+A0UUALK3lwpI3DRybflp/2rbLv3DbKv3dtFFACMv7nany+W23/gVOllbdBI38PytRRQQOjiX7U8acrJz8396mRf6tk7rRRQBH96PP8AGv8AFUsz4jikTiiigCN5dkyMP4l+aomVlbcf+A0UUpAWoLESH962VapZXjtY1VR/u0UURJM68vyzIsX7x26s/anWsIKefnzZP9qiit5fCaRGTIJNzAfNVTzG8wTL823726iisTSJoRTpNH5gH+9VOYLKxk27f73+1RRQQQQo1ncLlsrJWm+zPDfK3+zRRQORSliO6WJW/iqaxum+xtG3zGNttFFWVEZebnt0kP3o23VHey7fKuD8zfxUUUEH/9k="/>
  <p:tag name="MMPROD_11668LOGO" val=""/>
  <p:tag name="MMPROD_TAG_VCONFIG" val="PD94bWwgdmVyc2lvbj0iMS4wIj8+DQo8Y29uZmlndXJhdGlvbj4NCgk8YnJhbmRpbmc+DQoJCTx1aWZvbnQgbmFtZT0iRk9OVF9OT1RFU19URVhUIiB2YWx1ZT0iVmVyZGFuYSw5LGZhbHNlLGZhbHNlLGZhbHNlIi8+DQoJPC9icmFuZGluZz4NCgk8Y29sb3JzPg0KCQk8dWljb2xvciBuYW1lPSJwcmltYXJ5IiB2YWx1ZT0iMHg2Rjg0ODgiLz4NCgkJPHVpY29sb3IgbmFtZT0iZ2xvdyIgdmFsdWU9IjB4MzVEMzM0Ii8+DQoJCTx1aWNvbG9yIG5hbWU9InRleHQiIHZhbHVlPSIweEZGRkZGRiIvPg0KCQk8dWljb2xvciBuYW1lPSJsaWdodCIgdmFsdWU9IjB4NEU1RDYwIi8+DQoJCTx1aWNvbG9yIG5hbWU9InNoYWRvdyIgdmFsdWU9IjB4MDAwMDAwIi8+DQoJCTx1aWNvbG9yIG5hbWU9ImJhY2tncm91bmQiIHZhbHVlPSIweDcyNzk3MSIvPg0KCTwvY29sb3JzPg0KCTxsYXlvdXQ+DQoJCTx1aXNob3cgbmFtZT0icHJlc2VudGF0aW9udGl0bGUiIHZhbHVlPSJ0cnVlIi8+DQoJCTx1aXNob3cgbmFtZT0icHJlc2VudGVycGhvdG8iIHZhbHVlPSJ0cnVlIi8+DQoJCTx1aXNob3cgbmFtZT0icHJlc2VudGVybmFtZSIgdmFsdWU9InRydWUiLz4NCgkJPHVpc2hvdyBuYW1lPSJwcmVzZW50ZXJ0aXRsZSIgdmFsdWU9InRydWUiLz4NCgkJPHVpc2hvdyBuYW1lPSJwcmVzZW50ZXJlbWFpbCIgdmFsdWU9InRydWUiLz4NCgkJPHVpc2hvdyBuYW1lPSJwcmVzZW50ZXJiaW8iIHZhbHVlPSJ0cnVlIi8+DQoJCTx1aXNob3cgbmFtZT0iY29tcGFueWxvZ28iIHZhbHVlPSJ0cnVlIi8+DQoJCTx1aXNob3cgbmFtZT0ic2lkZWJhciIgdmFsdWU9InRydWUiLz4NCgkJPHVpc2hvdyBuYW1lPSJvdXRsaW5lIiB2YWx1ZT0idHJ1ZSIvPg0KCQk8dWlzaG93IG5hbWU9InRodW1ibmFpbCIgdmFsdWU9InRydWUiLz4NCgkJPHVpc2hvdyBuYW1lPSJub3RlcyIgdmFsdWU9InRydWUiLz4NCgkJPHVpc2hvdyBuYW1lPSJzZWFyY2giIHZhbHVlPSJ0cnVlIi8+DQoJCTx1aXNob3cgbmFtZT0icXVpeiIgdmFsdWU9InRydWUiLz4NCgkJPHVpc2hvdyBuYW1lPSJhdHRhY2htZW50cyIgdmFsdWU9InRydWUiLz4NCgkJPHVpc2hvdyBuYW1lPSJ1dGlscyIgdmFsdWU9InRydWUiLz4NCgkJPHVpc2hvdyBuYW1lPSJ2b2x1bWUiIHZhbHVlPSJ0cnVlIi8+DQoJCTx1aXNob3cgbmFtZT0icGxheWJhciIgdmFsdWU9InRydWUiLz4NCgkJPHVpc2hvdyBuYW1lPSJ0YWxraW5naGVhZCIgdmFsdWU9InRydWUiLz4NCgkJPHVpc2hvdyBuYW1lPSJzaWRlYmFyb25yaWdodCIgdmFsdWU9InRydWUiLz4NCgkJPHVpc2hvdyBuYW1lPSJ2aWV3Y2hhbmdlIiB2YWx1ZT0idHJ1ZSIvPg0KCQk8dWlzaG93IG5hbWU9ImFsd2F5c1NjcnVuY2giIHZhbHVlPSJmYWxzZSIvPg0KCQk8dWlzaG93IG5hbWU9ImluaXRpYWxkaXNwbGF5bW9kZWlzbm9ybWFsIiB2YWx1ZT0idHJ1ZSIvPg0KCQk8dWlyZXBsYWNlIG5hbWU9ImxvZ28iIHZhbHVlPSIiLz4NCgkJPHVpcmVwbGFjZSBuYW1lPSJiZ2ltYWdlIiB2YWx1ZT0iIi8+DQoJCTx1aXJlcGxhY2UgbmFtZT0iaW5pdGlhbHRhYiIgdmFsdWU9Im91dGxpbmUiLz4NCgkJPHVpc2hvdyBuYW1lPSJjY3RleHRoaWdobGlnaHRpbmciIHZhbHVlPSJ0cnVlIi8+DQoJPC9sYXlvdXQ+DQoJPHByZWxvYWRlcj48c2V0Qm9vbCBuYW1lPSJkaXNhYmxlQXNzZXRQcmVsb2FkZXIiIHZhbHVlPSJ0cnVlIi8+PC9wcmVsb2FkZXI+PGxhbmd1YWdlIGlkPSJlb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TbGlkZSAlbiIvPg0KCQk8IS0tIHN1YnN0aXR1dGlvbjogJW4gPT0gc2xpZGUgbnVtYmVyIC0tPg0KCQk8IS0tIHN1YnN0aXR1dGlvbjogJXQgPT0gdG90YWwgc2xpZGUgY291bnQgLS0+DQoJCTx1aXRleHQgbmFtZT0iU0NSVUJCQVJTVEFUVVNfU0xJREVJTkZPIiB2YWx1ZT0iU2xpZGUgJW4gLyAldCB8ICIvPg0KCQk8dWl0ZXh0IG5hbWU9IlNDUlVCQkFSU1RBVFVTX1NUT1BQRUQiIHZhbHVlPSJTdG9wcGVkIi8+DQoJCTx1aXRleHQgbmFtZT0iU0NSVUJCQVJTVEFUVVNfUExBWUlORyIgdmFsdWU9IlBsYXlpbmciLz4NCgkJPHVpdGV4dCBuYW1lPSJTQ1JVQkJBUlNUQVRVU19OT0FVRElPIiB2YWx1ZT0iTm8gQXVkaW8iLz4NCgkJPHVpdGV4dCBuYW1lPSJTQ1JVQkJBUlNUQVRVU19WSURQTEFZSU5HIiB2YWx1ZT0iVmlkZW8gUGxheWluZyIvPg0KCQk8dWl0ZXh0IG5hbWU9IlNDUlVCQkFSU1RBVFVTX0xPQURJTkciIHZhbHVlPSJMb2FkaW5nIi8+DQoJCTx1aXRleHQgbmFtZT0iU0NSVUJCQVJTVEFUVVNfQlVGRkVSSU5HIiB2YWx1ZT0iQnVmZmVyaW5nIi8+DQoJCTx1aXRleHQgbmFtZT0iU0NSVUJCQVJTVEFUVVNfUVVFU1RJT04iIHZhbHVlPSJBbnN3ZXIgUXVlc3Rpb24iLz4NCgkJPHVpdGV4dCBuYW1lPSJTQ1JVQkJBUlNUQVRVU19SRVZJRVdRVUlaIiB2YWx1ZT0iUmV2aWV3aW5nIFF1aXoiLz4NCgkJPCEtLSBzdWJzdGl0dXRpb246ICVtID09IG1pbnV0ZXMgcmVtYWluaW5nIC0tPg0KCQk8IS0tIHN1YnN0aXR1dGlvbjogJXMgPT0gc2Vjb25kcyByZW1haW5pbmcgLS0+DQoJCTx1aXRleHQgbmFtZT0iRUxBUFNFRCIgdmFsdWU9IiVtIE1pbnV0ZXMgJXMgU2Vjb25kcyBSZW1haW5pbmciLz4NCgkJPHVpdGV4dCBuYW1lPSJOT1RGT1VORCIgdmFsdWU9Ik5vdGhpbmcgRm91bmQiLz4NCgkJPHVpdGV4dCBuYW1lPSJBVFRBQ0hNRU5UUyIgdmFsdWU9IkF0dGFjaG1lbnRz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GFjdCIvPg0KCQk8dWl0ZXh0IG5hbWU9IlRBQl9RVUlaIiB2YWx1ZT0iUXVpeiIvPg0KCQk8dWl0ZXh0IG5hbWU9IlRBQl9PVVRMSU5FIiB2YWx1ZT0iT3V0bGluZSIvPg0KCQk8dWl0ZXh0IG5hbWU9IlRBQl9USFVNQiIgdmFsdWU9IlRodW1iIi8+DQoJCTx1aXRleHQgbmFtZT0iVEFCX05PVEVTIiB2YWx1ZT0iTm90ZXMiLz4NCgkJPHVpdGV4dCBuYW1lPSJUQUJfU0VBUkNIIiB2YWx1ZT0iU2VhcmNoIi8+DQoJCTx1aXRleHQgbmFtZT0iU0xJREVfSEVBRElORyIgdmFsdWU9IlNsaWRlIFRpdGxlIi8+DQoJCTx1aXRleHQgbmFtZT0iRFVSQVRJT05fSEVBRElORyIgdmFsdWU9IkR1cmF0aW9uIi8+DQoJCTx1aXRleHQgbmFtZT0iU0VBUkNIX0hFQURJTkciIHZhbHVlPSJTZWFyY2ggZm9yIHRleHQ6Ii8+DQoJCTx1aXRleHQgbmFtZT0iVEhVTUJfSEVBRElORyIgdmFsdWU9IlNsaWRlIi8+DQoJCTx1aXRleHQgbmFtZT0iVEhVTUJfSU5GTyIgdmFsdWU9IlNsaWRlIFRpdGxlL0R1cmF0aW9uIi8+DQoJCTx1aXRleHQgbmFtZT0iQVRUQUNITkFNRV9IRUFESU5HIiB2YWx1ZT0iRmlsZSBOYW1lIi8+DQoJCTx1aXRleHQgbmFtZT0iQVRUQUNIU0laRV9IRUFESU5HIiB2YWx1ZT0iU2l6ZSIvPg0KCQk8dWl0ZXh0IG5hbWU9IlNMSURFX05PVEVTIiB2YWx1ZT0iU2xpZGUgTm90ZXMiLz4NCgkJPCEtLXF1aXogcG9kIGFuZCBtZXNzYWdlIGJveCB0ZXh0cy0tPg0KCQk8dWl0ZXh0IG5hbWU9IlFVSVpQT0RfUVVJWl9BVFRFTVBUIiB2YWx1ZT0iUXVpeiBBdHRlbXB0OiIvPg0KCQk8dWl0ZXh0IG5hbWU9IlFVSVpQT0RfUVVJWl9BVFRFTVBUX1ZBTFVFIiB2YWx1ZT0iJW4gb2YgJXQiLz4NCgkJPHVpdGV4dCBuYW1lPSJRVUlaUE9EX1FVSVpfU0NPUkUiIHZhbHVlPSJTY29yZWQ6Ii8+DQoJCTx1aXRleHQgbmFtZT0iUVVJWlBPRF9RVUlaX1BBU1NTQ09SRSIgdmFsdWU9IlBhc3NpbmcgU2NvcmU6Ii8+DQoJCTx1aXRleHQgbmFtZT0iUVVJWlBPRF9RVUlaX01BWFNDT1JFIiB2YWx1ZT0iTWF4IFNjb3JlOiIvPg0KCQk8dWl0ZXh0IG5hbWU9IlFVSVpQT0RfUVVFU0FUTVBUX1NUUiIgdmFsdWU9IkF0dGVtcHQ6ICVuIG9mICV0Ii8+DQoJCTx1aXRleHQgbmFtZT0iUVVJWlBPRF9RVUVTVFlQRV9TVFIiIHZhbHVlPSJUeXBlOiAlcyIvPg0KCQk8dWl0ZXh0IG5hbWU9IlFVSVpQT0RfUVVFU1RZUEVfR1JEIiB2YWx1ZT0iR3JhZGVkIi8+DQoJCTx1aXRleHQgbmFtZT0iUVVJWlBPRF9RVUVTVFlQRV9TVlkiIHZhbHVlPSJTdXJ2ZXkiLz4NCgkJPHVpdGV4dCBuYW1lPSJRVUlaUE9EX1FVSVpBVE1QVF9JTkYiIHZhbHVlPSJJbmZpbml0ZSIvPg0KCQk8dWl0ZXh0IG5hbWU9IlFVSVpQT0RfUVVFU0FUTVBUX0lORiIgdmFsdWU9IkluZmluaXRlIi8+DQoJCTx1aXRleHQgbmFtZT0iV0FSTklOR01TR19ZRVNTVFJJTkciIHZhbHVlPSJZZXMiLz4NCgkJPHVpdGV4dCBuYW1lPSJXQVJOSU5HTVNHX05PU1RSSU5HIiB2YWx1ZT0iTm8iLz4NCgkJPHVpdGV4dCBuYW1lPSJXQVJOSU5HTVNHX1RJVExFU1RSSU5HIiB2YWx1ZT0iUXVpeiBOYXZpZ2F0aW9uIFdhcm5pbmciLz4NCgkJPHVpdGV4dCBuYW1lPSJXQVJOSU5HTVNHX01TR1NUUklORyIgdmFsdWU9IlRoZXJlIGFyZSB1bi1hdHRlbXB0ZWQgcXVlc3Rpb25zIGluIHRoaXMgUXVpei4mI3hBOyYjeEE7Q2xpY2tpbmcgWWVzIHdpbGwgdGFrZSB5b3Ugb3V0IG9mIHRoZSBRdWl6LiBDbGljayBObyB0byBjb250aW51ZSB0aGUgUXVpei4iLz4NCgkJPHVpdGV4dCBuYW1lPSJJTkZPUk1BVElPTl9IMjY0X0ZMQVNIUExBWUVSIiB2YWx1ZT0iVGhlIGN1cnJlbnQgdmVyc2lvbiBvZiBGbGFzaCBQbGF5ZXIgaW5zdGFsbGVkIG9uIHlvdXIgbWFjaGluZSBkb2VzIG5vdCBzdXBwb3J0IHRoaXMgdmlkZW8uIENsaWNrIG9uIHRoZSB2aWRlbyBhcmVhIHRvIGRvd25sb2FkIHRoZSBsYXRlc3Q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TaG93IHNpZGViYXIgdG8gcGFydGljaXBhbnRzIi8+DQoJCTx1aXRleHQgbmFtZT0iTVVURSIgdmFsdWU9Ik11dGUiLz4NCgkJPHVpdGV4dCBuYW1lPSJET0NXUkFQX1RJVExFIiB2YWx1ZT0iUHJlc2VudGVyIEZpbGUgQXR0YWNobWVudCIvPg0KCQk8dWl0ZXh0IG5hbWU9IkRPQ1dSQVBfTVNHIiB2YWx1ZT0iU2F2ZSB0byBNeSBDb21wdXRlciIvPg0KCQk8dWl0ZXh0IG5hbWU9IkRPQ1dSQVBfUFJPTVBUIiB2YWx1ZT0iQ2xpY2sgdG8gRG93bmxvYWQiLz4NCgk8L2xhbmd1YWdlPg0KCTxsYW5ndWFnZSBpZD0iZG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m9saWUgJW4iLz4NCgkJPCEtLSBzdWJzdGl0dXRpb246ICVuID09IHNsaWRlIG51bWJlciAtLT4NCgkJPCEtLSBzdWJzdGl0dXRpb246ICV0ID09IHRvdGFsIHNsaWRlIGNvdW50IC0tPg0KCQk8dWl0ZXh0IG5hbWU9IlNDUlVCQkFSU1RBVFVTX1NMSURFSU5GTyIgdmFsdWU9IkZvbGllICVuIC8gJXQgfCAiLz4NCgkJPHVpdGV4dCBuYW1lPSJTQ1JVQkJBUlNUQVRVU19TVE9QUEVEIiB2YWx1ZT0iQmVlbmRldCIvPg0KCQk8dWl0ZXh0IG5hbWU9IlNDUlVCQkFSU1RBVFVTX1BMQVlJTkciIHZhbHVlPSJXaWVkZXJnYWJlIi8+DQoJCTx1aXRleHQgbmFtZT0iU0NSVUJCQVJTVEFUVVNfTk9BVURJTyIgdmFsdWU9IktlaW4gQXVkaW8iLz4NCgkJPHVpdGV4dCBuYW1lPSJTQ1JVQkJBUlNUQVRVU19WSURQTEFZSU5HIiB2YWx1ZT0iVmlkZW8gd2lyZCBhYmdlc3BpZWx0Ii8+DQoJCTx1aXRleHQgbmFtZT0iU0NSVUJCQVJTVEFUVVNfTE9BRElORyIgdmFsdWU9IkxhZGVuIi8+DQoJCTx1aXRleHQgbmFtZT0iU0NSVUJCQVJTVEFUVVNfQlVGRkVSSU5HIiB2YWx1ZT0iUHVmZmVybiIvPg0KCQk8dWl0ZXh0IG5hbWU9IlNDUlVCQkFSU1RBVFVTX1FVRVNUSU9OIiB2YWx1ZT0iRnJhZ2UgYmVhbnR3b3J0ZW4iLz4NCgkJPHVpdGV4dCBuYW1lPSJTQ1JVQkJBUlNUQVRVU19SRVZJRVdRVUlaIiB2YWx1ZT0iTm9jaG1hbHMgZHVyY2hzZWhlbiIvPg0KCQk8IS0tIHN1YnN0aXR1dGlvbjogJW0gPT0gbWludXRlcyByZW1haW5pbmcgLS0+DQoJCTwhLS0gc3Vic3RpdHV0aW9uOiAlcyA9PSBzZWNvbmRzIHJlbWFpbmluZyAtLT4NCgkJPHVpdGV4dCBuYW1lPSJFTEFQU0VEIiB2YWx1ZT0iUmVzdGRhdWVyOiAlbSBNaW51dGVuICVzIFNla3VuZGVuIi8+DQoJCTx1aXRleHQgbmFtZT0iTk9URk9VTkQiIHZhbHVlPSJOaWNodHMgZ2VmdW5kZW4iLz4NCgkJPHVpdGV4dCBuYW1lPSJBVFRBQ0hNRU5UUyIgdmFsdWU9IkFubGFnZW4iLz4NCgkJPCEtLSBzdWJzdGl0dXRpb246ICVwID09IGN1cnJlbnQgc3BlYWtlcidzIHRpdGxlIC0tPg0KCQk8dWl0ZXh0IG5hbWU9IkJJT1dJTl9USVRMRSIgdmFsdWU9IlNwcmVjaGVyOiAlcCIvPg0KCQk8dWl0ZXh0IG5hbWU9IkJJT0JUTl9USVRMRSIgdmFsdWU9IlNwcmVjaGVyIi8+DQoJCTx1aXRleHQgbmFtZT0iRElWSURFUkJUTl9USVRMRSIgdmFsdWU9InwiLz4NCgkJPHVpdGV4dCBuYW1lPSJDT05UQUNUQlROX1RJVExFIiB2YWx1ZT0iS29udGFrdCIvPg0KCQk8dWl0ZXh0IG5hbWU9IlRBQl9RVUlaIiB2YWx1ZT0iUXVpeiIvPg0KCQk8dWl0ZXh0IG5hbWU9IlRBQl9PVVRMSU5FIiB2YWx1ZT0iU3RydWt0dXIiLz4NCgkJPHVpdGV4dCBuYW1lPSJUQUJfVEhVTUIiIHZhbHVlPSJNaW5pYXR1ciIvPg0KCQk8dWl0ZXh0IG5hbWU9IlRBQl9OT1RFUyIgdmFsdWU9Ik5vdGl6ZW4iLz4NCgkJPHVpdGV4dCBuYW1lPSJUQUJfU0VBUkNIIiB2YWx1ZT0iU3VjaGVuIi8+DQoJCTx1aXRleHQgbmFtZT0iU0xJREVfSEVBRElORyIgdmFsdWU9IkZvbGllbnRpdGVsIi8+DQoJCTx1aXRleHQgbmFtZT0iRFVSQVRJT05fSEVBRElORyIgdmFsdWU9IkRhdWVyIi8+DQoJCTx1aXRleHQgbmFtZT0iU0VBUkNIX0hFQURJTkciIHZhbHVlPSJUZXh0IHN1Y2hlbjoiLz4NCgkJPHVpdGV4dCBuYW1lPSJUSFVNQl9IRUFESU5HIiB2YWx1ZT0iRm9saWUiLz4NCgkJPHVpdGV4dCBuYW1lPSJUSFVNQl9JTkZPIiB2YWx1ZT0iRm9saWVudGl0ZWwvRGF1ZXIiLz4NCgkJPHVpdGV4dCBuYW1lPSJBVFRBQ0hOQU1FX0hFQURJTkciIHZhbHVlPSJEYXRlaW5hbWUiLz4NCgkJPHVpdGV4dCBuYW1lPSJBVFRBQ0hTSVpFX0hFQURJTkciIHZhbHVlPSJHcsO2w59lIi8+DQoJCTx1aXRleHQgbmFtZT0iU0xJREVfTk9URVMiIHZhbHVlPSJGb2xpZW5ub3RpemVuIi8+DQoJCTwhLS1xdWl6IHBvZCBhbmQgbWVzc2FnZSBib3ggdGV4dHMtLT4NCgkJPHVpdGV4dCBuYW1lPSJRVUlaUE9EX1FVSVpfQVRURU1QVCIgdmFsdWU9IlF1aXp2ZXJzdWNoOiIvPg0KCQk8dWl0ZXh0IG5hbWU9IlFVSVpQT0RfUVVJWl9BVFRFTVBUX1ZBTFVFIiB2YWx1ZT0iJW4gdm9uICV0Ii8+DQoJCTx1aXRleHQgbmFtZT0iUVVJWlBPRF9RVUlaX1NDT1JFIiB2YWx1ZT0iRXJyZWljaHQ6Ii8+DQoJCTx1aXRleHQgbmFtZT0iUVVJWlBPRF9RVUlaX1BBU1NTQ09SRSIgdmFsdWU9Ik1pbmRlc3RwdW5rdHphaGw6Ii8+DQoJCTx1aXRleHQgbmFtZT0iUVVJWlBPRF9RVUlaX01BWFNDT1JFIiB2YWx1ZT0iTWF4aW1hbGUgUHVua3R6YWhsOiIvPg0KCQk8dWl0ZXh0IG5hbWU9IlFVSVpQT0RfUVVFU0FUTVBUX1NUUiIgdmFsdWU9IlZlcnN1Y2g6ICVuIHZvbiAldCIvPg0KCQk8dWl0ZXh0IG5hbWU9IlFVSVpQT0RfUVVFU1RZUEVfU1RSIiB2YWx1ZT0iVHlwOiAlcyIvPg0KCQk8dWl0ZXh0IG5hbWU9IlFVSVpQT0RfUVVFU1RZUEVfR1JEIiB2YWx1ZT0iQmV3ZXJ0ZXQiLz4NCgkJPHVpdGV4dCBuYW1lPSJRVUlaUE9EX1FVRVNUWVBFX1NWWSIgdmFsdWU9IlVtZnJhZ2UiLz4NCgkJPHVpdGV4dCBuYW1lPSJRVUlaUE9EX1FVSVpBVE1QVF9JTkYiIHZhbHVlPSJVbmVuZGxpY2giLz4NCgkJPHVpdGV4dCBuYW1lPSJRVUlaUE9EX1FVRVNBVE1QVF9JTkYiIHZhbHVlPSJVbmVuZGxpY2giLz4NCgkJPHVpdGV4dCBuYW1lPSJXQVJOSU5HTVNHX1lFU1NUUklORyIgdmFsdWU9IkphIi8+DQoJCTx1aXRleHQgbmFtZT0iV0FSTklOR01TR19OT1NUUklORyIgdmFsdWU9Ik5laW4iLz4NCgkJPHVpdGV4dCBuYW1lPSJXQVJOSU5HTVNHX1RJVExFU1RSSU5HIiB2YWx1ZT0iUXVpem5hdmlnYXRpb25zd2FybnVuZyIvPg0KCQk8dWl0ZXh0IG5hbWU9IldBUk5JTkdNU0dfTVNHU1RSSU5HIiB2YWx1ZT0iSW4gZGllc2VtIFF1aXogZ2lidCBlcyB1bmJlYW50d29ydGV0ZSBGcmFnZW4uJiN4QTsmI3hBO1dlbm4gU2llIGF1ZiAmcXVvdDtKYSZxdW90OyBrbGlja2VuLCB3aXJkIGRhcyBRdWl6IGJlZW5kZXQuIEtsaWNrZW4gU2llIGF1ZiAmcXVvdDtOZWluJnF1b3Q7LCB1bSBtaXQgZGVtIFF1aXogZm9ydHp1ZmFocmVuLiIvPg0KCQk8dWl0ZXh0IG5hbWU9IklORk9STUFUSU9OX0gyNjRfRkxBU0hQTEFZRVIiIHZhbHVlPSJEYXMgVmlkZW8gd2lyZCB2b24gZGVyIG1vbWVudGFuIGF1ZiBkaWVzZW0gQ29tcHV0ZXIgaW5zdGFsbGllcnRlbiBWZXJzaW9uIHZvbiBGbGFzaCBQbGF5ZXIgbmljaHQgdW50ZXJzdMO8dHp0LiBLbGlja2VuIFNpZSBhdWYgZGVuIFZpZGVvYmVyZWljaCwgdW0gZGllIGFrdHVlbGxlIFZlcnNpb24gdm9uIEZsYXNoIFBsYXllciBoZXJ1bnRlcnp1bGFkZW4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RlbiBUZWlsbmVobWVybiBkaWUgU2VpdGVubGVpc3RlIGFuemVpZ2VuIi8+DQoJCTx1aXRleHQgbmFtZT0iTVVURSIgdmFsdWU9IlRvbiBhdXMiLz4NCgkJPHVpdGV4dCBuYW1lPSJET0NXUkFQX1RJVExFIiB2YWx1ZT0iUHJlc2VudGVyLUFuaGFuZyIvPg0KCQk8dWl0ZXh0IG5hbWU9IkRPQ1dSQVBfTVNHIiB2YWx1ZT0iQXVmIG1laW5lbSBBcmJlaXRzcGxhdHogc3BlaWNoZXJuIi8+DQoJCTx1aXRleHQgbmFtZT0iRE9DV1JBUF9QUk9NUFQiIHZhbHVlPSJadW0gSGVydW50ZXJsYWRlbiBrbGlja2VuIi8+DQoJPC9sYW5ndWFnZT4NCgk8bGFuZ3VhZ2UgaWQ9ImZy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lICVuIi8+DQoJCTwhLS0gc3Vic3RpdHV0aW9uOiAlbiA9PSBzbGlkZSBudW1iZXIgLS0+DQoJCTwhLS0gc3Vic3RpdHV0aW9uOiAldCA9PSB0b3RhbCBzbGlkZSBjb3VudCAtLT4NCgkJPHVpdGV4dCBuYW1lPSJTQ1JVQkJBUlNUQVRVU19TTElERUlORk8iIHZhbHVlPSJEaWFwb3NpdGl2ZSAlbiAvICV0IHwgIi8+DQoJCTx1aXRleHQgbmFtZT0iU0NSVUJCQVJTVEFUVVNfU1RPUFBFRCIgdmFsdWU9IkFycsOqdMOpZSIvPg0KCQk8dWl0ZXh0IG5hbWU9IlNDUlVCQkFSU1RBVFVTX1BMQVlJTkciIHZhbHVlPSJMZWN0dXJlIi8+DQoJCTx1aXRleHQgbmFtZT0iU0NSVUJCQVJTVEFUVVNfTk9BVURJTyIgdmFsdWU9IlBhcyBkZSBzb24iLz4NCgkJPHVpdGV4dCBuYW1lPSJTQ1JVQkJBUlNUQVRVU19WSURQTEFZSU5HIiB2YWx1ZT0iTGVjdHVyZSB2aWTDqW8gZW4gY291cnMiLz4NCgkJPHVpdGV4dCBuYW1lPSJTQ1JVQkJBUlNUQVRVU19MT0FESU5HIiB2YWx1ZT0iQ2hhcmdlbWVudCBlbiBjb3VycyIvPg0KCQk8dWl0ZXh0IG5hbWU9IlNDUlVCQkFSU1RBVFVTX0JVRkZFUklORyIgdmFsdWU9Ik1pc2UgZW4gbcOpbW9pcmUiLz4NCgkJPHVpdGV4dCBuYW1lPSJTQ1JVQkJBUlNUQVRVU19RVUVTVElPTiIgdmFsdWU9IlLDqXBvbmRyZSDDoCBsYSBxdWVzdGlvbiIvPg0KCQk8dWl0ZXh0IG5hbWU9IlNDUlVCQkFSU1RBVFVTX1JFVklFV1FVSVoiIHZhbHVlPSJSw6l2aXNpb24gZHUgcXVlc3Rpb25uYWlyZSIvPg0KCQk8IS0tIHN1YnN0aXR1dGlvbjogJW0gPT0gbWludXRlcyByZW1haW5pbmcgLS0+DQoJCTwhLS0gc3Vic3RpdHV0aW9uOiAlcyA9PSBzZWNvbmRzIHJlbWFpbmluZyAtLT4NCgkJPHVpdGV4dCBuYW1lPSJFTEFQU0VEIiB2YWx1ZT0iJW0gbWludXRlcyAlcyBzZWNvbmRlcyByZXN0YW50ZXMiLz4NCgkJPHVpdGV4dCBuYW1lPSJOT1RGT1VORCIgdmFsdWU9IlJpZW4gdHJvdXbDqSIvPg0KCQk8dWl0ZXh0IG5hbWU9IkFUVEFDSE1FTlRTIiB2YWx1ZT0iUGnDqGNlcyBqb2ludGVzIi8+DQoJCTwhLS0gc3Vic3RpdHV0aW9uOiAlcCA9PSBjdXJyZW50IHNwZWFrZXIncyB0aXRsZSAtLT4NCgkJPHVpdGV4dCBuYW1lPSJCSU9XSU5fVElUTEUiIHZhbHVlPSJCaW8gOiAlcCIvPg0KCQk8dWl0ZXh0IG5hbWU9IkJJT0JUTl9USVRMRSIgdmFsdWU9IkJpbyA6Ii8+DQoJCTx1aXRleHQgbmFtZT0iRElWSURFUkJUTl9USVRMRSIgdmFsdWU9InwiLz4NCgkJPHVpdGV4dCBuYW1lPSJDT05UQUNUQlROX1RJVExFIiB2YWx1ZT0iQ29udGFjdCIvPg0KCQk8dWl0ZXh0IG5hbWU9IlRBQl9RVUlaIiB2YWx1ZT0iUXVpeiIvPg0KCQk8dWl0ZXh0IG5hbWU9IlRBQl9PVVRMSU5FIiB2YWx1ZT0iUGxhbiIvPg0KCQk8dWl0ZXh0IG5hbWU9IlRBQl9USFVNQiIgdmFsdWU9IkRpYXBvcyIvPg0KCQk8dWl0ZXh0IG5hbWU9IlRBQl9OT1RFUyIgdmFsdWU9Ik5vdGVzIi8+DQoJCTx1aXRleHQgbmFtZT0iVEFCX1NFQVJDSCIgdmFsdWU9IlJlY2hlcmNoZSIvPg0KCQk8dWl0ZXh0IG5hbWU9IlNMSURFX0hFQURJTkciIHZhbHVlPSJUaXRyZSBkZSBsYSBkaWFwb3NpdGl2ZSIvPg0KCQk8dWl0ZXh0IG5hbWU9IkRVUkFUSU9OX0hFQURJTkciIHZhbHVlPSJEdXLDqWUiLz4NCgkJPHVpdGV4dCBuYW1lPSJTRUFSQ0hfSEVBRElORyIgdmFsdWU9IlJlY2hlcmNoZSBkZSB0ZXh0ZSA6Ii8+DQoJCTx1aXRleHQgbmFtZT0iVEhVTUJfSEVBRElORyIgdmFsdWU9IkRpYXBvc2l0aXZlIi8+DQoJCTx1aXRleHQgbmFtZT0iVEhVTUJfSU5GTyIgdmFsdWU9IlRpdHJlL2R1csOpZSIvPg0KCQk8dWl0ZXh0IG5hbWU9IkFUVEFDSE5BTUVfSEVBRElORyIgdmFsdWU9Ik5vbSBkZSBmaWNoaWVyIi8+DQoJCTx1aXRleHQgbmFtZT0iQVRUQUNIU0laRV9IRUFESU5HIiB2YWx1ZT0iVGFpbGxlIi8+DQoJCTx1aXRleHQgbmFtZT0iU0xJREVfTk9URVMiIHZhbHVlPSJDb21tZW50YWlyZXMgZGVzIGRpYXBvc2l0aXZlcyIvPg0KCQk8IS0tcXVpeiBwb2QgYW5kIG1lc3NhZ2UgYm94IHRleHRzLS0+DQoJCTx1aXRleHQgbmFtZT0iUVVJWlBPRF9RVUlaX0FUVEVNUFQiIHZhbHVlPSJUZW50YXRpdmUgZGUgcXVlc3Rpb25uYWlyZSA6Ii8+DQoJCTx1aXRleHQgbmFtZT0iUVVJWlBPRF9RVUlaX0FUVEVNUFRfVkFMVUUiIHZhbHVlPSIlbiBzdXIgJXQiLz4NCgkJPHVpdGV4dCBuYW1lPSJRVUlaUE9EX1FVSVpfU0NPUkUiIHZhbHVlPSJOb3RlIG9idGVudWUgOiIvPg0KCQk8dWl0ZXh0IG5hbWU9IlFVSVpQT0RfUVVJWl9QQVNTU0NPUkUiIHZhbHVlPSJOb3RlIGQnYWRtaXNzaWJpbGl0w6nCoDoiLz4NCgkJPHVpdGV4dCBuYW1lPSJRVUlaUE9EX1FVSVpfTUFYU0NPUkUiIHZhbHVlPSJOb3RlIG1heGltYWxlIDoiLz4NCgkJPHVpdGV4dCBuYW1lPSJRVUlaUE9EX1FVRVNBVE1QVF9TVFIiIHZhbHVlPSJUZW50YXRpdmUgOiAlbiBzdXIgJXQiLz4NCgkJPHVpdGV4dCBuYW1lPSJRVUlaUE9EX1FVRVNUWVBFX1NUUiIgdmFsdWU9IlR5cGU6ICVzIi8+DQoJCTx1aXRleHQgbmFtZT0iUVVJWlBPRF9RVUVTVFlQRV9HUkQiIHZhbHVlPSJOb3TDqSIvPg0KCQk8dWl0ZXh0IG5hbWU9IlFVSVpQT0RfUVVFU1RZUEVfU1ZZIiB2YWx1ZT0iRW5xdcOqdGUiLz4NCgkJPHVpdGV4dCBuYW1lPSJRVUlaUE9EX1FVSVpBVE1QVF9JTkYiIHZhbHVlPSJJbGxpbWl0w6kiLz4NCgkJPHVpdGV4dCBuYW1lPSJRVUlaUE9EX1FVRVNBVE1QVF9JTkYiIHZhbHVlPSJJbGxpbWl0w6kiLz4NCgkJPHVpdGV4dCBuYW1lPSJXQVJOSU5HTVNHX1lFU1NUUklORyIgdmFsdWU9Ik91aSIvPg0KCQk8dWl0ZXh0IG5hbWU9IldBUk5JTkdNU0dfTk9TVFJJTkciIHZhbHVlPSJOb24iLz4NCgkJPHVpdGV4dCBuYW1lPSJXQVJOSU5HTVNHX1RJVExFU1RSSU5HIiB2YWx1ZT0iQXZlcnRpc3NlbWVudCBkZSBuYXZpZ2F0aW9uIGR1IHF1ZXN0aW9ubmFpcmUiLz4NCgkJPHVpdGV4dCBuYW1lPSJXQVJOSU5HTVNHX01TR1NUUklORyIgdmFsdWU9IlZvdXMgbidhdmV6IHBhcyByw6lwb25kdSDDoCBjZXJ0YWluZXMgcXVlc3Rpb25zIGRlIGNlIHF1ZXN0aW9ubmFpcmUuJiN4QTsmI3hBO1NpIHZvdXMgY2xpcXVleiBzdXIgT3VpLCB2b3VzIHF1aXR0ZXJleiBsZSBxdWVzdGlvbm5haXJlLiBDbGlxdWV6IHN1ciBOb24gcG91ciBjb250aW51ZXIgbGUgcXVlc3Rpb25uYWlyZS4iLz4NCgkJPHVpdGV4dCBuYW1lPSJJTkZPUk1BVElPTl9IMjY0X0ZMQVNIUExBWUVSIiB2YWx1ZT0iTGEgdmVyc2lvbiBkZSBGbGFzaCBQbGF5ZXIgYWN0dWVsbGVtZW50IGluc3RhbGzDqWUgc3VyIHZvdHJlIG1hY2hpbmUgbmUgcHJlbmQgcGFzIGVuIGNoYXJnZSBjZSB0eXBlIGRlIHZpZMOpby4gQ2xpcXVleiBzdXIgbGEgem9uZSB2aWTDqW8gcG91ciB0w6lsw6ljaGFyZ2VyIGxhIGRlcm5pw6hyZSB2ZXJzaW9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udHJlciBsJ2VuY2FkcsOpIGF1eCBwYXJ0aWNpcGFudHMiLz4NCgkJPHVpdGV4dCBuYW1lPSJNVVRFIiB2YWx1ZT0iTXVldCIvPg0KCQk8dWl0ZXh0IG5hbWU9IkRPQ1dSQVBfVElUTEUiIHZhbHVlPSJQacOoY2Ugam9pbnRlIFByZXNlbnRlciIvPg0KCQk8dWl0ZXh0IG5hbWU9IkRPQ1dSQVBfTVNHIiB2YWx1ZT0iRW5yZWdpc3RyZXIgc3VyIG1vbiBvcmRpbmF0ZXVyIi8+DQoJCTx1aXRleHQgbmFtZT0iRE9DV1JBUF9QUk9NUFQiIHZhbHVlPSJDbGlxdWVyIHBvdXIgdMOpbMOpY2hhcmdlciIvPg0KCTwvbGFuZ3VhZ2U+DQoJPGxhbmd1YWdlIGlkPSJqYSI+DQoJCTwhLS0gZm9ybWF0IGZvciB1aWZvbnQgdmFsdWUgaXMgImZvbnQsc2l6ZSxpc2JvbGQsaXNpdGFsaWMsaXNzaGFkb3dlZCIgLS0+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DQoJCTx1aWZvbnQgbmFtZT0iRk9OVF9FTEFQU0VEVElNRSIgdmFsdWU9IlZlcmRhbmEsMTEsdHJ1ZSxmYWxzZSxmYWxzZSIvPg0KCQk8dWlmb250IG5hbWU9IkZPTlRfVVRJTFNNRU5VIiB2YWx1ZT0iVmVyZGFuYSw5LHRydWUsZmFsc2UsZmFsc2UiLz4NCgkJPHVpZm9udCBuYW1lPSJGT05UX1RBQlMiIHZhbHVlPSJWZXJkYW5hLDEwLGZhbHNlLGZhbHNlLGZhbHNlIi8+DQoJCTx1aWZvbnQgbmFtZT0iRk9OVF9QUkVTRU5UQVRJT05OQU1FIiB2YWx1ZT0iVmVyZGFuYSwxNSxmYWxzZSxmYWxzZSx0cnVlIi8+DQoJCTx1aWZvbnQgbmFtZT0iRk9OVF9QUkVTRU5URVJOQU1FIiB2YWx1ZT0iVmVyZGFuYSwxNSx0cnVlLGZhbHNlLHRydWUiLz4NCgkJPHVpZm9udCBuYW1lPSJGT05UX1BSRVNFTlRFUlRJVExFIiB2YWx1ZT0iVmVyZGFuYSwxMS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MTEsZmFsc2UsZmFsc2UsdHJ1ZSIvPg0KCQk8dWlmb250IG5hbWU9IkZPTlRfQklPV0lOIiB2YWx1ZT0iVmVyZGFuYSwxMSxmYWxzZSxmYWxzZSxmYWxzZSIvPg0KCQk8dWlmb250IG5hbWU9IkZPTlRfTElTVEhFQURJTkciIHZhbHVlPSJWZXJkYW5hLDExLGZhbHNlLGZhbHNlLGZhbHNlIi8+DQoJCTx1aWZvbnQgbmFtZT0iRk9OVF9XSU5USVRMRSIgdmFsdWU9IlZlcmRhbmEsMTE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44K544Op44Kk44OJIDogJW4iLz4NCgkJPCEtLSBzdWJzdGl0dXRpb246ICVuID09IHNsaWRlIG51bWJlciAtLT4NCgkJPCEtLSBzdWJzdGl0dXRpb246ICV0ID09IHRvdGFsIHNsaWRlIGNvdW50IC0tPg0KCQk8dWl0ZXh0IG5hbWU9IlNDUlVCQkFSU1RBVFVTX1NMSURFSU5GTyIgdmFsdWU9IuOCueODqeOCpOODiSA6ICVuIC8gJXQgfCAiLz4NCgkJPHVpdGV4dCBuYW1lPSJTQ1JVQkJBUlNUQVRVU19TVE9QUEVEIiB2YWx1ZT0i5YGc5q2iIi8+DQoJCTx1aXRleHQgbmFtZT0iU0NSVUJCQVJTVEFUVVNfUExBWUlORyIgdmFsdWU9IuWGjeeUn+S4rSIvPg0KCQk8dWl0ZXh0IG5hbWU9IlNDUlVCQkFSU1RBVFVTX05PQVVESU8iIHZhbHVlPSLpn7Plo7DjgarjgZciLz4NCgkJPHVpdGV4dCBuYW1lPSJTQ1JVQkJBUlNUQVRVU19WSURQTEFZSU5HIiB2YWx1ZT0i44OT44OH44Kq5YaN55Sf5LitIi8+DQoJCTx1aXRleHQgbmFtZT0iU0NSVUJCQVJTVEFUVVNfTE9BRElORyIgdmFsdWU9IuODreODvOODieS4rSIvPg0KCQk8dWl0ZXh0IG5hbWU9IlNDUlVCQkFSU1RBVFVTX0JVRkZFUklORyIgdmFsdWU9IuODkOODg+ODleOCoeS4rSIvPg0KCQk8dWl0ZXh0IG5hbWU9IlNDUlVCQkFSU1RBVFVTX1FVRVNUSU9OIiB2YWx1ZT0i6LOq5ZWP44Gr562U44GI44Gm5LiL44GV44GEIi8+DQoJCTx1aXRleHQgbmFtZT0iU0NSVUJCQVJTVEFUVVNfUkVWSUVXUVVJWiIgdmFsdWU9IuOCr+OCpOOCuuOCkuODrOODk+ODpeODvOOBl+OBpuOBhOOBvuOBmSIvPg0KCQk8IS0tIHN1YnN0aXR1dGlvbjogJW0gPT0gbWludXRlcyByZW1haW5pbmcgLS0+DQoJCTwhLS0gc3Vic3RpdHV0aW9uOiAlcyA9PSBzZWNvbmRzIHJlbWFpbmluZyAtLT4NCgkJPHVpdGV4dCBuYW1lPSJFTEFQU0VEIiB2YWx1ZT0i5q6L44KKIDogJW0g5YiGICVzIOenkiIvPg0KCQk8dWl0ZXh0IG5hbWU9Ik5PVEZPVU5EIiB2YWx1ZT0i5L2V44KC6KaL44Gk44GL44KK44G+44Gb44KTIi8+DQoJCTx1aXRleHQgbmFtZT0iQVRUQUNITUVOVFMiIHZhbHVlPSLmt7vku5giLz4NCgkJPCEtLSBzdWJzdGl0dXRpb246ICVwID09IGN1cnJlbnQgc3BlYWtlcidzIHRpdGxlIC0tPg0KCQk8dWl0ZXh0IG5hbWU9IkJJT1dJTl9USVRMRSIgdmFsdWU9Iue1jOattCA6ICVwIi8+DQoJCTx1aXRleHQgbmFtZT0iQklPQlROX1RJVExFIiB2YWx1ZT0i57WM5q20Ii8+DQoJCTx1aXRleHQgbmFtZT0iRElWSURFUkJUTl9USVRMRSIgdmFsdWU9InwiLz4NCgkJPHVpdGV4dCBuYW1lPSJDT05UQUNUQlROX1RJVExFIiB2YWx1ZT0i44GK5ZWP44GE5ZCI44KP44GbIi8+DQoJCTx1aXRleHQgbmFtZT0iVEFCX1FVSVoiIHZhbHVlPSLjgq/jgqTjgroiLz4NCgkJPHVpdGV4dCBuYW1lPSJUQUJfT1VUTElORSIgdmFsdWU9IuOCouOCpuODiOODqeOCpOODsyIvPg0KCQk8dWl0ZXh0IG5hbWU9IlRBQl9USFVNQiIgdmFsdWU9IuOCteODoOODjeODvOODqyIvPg0KCQk8dWl0ZXh0IG5hbWU9IlRBQl9OT1RFUyIgdmFsdWU9IuODjuODvOODiCIvPg0KCQk8dWl0ZXh0IG5hbWU9IlRBQl9TRUFSQ0giIHZhbHVlPSLmpJzntKIiLz4NCgkJPHVpdGV4dCBuYW1lPSJTTElERV9IRUFESU5HIiB2YWx1ZT0i44K544Op44Kk44OJ44K/44Kk44OI44OrIi8+DQoJCTx1aXRleHQgbmFtZT0iRFVSQVRJT05fSEVBRElORyIgdmFsdWU9IumVt+OBlSIvPg0KCQk8dWl0ZXh0IG5hbWU9IlNFQVJDSF9IRUFESU5HIiB2YWx1ZT0i5qSc57Si44GZ44KL44OG44Kt44K544OIIDogIi8+DQoJCTx1aXRleHQgbmFtZT0iVEhVTUJfSEVBRElORyIgdmFsdWU9IuOCueODqeOCpOODiSIvPg0KCQk8dWl0ZXh0IG5hbWU9IlRIVU1CX0lORk8iIHZhbHVlPSLjgrnjg6njgqTjg4njgr/jgqTjg4jjg6sgLyDplbfjgZUiLz4NCgkJPHVpdGV4dCBuYW1lPSJBVFRBQ0hOQU1FX0hFQURJTkciIHZhbHVlPSLjg5XjgqHjgqTjg6vlkI0iLz4NCgkJPHVpdGV4dCBuYW1lPSJBVFRBQ0hTSVpFX0hFQURJTkciIHZhbHVlPSLjgrXjgqTjgroiLz4NCgkJPHVpdGV4dCBuYW1lPSJTTElERV9OT1RFUyIgdmFsdWU9IuOCueODqeOCpOODieODjuODvOODiCIvPg0KCQk8IS0tcXVpeiBwb2QgYW5kIG1lc3NhZ2UgYm94IHRleHRzLS0+DQoJCTx1aXRleHQgbmFtZT0iUVVJWlBPRF9RVUlaX0FUVEVNUFQiIHZhbHVlPSLjgq/jgqTjgrroqabooYzlm57mlbAgOiAiLz4NCgkJPHVpdGV4dCBuYW1lPSJRVUlaUE9EX1FVSVpfQVRURU1QVF9WQUxVRSIgdmFsdWU9IiVuIC8gJXQiLz4NCgkJPHVpdGV4dCBuYW1lPSJRVUlaUE9EX1FVSVpfU0NPUkUiIHZhbHVlPSLjgrnjgrPjgqIgOiAiLz4NCgkJPHVpdGV4dCBuYW1lPSJRVUlaUE9EX1FVSVpfUEFTU1NDT1JFIiB2YWx1ZT0i5ZCI5qC854K5IDoiLz4NCgkJPHVpdGV4dCBuYW1lPSJRVUlaUE9EX1FVSVpfTUFYU0NPUkUiIHZhbHVlPSLmnIDpq5jlvpfngrkgOiAiLz4NCgkJPHVpdGV4dCBuYW1lPSJRVUlaUE9EX1FVRVNBVE1QVF9TVFIiIHZhbHVlPSLoqabooYzlm57mlbAgOiAlbiAvICV0Ii8+DQoJCTx1aXRleHQgbmFtZT0iUVVJWlBPRF9RVUVTVFlQRV9TVFIiIHZhbHVlPSLjgr/jgqTjg5cgOiAlcyIvPg0KCQk8dWl0ZXh0IG5hbWU9IlFVSVpQT0RfUVVFU1RZUEVfR1JEIiB2YWx1ZT0i6KmV5L6hIi8+DQoJCTx1aXRleHQgbmFtZT0iUVVJWlBPRF9RVUVTVFlQRV9TVlkiIHZhbHVlPSLjgqLjg7PjgrHjg7zjg4giLz4NCgkJPHVpdGV4dCBuYW1lPSJRVUlaUE9EX1FVSVpBVE1QVF9JTkYiIHZhbHVlPSLnhKHliLbpmZAiLz4NCgkJPHVpdGV4dCBuYW1lPSJRVUlaUE9EX1FVRVNBVE1QVF9JTkYiIHZhbHVlPSLnhKHliLbpmZAiLz4NCgkJPHVpdGV4dCBuYW1lPSJXQVJOSU5HTVNHX1lFU1NUUklORyIgdmFsdWU9IuOBr+OBhCIvPg0KCQk8dWl0ZXh0IG5hbWU9IldBUk5JTkdNU0dfTk9TVFJJTkciIHZhbHVlPSLjgYTjgYTjgYgiLz4NCgkJPHVpdGV4dCBuYW1lPSJXQVJOSU5HTVNHX1RJVExFU1RSSU5HIiB2YWx1ZT0i44Kv44Kk44K644Gu44OK44OT44Ky44O844K344On44Oz44Gr6Zai44GZ44KL6K2m5ZGKIi8+DQoJCTx1aXRleHQgbmFtZT0iV0FSTklOR01TR19NU0dTVFJJTkciIHZhbHVlPSLjgZPjga7jgq/jgqTjgrrjgavjga/jgIHjgb7jgaDop6PnrZTjgZfjgabjgYTjgarjgYTos6rllY/jgYzjgYLjgorjgb7jgZnjgIImI3hBOyYjeEE7IOOCr+OCpOOCuuOCkue1guS6huOBmeOCi+OBq+OBr+OAgeOAjOOBr+OBhOOAjeOCkuOCr+ODquODg+OCr+OBl+OBvuOBmeOAguOCr+OCpOOCuuOCkue2muihjOOBmeOCi+OBq+OBr+OAgeOAjOOBhOOBhOOBiOOAjeOCkuOCr+ODquODg+OCr+OBl+OBvuOBmeOAgiIvPg0KCQk8dWl0ZXh0IG5hbWU9IklORk9STUFUSU9OX0gyNjRfRkxBU0hQTEFZRVIiIHZhbHVlPSLjgYrkvb/jgYTjga7jgrPjg7Pjg5Tjg6Xjg7zjgr/jgavnj77lnKjjgqTjg7Pjgrnjg4jjg7zjg6vjgZXjgozjgabjgYTjgosgRmxhc2ggUGxheWVyIOOBruODkOODvOOCuOODp+ODs+OBr+OAgeOBk+OBruODk+ODh+OCquOCkuOCteODneODvOODiOOBl+OBpuOBhOOBvuOBm+OCk+OAguacgOaWsOOBriBGbGFzaCBQbGF5ZXIg44KS44OA44Km44Oz44Ot44O844OJ44GZ44KL44Gr44Gv44CB44OT44OH44Kq6aCY5Z+f44KS44Kv44Oq44OD44Kv44GX44Gm44GP44Gg44GV44GE44CC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uOCteOCpOODieODkOODvOOCkuWPguWKoOiAheOBq+imi+OBm+OCiyIvPg0KCQk8dWl0ZXh0IG5hbWU9Ik1VVEUiIHZhbHVlPSLjg5/jg6Xjg7zjg4giLz4NCgkJPHVpdGV4dCBuYW1lPSJET0NXUkFQX1RJVExFIiB2YWx1ZT0iUHJlc2VudGVyIOa3u+S7mOODleOCoeOCpOODqyIvPg0KCQk8dWl0ZXh0IG5hbWU9IkRPQ1dSQVBfTVNHIiB2YWx1ZT0i44Oe44Kk44Kz44Oz44OU44Ol44O844K/44Gr5L+d5a2YIi8+DQoJCTx1aXRleHQgbmFtZT0iRE9DV1JBUF9QUk9NUFQiIHZhbHVlPSLjgq/jg6rjg4Pjgq/jgZfjgabjg4Djgqbjg7Pjg63jg7zjg4kiLz4NCgk8L2xhbmd1YWdlPg0KCTxsYW5ndWFnZSBpZD0ia28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S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S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uyKrOudvOydtOuTnCAlbiIvPg0KCQk8IS0tIHN1YnN0aXR1dGlvbjogJW4gPT0gc2xpZGUgbnVtYmVyIC0tPg0KCQk8IS0tIHN1YnN0aXR1dGlvbjogJXQgPT0gdG90YWwgc2xpZGUgY291bnQgLS0+DQoJCTx1aXRleHQgbmFtZT0iU0NSVUJCQVJTVEFUVVNfU0xJREVJTkZPIiB2YWx1ZT0i7Iqs65287J2065OcICVuIC8gJXQgfCAiLz4NCgkJPHVpdGV4dCBuYW1lPSJTQ1JVQkJBUlNUQVRVU19TVE9QUEVEIiB2YWx1ZT0i7KSR7KeA65CoIi8+DQoJCTx1aXRleHQgbmFtZT0iU0NSVUJCQVJTVEFUVVNfUExBWUlORyIgdmFsdWU9IuyerOyDnSIvPg0KCQk8dWl0ZXh0IG5hbWU9IlNDUlVCQkFSU1RBVFVTX05PQVVESU8iIHZhbHVlPSLsmKTrlJTsmKQg7JeG7J2MIi8+DQoJCTx1aXRleHQgbmFtZT0iU0NSVUJCQVJTVEFUVVNfVklEUExBWUlORyIgdmFsdWU9Iuu5hOuUlOyYpCDsnqzsg50g7KSRIi8+DQoJCTx1aXRleHQgbmFtZT0iU0NSVUJCQVJTVEFUVVNfTE9BRElORyIgdmFsdWU9IuuhnOuUqSIvPg0KCQk8dWl0ZXh0IG5hbWU9IlNDUlVCQkFSU1RBVFVTX0JVRkZFUklORyIgdmFsdWU9IuuyhO2NvOungSIvPg0KCQk8dWl0ZXh0IG5hbWU9IlNDUlVCQkFSU1RBVFVTX1FVRVNUSU9OIiB2YWx1ZT0i7KeI66y47JeQIOuLte2VmOq4sCIvPg0KCQk8dWl0ZXh0IG5hbWU9IlNDUlVCQkFSU1RBVFVTX1JFVklFV1FVSVoiIHZhbHVlPSLsp4jrrLgg64uk7Iuc67O06riwIi8+DQoJCTwhLS0gc3Vic3RpdHV0aW9uOiAlbSA9PSBtaW51dGVzIHJlbWFpbmluZyAtLT4NCgkJPCEtLSBzdWJzdGl0dXRpb246ICVzID09IHNlY29uZHMgcmVtYWluaW5nIC0tPg0KCQk8dWl0ZXh0IG5hbWU9IkVMQVBTRUQiIHZhbHVlPSIlbeu2hCAlc+y0iCDrgqjsnYwiLz4NCgkJPHVpdGV4dCBuYW1lPSJOT1RGT1VORCIgdmFsdWU9IuyXhuydjCIvPg0KCQk8dWl0ZXh0IG5hbWU9IkFUVEFDSE1FTlRTIiB2YWx1ZT0i7LKo67aAIO2MjOydvCIvPg0KCQk8IS0tIHN1YnN0aXR1dGlvbjogJXAgPT0gY3VycmVudCBzcGVha2VyJ3MgdGl0bGUgLS0+DQoJCTx1aXRleHQgbmFtZT0iQklPV0lOX1RJVExFIiB2YWx1ZT0i6rK966ClIOyGjOqwnDogJXAiLz4NCgkJPHVpdGV4dCBuYW1lPSJCSU9CVE5fVElUTEUiIHZhbHVlPSLqsr3roKUg7IaM6rCcIi8+DQoJCTx1aXRleHQgbmFtZT0iRElWSURFUkJUTl9USVRMRSIgdmFsdWU9InwiLz4NCgkJPHVpdGV4dCBuYW1lPSJDT05UQUNUQlROX1RJVExFIiB2YWx1ZT0i7Jew65297LKYIi8+DQoJCTx1aXRleHQgbmFtZT0iVEFCX1FVSVoiIHZhbHVlPSLtgLTspogiLz4NCgkJPHVpdGV4dCBuYW1lPSJUQUJfT1VUTElORSIgdmFsdWU9IuqwnOyalCIvPg0KCQk8dWl0ZXh0IG5hbWU9IlRBQl9USFVNQiIgdmFsdWU9Iuy2leyGjO2MkCIvPg0KCQk8dWl0ZXh0IG5hbWU9IlRBQl9OT1RFUyIgdmFsdWU9IuuFuO2KuCIvPg0KCQk8dWl0ZXh0IG5hbWU9IlRBQl9TRUFSQ0giIHZhbHVlPSLqsoDsg4kiLz4NCgkJPHVpdGV4dCBuYW1lPSJTTElERV9IRUFESU5HIiB2YWx1ZT0i7Iqs65287J2065OcIOygnOuqqSIvPg0KCQk8dWl0ZXh0IG5hbWU9IkRVUkFUSU9OX0hFQURJTkciIHZhbHVlPSLsnqzsg53si5zqsIQiLz4NCgkJPHVpdGV4dCBuYW1lPSJTRUFSQ0hfSEVBRElORyIgdmFsdWU9Iu2FjeyKpO2KuCDqsoDsg4k6Ii8+DQoJCTx1aXRleHQgbmFtZT0iVEhVTUJfSEVBRElORyIgdmFsdWU9IuyKrOudvOydtOuTnCIvPg0KCQk8dWl0ZXh0IG5hbWU9IlRIVU1CX0lORk8iIHZhbHVlPSLsoJzrqqkv7J6s7IOd7Iuc6rCEIi8+DQoJCTx1aXRleHQgbmFtZT0iQVRUQUNITkFNRV9IRUFESU5HIiB2YWx1ZT0i7YyM7J28IOydtOumhCIvPg0KCQk8dWl0ZXh0IG5hbWU9IkFUVEFDSFNJWkVfSEVBRElORyIgdmFsdWU9Iu2BrOq4sCIvPg0KCQk8dWl0ZXh0IG5hbWU9IlNMSURFX05PVEVTIiB2YWx1ZT0i7Iqs65287J2065OcIOuFuO2KuCIvPg0KCQk8IS0tcXVpeiBwb2QgYW5kIG1lc3NhZ2UgYm94IHRleHRzLS0+DQoJCTx1aXRleHQgbmFtZT0iUVVJWlBPRF9RVUlaX0FUVEVNUFQiIHZhbHVlPSLtgLTspogg7Iuc64+EIO2an+yImDoiLz4NCgkJPHVpdGV4dCBuYW1lPSJRVUlaUE9EX1FVSVpfQVRURU1QVF9WQUxVRSIgdmFsdWU9IiVuLyV0Ii8+DQoJCTx1aXRleHQgbmFtZT0iUVVJWlBPRF9RVUlaX1NDT1JFIiB2YWx1ZT0i65Od7KCQOiIvPg0KCQk8dWl0ZXh0IG5hbWU9IlFVSVpQT0RfUVVJWl9QQVNTU0NPUkUiIHZhbHVlPSLthrXqs7wg7KCQ7IiYOiIvPg0KCQk8dWl0ZXh0IG5hbWU9IlFVSVpQT0RfUVVJWl9NQVhTQ09SRSIgdmFsdWU9Iuy1nOqzoCDsoJDsiJg6Ii8+DQoJCTx1aXRleHQgbmFtZT0iUVVJWlBPRF9RVUVTQVRNUFRfU1RSIiB2YWx1ZT0i7Iuc64+EIO2an+yImDogJW4vJXQiLz4NCgkJPHVpdGV4dCBuYW1lPSJRVUlaUE9EX1FVRVNUWVBFX1NUUiIgdmFsdWU9IuycoO2YlTogJXMiLz4NCgkJPHVpdGV4dCBuYW1lPSJRVUlaUE9EX1FVRVNUWVBFX0dSRCIgdmFsdWU9IuygkOyImCDrp6TquLDquLAg7JmE66OMIi8+DQoJCTx1aXRleHQgbmFtZT0iUVVJWlBPRF9RVUVTVFlQRV9TVlkiIHZhbHVlPSLshKTrrLgg7KGw7IKsIi8+DQoJCTx1aXRleHQgbmFtZT0iUVVJWlBPRF9RVUlaQVRNUFRfSU5GIiB2YWx1ZT0i66y07ZWcIi8+DQoJCTx1aXRleHQgbmFtZT0iUVVJWlBPRF9RVUVTQVRNUFRfSU5GIiB2YWx1ZT0i66y07ZWcIi8+DQoJCTx1aXRleHQgbmFtZT0iV0FSTklOR01TR19ZRVNTVFJJTkciIHZhbHVlPSLsmIgiLz4NCgkJPHVpdGV4dCBuYW1lPSJXQVJOSU5HTVNHX05PU1RSSU5HIiB2YWx1ZT0i7JWE64uI7JikIi8+DQoJCTx1aXRleHQgbmFtZT0iV0FSTklOR01TR19USVRMRVNUUklORyIgdmFsdWU9Iu2AtOymiCDrgrTruYTqsozsnbTshZgg6rK96rOgIi8+DQoJCTx1aXRleHQgbmFtZT0iV0FSTklOR01TR19NU0dTVFJJTkciIHZhbHVlPSLsnbQg7YC07KaI7JeQ7IScIOyLnOuPhO2VmOyngCDslYrsnYAg7KeI66y47J20IOyeiOyKteuLiOuLpC4mI3hBOyYjeEE77YC07KaI66W8IOyiheujjO2VmOugpOuptCBb7JiIXeulvCDtgbTrpq3tlZjqs6AsIO2AtOymiOulvCDqs4Tsho3tlZjroKTrqbQgW+yVhOuLiOyYpF3rpbwg7YG066at7ZWY7Iut7Iuc7JikLiIvPg0KCQk8dWl0ZXh0IG5hbWU9IklORk9STUFUSU9OX0gyNjRfRkxBU0hQTEFZRVIiIHZhbHVlPSLsi5zsiqTthZzsl5Ag7ISk7LmY65CY7Ja0IOyeiOuKlCDtmITsnqwg67KE7KCE7J2YIEZsYXNoIFBsYXllcuuKlCDsnbQg67mE65SU7Jik66W8IOyngOybkO2VmOyngCDslYrsirXri4jri6QuIOy1nOyLoCBGbGFzaCBQbGF5ZXLrpbwg64uk7Jq066Gc65Oc7ZWY66Ck66m0IOu5hOuUlOyYpCDsmIHsl63snYQg7YG066at7ZWY7Iut7Iuc7Jik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ssLjsl6zsnpDsl5Dqsowg7IS466GcIOunieuMgCDrs7TsnbTquLAiLz4NCgkJPHVpdGV4dCBuYW1lPSJNVVRFIiB2YWx1ZT0i7J2M7IaM6rGwIi8+DQoJCTx1aXRleHQgbmFtZT0iRE9DV1JBUF9USVRMRSIgdmFsdWU9IlByZXNlbnRlciDtjIzsnbwg7LKo67aAIi8+DQoJCTx1aXRleHQgbmFtZT0iRE9DV1JBUF9NU0ciIHZhbHVlPSLrgrQg7Lu07ZOo7YSw7JeQIOyggOyepSIvPg0KCQk8dWl0ZXh0IG5hbWU9IkRPQ1dSQVBfUFJPTVBUIiB2YWx1ZT0i7YG066at7ZWY7JesIOuLpOyatOuhnOuTnCIvPg0KCTwvbGFuZ3VhZ2U+DQoJPGxhbmd1YWdlIGlkPSJlcy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YSAlbiIvPg0KCQk8IS0tIHN1YnN0aXR1dGlvbjogJW4gPT0gc2xpZGUgbnVtYmVyIC0tPg0KCQk8IS0tIHN1YnN0aXR1dGlvbjogJXQgPT0gdG90YWwgc2xpZGUgY291bnQgLS0+DQoJCTx1aXRleHQgbmFtZT0iU0NSVUJCQVJTVEFUVVNfU0xJREVJTkZPIiB2YWx1ZT0iRGlhcG9zaXRpdmEgJW4gLyAldCB8ICIvPg0KCQk8dWl0ZXh0IG5hbWU9IlNDUlVCQkFSU1RBVFVTX1NUT1BQRUQiIHZhbHVlPSJEZXRlbmlkYSIvPg0KCQk8dWl0ZXh0IG5hbWU9IlNDUlVCQkFSU1RBVFVTX1BMQVlJTkciIHZhbHVlPSJSZXByb2R1Y2llbmRvIi8+DQoJCTx1aXRleHQgbmFtZT0iU0NSVUJCQVJTVEFUVVNfTk9BVURJTyIgdmFsdWU9IlNpbiBzb25pZG8iLz4NCgkJPHVpdGV4dCBuYW1lPSJTQ1JVQkJBUlNUQVRVU19WSURQTEFZSU5HIiB2YWx1ZT0iVsOtZGVvIGVuIHJlcHJvZC4iLz4NCgkJPHVpdGV4dCBuYW1lPSJTQ1JVQkJBUlNUQVRVU19MT0FESU5HIiB2YWx1ZT0iQ2FyZ2FuZG8iLz4NCgkJPHVpdGV4dCBuYW1lPSJTQ1JVQkJBUlNUQVRVU19CVUZGRVJJTkciIHZhbHVlPSJBbG1hY2VuYW5kbyBlbiBiw7pmZXIiLz4NCgkJPHVpdGV4dCBuYW1lPSJTQ1JVQkJBUlNUQVRVU19RVUVTVElPTiIgdmFsdWU9IkNvbnRlc3RhciBwcmVndW50YSIvPg0KCQk8dWl0ZXh0IG5hbWU9IlNDUlVCQkFSU1RBVFVTX1JFVklFV1FVSVoiIHZhbHVlPSJSZXZpc2FuZG8gcHJ1ZWJhIi8+DQoJCTwhLS0gc3Vic3RpdHV0aW9uOiAlbSA9PSBtaW51dGVzIHJlbWFpbmluZyAtLT4NCgkJPCEtLSBzdWJzdGl0dXRpb246ICVzID09IHNlY29uZHMgcmVtYWluaW5nIC0tPg0KCQk8dWl0ZXh0IG5hbWU9IkVMQVBTRUQiIHZhbHVlPSIlbSBtaW51dG9zICVzIHNlZ3VuZG9zIHJlc3RhbnRlcyIvPg0KCQk8dWl0ZXh0IG5hbWU9Ik5PVEZPVU5EIiB2YWx1ZT0iTm8gc2UgaGEgZW5jb250cmFkbyBuYWRhIi8+DQoJCTx1aXRleHQgbmFtZT0iQVRUQUNITUVOVFMiIHZhbHVlPSJBcmNoaXZvcyBhZGp1bnRvcyIvPg0KCQk8IS0tIHN1YnN0aXR1dGlvbjogJXAgPT0gY3VycmVudCBzcGVha2VyJ3MgdGl0bGUgLS0+DQoJCTx1aXRleHQgbmFtZT0iQklPV0lOX1RJVExFIiB2YWx1ZT0iQmlvZ3JhZsOtYTogJXAiLz4NCgkJPHVpdGV4dCBuYW1lPSJCSU9CVE5fVElUTEUiIHZhbHVlPSJCaW9ncmFmw61hIi8+DQoJCTx1aXRleHQgbmFtZT0iRElWSURFUkJUTl9USVRMRSIgdmFsdWU9InwiLz4NCgkJPHVpdGV4dCBuYW1lPSJDT05UQUNUQlROX1RJVExFIiB2YWx1ZT0iQ29udGFjdG8iLz4NCgkJPHVpdGV4dCBuYW1lPSJUQUJfUVVJWiIgdmFsdWU9IlBydWViYSIvPg0KCQk8dWl0ZXh0IG5hbWU9IlRBQl9PVVRMSU5FIiB2YWx1ZT0iQ29udG9ybm8iLz4NCgkJPHVpdGV4dCBuYW1lPSJUQUJfVEhVTUIiIHZhbHVlPSJNaW5pYXQuIi8+DQoJCTx1aXRleHQgbmFtZT0iVEFCX05PVEVTIiB2YWx1ZT0iTm90YXMiLz4NCgkJPHVpdGV4dCBuYW1lPSJUQUJfU0VBUkNIIiB2YWx1ZT0iQnVzY2FyIi8+DQoJCTx1aXRleHQgbmFtZT0iU0xJREVfSEVBRElORyIgdmFsdWU9IlTDrXR1bG8gZGUgZGlhcG9zaXRpdmEiLz4NCgkJPHVpdGV4dCBuYW1lPSJEVVJBVElPTl9IRUFESU5HIiB2YWx1ZT0iRHVyYWMuIi8+DQoJCTx1aXRleHQgbmFtZT0iU0VBUkNIX0hFQURJTkciIHZhbHVlPSJCdXNjYXIgdGV4dG86Ii8+DQoJCTx1aXRleHQgbmFtZT0iVEhVTUJfSEVBRElORyIgdmFsdWU9IkRpYXBvc2l0aXZhIi8+DQoJCTx1aXRleHQgbmFtZT0iVEhVTUJfSU5GTyIgdmFsdWU9IkR1ci4vVMOtdC4gZGlhcC4iLz4NCgkJPHVpdGV4dCBuYW1lPSJBVFRBQ0hOQU1FX0hFQURJTkciIHZhbHVlPSJOb21icmUgZGUgYXJjaGl2byIvPg0KCQk8dWl0ZXh0IG5hbWU9IkFUVEFDSFNJWkVfSEVBRElORyIgdmFsdWU9IlRhbWHDsW8iLz4NCgkJPHVpdGV4dCBuYW1lPSJTTElERV9OT1RFUyIgdmFsdWU9Ik5vdGFzIGRlIGRpYXBvc2l0aXZhIi8+DQoJCTwhLS1xdWl6IHBvZCBhbmQgbWVzc2FnZSBib3ggdGV4dHMtLT4NCgkJPHVpdGV4dCBuYW1lPSJRVUlaUE9EX1FVSVpfQVRURU1QVCIgdmFsdWU9IkludGVudG8gZGUgcHJ1ZWJhOiIvPg0KCQk8dWl0ZXh0IG5hbWU9IlFVSVpQT0RfUVVJWl9BVFRFTVBUX1ZBTFVFIiB2YWx1ZT0iJW4gZGUgJXQiLz4NCgkJPHVpdGV4dCBuYW1lPSJRVUlaUE9EX1FVSVpfU0NPUkUiIHZhbHVlPSJQdW50dWFjacOzbjoiLz4NCgkJPHVpdGV4dCBuYW1lPSJRVUlaUE9EX1FVSVpfUEFTU1NDT1JFIiB2YWx1ZT0iUHVudHVhY2nDs24gcGFyYSBhcHJvYmFyOiIvPg0KCQk8dWl0ZXh0IG5hbWU9IlFVSVpQT0RfUVVJWl9NQVhTQ09SRSIgdmFsdWU9IlB1bnR1YWNpw7NuIG3DoXhpbWE6Ii8+DQoJCTx1aXRleHQgbmFtZT0iUVVJWlBPRF9RVUVTQVRNUFRfU1RSIiB2YWx1ZT0iSW50ZW50b3M6ICVuIGRlICV0Ii8+DQoJCTx1aXRleHQgbmFtZT0iUVVJWlBPRF9RVUVTVFlQRV9TVFIiIHZhbHVlPSJUaXBvOiAlcyIvPg0KCQk8dWl0ZXh0IG5hbWU9IlFVSVpQT0RfUVVFU1RZUEVfR1JEIiB2YWx1ZT0iQ29uIHB1bnR1YWNpw7NuIi8+DQoJCTx1aXRleHQgbmFtZT0iUVVJWlBPRF9RVUVTVFlQRV9TVlkiIHZhbHVlPSJFbmN1ZXN0YSIvPg0KCQk8dWl0ZXh0IG5hbWU9IlFVSVpQT0RfUVVJWkFUTVBUX0lORiIgdmFsdWU9IkluZmluaXRvIi8+DQoJCTx1aXRleHQgbmFtZT0iUVVJWlBPRF9RVUVTQVRNUFRfSU5GIiB2YWx1ZT0iSW5maW5pdG8iLz4NCgkJPHVpdGV4dCBuYW1lPSJXQVJOSU5HTVNHX1lFU1NUUklORyIgdmFsdWU9IlPDrSIvPg0KCQk8dWl0ZXh0IG5hbWU9IldBUk5JTkdNU0dfTk9TVFJJTkciIHZhbHVlPSJObyIvPg0KCQk8dWl0ZXh0IG5hbWU9IldBUk5JTkdNU0dfVElUTEVTVFJJTkciIHZhbHVlPSJBdmlzbyBkZSBuYXZlZ2FjacOzbiBkZSBwcnVlYmEiLz4NCgkJPHVpdGV4dCBuYW1lPSJXQVJOSU5HTVNHX01TR1NUUklORyIgdmFsdWU9IkhheSBwcmVndW50YXMgc2luIGludGVudG9zIGVuIGVzdGEgcHJ1ZWJhLiYjeEE7JiN4QTtQYXJhIHNhbGlyIGRlIGxhIHBydWViYSwgaGFnYSBjbGljIGVuIFPDrS4gUGFyYSBjb250aW51YXIsIGhhZ2EgY2xpYyBlbiBOby4iLz4NCgkJPHVpdGV4dCBuYW1lPSJJTkZPUk1BVElPTl9IMjY0X0ZMQVNIUExBWUVSIiB2YWx1ZT0iTGEgdmVyc2nDs24gYWN0dWFsIGRlIEZsYXNoIFBsYXllciBpbnN0YWxhZGEgZW4gZWwgb3JkZW5hZG9yIG5vIGVzIGNvbXBhdGlibGUgY29uIGVzdGUgdsOtZGVvLiBIYWdhIGNsaWMgZW4gZWwgw6FyZWEgZGUgdsOtZGVvIHBhcmEgZGVzY2FyZ2FyIGxhIMO6bHRpbWEgdmVyc2nDs24gZGUgRmxhc2ggUGxheWVyLiIvPg0KCQk8IS0tIHN1YnN0aXR1dGlvbjogJXAgPT0gcHJlc2VudGF0aW9uIHRpdGxlIC0tPg0KCQk8IS0tIHN1YnN0aXR1dGlvbjogJXMgPT0gc2xpZGUgdGl0bGUgLS0+DQoJCTwhLS0gc3Vic3RpdHV0aW9uOiAlbiA9PSBzbGlkZSBudW1iZXIgLS0+DQoJCTx1aXRleHQgbmFtZT0iQk9PS01BUksiIHZhbHVlPSJBZG9iZSBQcmVzZW50ZXI6ICVwIi8+DQoJCTwhLS0gc3Vic3RpdHV0aW9uOiAlcCA9PSBwcmVzZW50YXRpb24gdGl0bGUgLS0+DQoJCTwhLS0gc3Vic3RpdHV0aW9uOiAlcyA9PSBzbGlkZSB0aXRsZSAtLT4NCgkJPCEtLSBzdWJzdGl0dXRpb246ICVuID09IHNsaWRlIG51bWJlciAtLT4NCgkJPHVpdGV4dCBuYW1lPSJCT09LTUFSS1NMSURFIiB2YWx1ZT0iQWRvYmUgUHJlc2VudGVyOiAlcCAlcyIvPg0KCQk8dWl0ZXh0IG5hbWU9IlNIT1dTSURFQkFSIiB2YWx1ZT0iTW9zdHJhciBiYXJyYSBsYXRlcmFsIGEgbG9zIHBhcnRpY2lwYW50ZXMiLz4NCgkJPHVpdGV4dCBuYW1lPSJNVVRFIiB2YWx1ZT0iU2lsZW5jaWFyIi8+DQoJCTx1aXRleHQgbmFtZT0iRE9DV1JBUF9USVRMRSIgdmFsdWU9IkFyY2hpdm8gYWRqdW50byBkZSBQcmVzZW50ZXIiLz4NCgkJPHVpdGV4dCBuYW1lPSJET0NXUkFQX01TRyIgdmFsdWU9Ikd1YXJkYXIgZW4gTWkgUEMiLz4NCgkJPHVpdGV4dCBuYW1lPSJET0NXUkFQX1BST01QVCIgdmFsdWU9IkhhZ2EgY2xpYyBlbiBEZXNjYXJnYXIiLz4NCgk8L2xhbmd1YWdlPg0KCTxsYW5ndWFnZSBpZD0icHQ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GFyYWRvIi8+DQoJCTx1aXRleHQgbmFtZT0iU0NSVUJCQVJTVEFUVVNfUExBWUlORyIgdmFsdWU9IlJlcHJvZHV6aW5kbyIvPg0KCQk8dWl0ZXh0IG5hbWU9IlNDUlVCQkFSU1RBVFVTX05PQVVESU8iIHZhbHVlPSJTZW0gw6F1ZGlvIi8+DQoJCTx1aXRleHQgbmFtZT0iU0NSVUJCQVJTVEFUVVNfVklEUExBWUlORyIgdmFsdWU9IlbDrWRlbyBlbSByZXByb2R1w6fDo28iLz4NCgkJPHVpdGV4dCBuYW1lPSJTQ1JVQkJBUlNUQVRVU19MT0FESU5HIiB2YWx1ZT0iQ2FycmVnYW5kbyIvPg0KCQk8dWl0ZXh0IG5hbWU9IlNDUlVCQkFSU1RBVFVTX0JVRkZFUklORyIgdmFsdWU9IkFybWF6ZW5hbmRvIGVtIGJ1ZmZlciIvPg0KCQk8dWl0ZXh0IG5hbWU9IlNDUlVCQkFSU1RBVFVTX1FVRVNUSU9OIiB2YWx1ZT0iUmVzcG9uZGVyIHBlcmd1bnRhIi8+DQoJCTx1aXRleHQgbmFtZT0iU0NSVUJCQVJTVEFUVVNfUkVWSUVXUVVJWiIgdmFsdWU9IlJldmlzYW5kbyBxdWVzdGlvbsOhcmlvIi8+DQoJCTwhLS0gc3Vic3RpdHV0aW9uOiAlbSA9PSBtaW51dGVzIHJlbWFpbmluZyAtLT4NCgkJPCEtLSBzdWJzdGl0dXRpb246ICVzID09IHNlY29uZHMgcmVtYWluaW5nIC0tPg0KCQk8dWl0ZXh0IG5hbWU9IkVMQVBTRUQiIHZhbHVlPSIlbSBtaW51dG9zICVzIHNlZ3VuZG9zIHJlc3RhbnRlcyIvPg0KCQk8dWl0ZXh0IG5hbWU9Ik5PVEZPVU5EIiB2YWx1ZT0iTmFkYSBlbmNvbnRyYWRvIi8+DQoJCTx1aXRleHQgbmFtZT0iQVRUQUNITUVOVFMiIHZhbHVlPSJBbmV4b3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XRvIi8+DQoJCTx1aXRleHQgbmFtZT0iVEFCX1FVSVoiIHZhbHVlPSJRdWVzdC4iLz4NCgkJPHVpdGV4dCBuYW1lPSJUQUJfT1VUTElORSIgdmFsdWU9IkVzcXVlbWEiLz4NCgkJPHVpdGV4dCBuYW1lPSJUQUJfVEhVTUIiIHZhbHVlPSJNaW5pIi8+DQoJCTx1aXRleHQgbmFtZT0iVEFCX05PVEVTIiB2YWx1ZT0iTm90YXMiLz4NCgkJPHVpdGV4dCBuYW1lPSJUQUJfU0VBUkNIIiB2YWx1ZT0iQnVzY2EiLz4NCgkJPHVpdGV4dCBuYW1lPSJTTElERV9IRUFESU5HIiB2YWx1ZT0iVMOtdHVsbyBkbyBzbGlkZSIvPg0KCQk8dWl0ZXh0IG5hbWU9IkRVUkFUSU9OX0hFQURJTkciIHZhbHVlPSJEdXJhw6fDo28iLz4NCgkJPHVpdGV4dCBuYW1lPSJTRUFSQ0hfSEVBRElORyIgdmFsdWU9IlByb2N1cmFyIHRleHRvOiIvPg0KCQk8dWl0ZXh0IG5hbWU9IlRIVU1CX0hFQURJTkciIHZhbHVlPSJTbGlkZSIvPg0KCQk8dWl0ZXh0IG5hbWU9IlRIVU1CX0lORk8iIHZhbHVlPSJUw610dWxvL0R1cmHDp8OjbyBkbyBzbGlkZSIvPg0KCQk8dWl0ZXh0IG5hbWU9IkFUVEFDSE5BTUVfSEVBRElORyIgdmFsdWU9Ik5vbWUgZG8gYXJxdWl2byIvPg0KCQk8dWl0ZXh0IG5hbWU9IkFUVEFDSFNJWkVfSEVBRElORyIgdmFsdWU9IlRhbWFuaG8iLz4NCgkJPHVpdGV4dCBuYW1lPSJTTElERV9OT1RFUyIgdmFsdWU9IkFub3Rhw6fDtWVzIGRvIHNsaWRlIi8+DQoJCTwhLS1xdWl6IHBvZCBhbmQgbWVzc2FnZSBib3ggdGV4dHMtLT4NCgkJPHVpdGV4dCBuYW1lPSJRVUlaUE9EX1FVSVpfQVRURU1QVCIgdmFsdWU9IlRlbnRhdGl2YSBubyBxdWVzdGlvbsOhcmlvOiIvPg0KCQk8dWl0ZXh0IG5hbWU9IlFVSVpQT0RfUVVJWl9BVFRFTVBUX1ZBTFVFIiB2YWx1ZT0iJW4gZGUgJXQiLz4NCgkJPHVpdGV4dCBuYW1lPSJRVUlaUE9EX1FVSVpfU0NPUkUiIHZhbHVlPSJQb250dWHDp8OjbzoiLz4NCgkJPHVpdGV4dCBuYW1lPSJRVUlaUE9EX1FVSVpfUEFTU1NDT1JFIiB2YWx1ZT0iUG9udHVhw6fDo28gZGUgYXByb3Zhw6fDo286Ii8+DQoJCTx1aXRleHQgbmFtZT0iUVVJWlBPRF9RVUlaX01BWFNDT1JFIiB2YWx1ZT0iUG9udHVhw6fDo28gbcOheGltYToiLz4NCgkJPHVpdGV4dCBuYW1lPSJRVUlaUE9EX1FVRVNBVE1QVF9TVFIiIHZhbHVlPSJUZW50YXRpdmE6ICVuIGRlICV0Ii8+DQoJCTx1aXRleHQgbmFtZT0iUVVJWlBPRF9RVUVTVFlQRV9TVFIiIHZhbHVlPSJUaXBvOiAlcyIvPg0KCQk8dWl0ZXh0IG5hbWU9IlFVSVpQT0RfUVVFU1RZUEVfR1JEIiB2YWx1ZT0iQ2xhc3NpZmljYXTDs3JpYSIvPg0KCQk8dWl0ZXh0IG5hbWU9IlFVSVpQT0RfUVVFU1RZUEVfU1ZZIiB2YWx1ZT0iUGVzcXVpc2EiLz4NCgkJPHVpdGV4dCBuYW1lPSJRVUlaUE9EX1FVSVpBVE1QVF9JTkYiIHZhbHVlPSJJbmZpbml0byIvPg0KCQk8dWl0ZXh0IG5hbWU9IlFVSVpQT0RfUVVFU0FUTVBUX0lORiIgdmFsdWU9IkluZmluaXRvIi8+DQoJCTx1aXRleHQgbmFtZT0iV0FSTklOR01TR19ZRVNTVFJJTkciIHZhbHVlPSJTaW0iLz4NCgkJPHVpdGV4dCBuYW1lPSJXQVJOSU5HTVNHX05PU1RSSU5HIiB2YWx1ZT0iTsOjbyIvPg0KCQk8dWl0ZXh0IG5hbWU9IldBUk5JTkdNU0dfVElUTEVTVFJJTkciIHZhbHVlPSJBbGVydGEgZGUgbmF2ZWdhw6fDo28gZG8gcXVlc3Rpb27DoXJpbyIvPg0KCQk8dWl0ZXh0IG5hbWU9IldBUk5JTkdNU0dfTVNHU1RSSU5HIiB2YWx1ZT0iRXhpc3RlbSBwZXJndW50YXMgcXVlIG7Do28gZm9yYW0gcmVzcG9uZGlkYXMgbmVzdGUgcXVlc3Rpb27DoXJpby4mI3hBOyYjeEE7Q2xpcXVlIGVtIFNpbSBwYXJhIHNhaXIgZG8gcXVlc3Rpb27DoXJpbyBvdSBlbSBOw6NvIHNlIHF1aXNlciBjb250aW51YXIuIi8+DQoJCTx1aXRleHQgbmFtZT0iSU5GT1JNQVRJT05fSDI2NF9GTEFTSFBMQVlFUiIgdmFsdWU9IkEgdmVyc8OjbyBhdHVhbCBkbyBGbGFzaCBQbGF5ZXIgaW5zdGFsYWRhIG5vIGNvbXB1dGFkb3IgbsOjbyBvZmVyZWNlIHN1cG9ydGUgYSBlc3NlIHbDrWRlby4gQ2xpcXVlIG5hIMOhcmVhIGRvIHbDrWRlbyBwYXJhIGJhaXhhciBhIHZlcnPDo28gbWFpcyByZWNlbnRlIGRv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zdHJhciBiYXJyYSBsYXRlcmFsIGFvIHBhcnRpY2lwYW50ZXMiLz4NCgkJPHVpdGV4dCBuYW1lPSJNVVRFIiB2YWx1ZT0iTXVkbyIvPg0KCQk8dWl0ZXh0IG5hbWU9IkRPQ1dSQVBfVElUTEUiIHZhbHVlPSJBbmV4byBkZSBhcnF1aXZvIGRvIFByZXNlbnRlciIvPg0KCQk8dWl0ZXh0IG5hbWU9IkRPQ1dSQVBfTVNHIiB2YWx1ZT0iU2FsdmFyIGVtIE1ldSBjb21wdXRhZG9yIi8+DQoJCTx1aXRleHQgbmFtZT0iRE9DV1JBUF9QUk9NUFQiIHZhbHVlPSJDbGlxdWUgcGFyYSBiYWl4YXIiLz4NCgk8L2xhbmd1YWdlPg0KCTxsYW5ndWFnZSBpZD0iaXQ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SW50ZXJyb3R0byIvPg0KCQk8dWl0ZXh0IG5hbWU9IlNDUlVCQkFSU1RBVFVTX1BMQVlJTkciIHZhbHVlPSJSaXByb2R1emlvbmUiLz4NCgkJPHVpdGV4dCBuYW1lPSJTQ1JVQkJBUlNUQVRVU19OT0FVRElPIiB2YWx1ZT0iQXVkaW8gaW5hdHQuIi8+DQoJCTx1aXRleHQgbmFtZT0iU0NSVUJCQVJTVEFUVVNfVklEUExBWUlORyIgdmFsdWU9IlZpZGVvIGluIHJpcHJvZHV6aW9uZSIvPg0KCQk8dWl0ZXh0IG5hbWU9IlNDUlVCQkFSU1RBVFVTX0xPQURJTkciIHZhbHVlPSJDYXJpY2FtZW50byIvPg0KCQk8dWl0ZXh0IG5hbWU9IlNDUlVCQkFSU1RBVFVTX0JVRkZFUklORyIgdmFsdWU9IkJ1ZmZlcmluZyIvPg0KCQk8dWl0ZXh0IG5hbWU9IlNDUlVCQkFSU1RBVFVTX1FVRVNUSU9OIiB2YWx1ZT0iUmlzcG9uZGkgYSBkb21hbmRhIi8+DQoJCTx1aXRleHQgbmFtZT0iU0NSVUJCQVJTVEFUVVNfUkVWSUVXUVVJWiIgdmFsdWU9IlJldmlzaW9uZSBkZWwgcXVpeiIvPg0KCQk8IS0tIHN1YnN0aXR1dGlvbjogJW0gPT0gbWludXRlcyByZW1haW5pbmcgLS0+DQoJCTwhLS0gc3Vic3RpdHV0aW9uOiAlcyA9PSBzZWNvbmRzIHJlbWFpbmluZyAtLT4NCgkJPHVpdGV4dCBuYW1lPSJFTEFQU0VEIiB2YWx1ZT0iJW0gTWludXRpICVzIFNlY29uZGkgcmltYW5lbnRpIi8+DQoJCTx1aXRleHQgbmFtZT0iTk9URk9VTkQiIHZhbHVlPSJOZXNzdW4gZWxlbWVudG8gdHJvdmF0byIvPg0KCQk8dWl0ZXh0IG5hbWU9IkFUVEFDSE1FTlRTIiB2YWx1ZT0iQWxsZWdhdGk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LiIvPg0KCQk8dWl0ZXh0IG5hbWU9IlRBQl9RVUlaIiB2YWx1ZT0iUXVpeiIvPg0KCQk8dWl0ZXh0IG5hbWU9IlRBQl9PVVRMSU5FIiB2YWx1ZT0iU3RydXR0dXJhIi8+DQoJCTx1aXRleHQgbmFtZT0iVEFCX1RIVU1CIiB2YWx1ZT0iTWluaWF0dXJlIi8+DQoJCTx1aXRleHQgbmFtZT0iVEFCX05PVEVTIiB2YWx1ZT0iTm90ZSIvPg0KCQk8dWl0ZXh0IG5hbWU9IlRBQl9TRUFSQ0giIHZhbHVlPSJDZXJjYSIvPg0KCQk8dWl0ZXh0IG5hbWU9IlNMSURFX0hFQURJTkciIHZhbHVlPSJUaXRvbG8gZGlhcG9zaXRpdmEiLz4NCgkJPHVpdGV4dCBuYW1lPSJEVVJBVElPTl9IRUFESU5HIiB2YWx1ZT0iRHVyYXRhIi8+DQoJCTx1aXRleHQgbmFtZT0iU0VBUkNIX0hFQURJTkciIHZhbHVlPSJDZXJjYSB0ZXN0bzoiLz4NCgkJPHVpdGV4dCBuYW1lPSJUSFVNQl9IRUFESU5HIiB2YWx1ZT0iRGlhcG9zaXRpdmEiLz4NCgkJPHVpdGV4dCBuYW1lPSJUSFVNQl9JTkZPIiB2YWx1ZT0iVGl0b2xvL1RlbXBvIi8+DQoJCTx1aXRleHQgbmFtZT0iQVRUQUNITkFNRV9IRUFESU5HIiB2YWx1ZT0iTm9tZSBmaWxlIi8+DQoJCTx1aXRleHQgbmFtZT0iQVRUQUNIU0laRV9IRUFESU5HIiB2YWx1ZT0iRGltZW5zaW9uZSIvPg0KCQk8dWl0ZXh0IG5hbWU9IlNMSURFX05PVEVTIiB2YWx1ZT0iTm90ZSBkaWFwb3NpdGl2YSIvPg0KCQk8IS0tcXVpeiBwb2QgYW5kIG1lc3NhZ2UgYm94IHRleHRzLS0+DQoJCTx1aXRleHQgbmFtZT0iUVVJWlBPRF9RVUlaX0FUVEVNUFQiIHZhbHVlPSJUZW50YXRpdm8gcXVpejoiLz4NCgkJPHVpdGV4dCBuYW1lPSJRVUlaUE9EX1FVSVpfQVRURU1QVF9WQUxVRSIgdmFsdWU9IiVuIGRpICV0Ii8+DQoJCTx1aXRleHQgbmFtZT0iUVVJWlBPRF9RVUlaX1NDT1JFIiB2YWx1ZT0iUHVudGVnZ2lvOiIvPg0KCQk8dWl0ZXh0IG5hbWU9IlFVSVpQT0RfUVVJWl9QQVNTU0NPUkUiIHZhbHVlPSJQdW50ZWdnaW8gbWluaW1vOiIvPg0KCQk8dWl0ZXh0IG5hbWU9IlFVSVpQT0RfUVVJWl9NQVhTQ09SRSIgdmFsdWU9IlB1bnRlZ2dpbyBtYXNzaW1vOiIvPg0KCQk8dWl0ZXh0IG5hbWU9IlFVSVpQT0RfUVVFU0FUTVBUX1NUUiIgdmFsdWU9IlRlbnRhdGl2bzogJW4gZGkgJXQiLz4NCgkJPHVpdGV4dCBuYW1lPSJRVUlaUE9EX1FVRVNUWVBFX1NUUiIgdmFsdWU9IlRpcG86ICVzIi8+DQoJCTx1aXRleHQgbmFtZT0iUVVJWlBPRF9RVUVTVFlQRV9HUkQiIHZhbHVlPSJDb24gdmFsdXRhemlvbmUiLz4NCgkJPHVpdGV4dCBuYW1lPSJRVUlaUE9EX1FVRVNUWVBFX1NWWSIgdmFsdWU9IkluZGFnaW5lIi8+DQoJCTx1aXRleHQgbmFtZT0iUVVJWlBPRF9RVUlaQVRNUFRfSU5GIiB2YWx1ZT0iSW5maW5pdGkiLz4NCgkJPHVpdGV4dCBuYW1lPSJRVUlaUE9EX1FVRVNBVE1QVF9JTkYiIHZhbHVlPSJJbmZpbml0aSIvPg0KCQk8dWl0ZXh0IG5hbWU9IldBUk5JTkdNU0dfWUVTU1RSSU5HIiB2YWx1ZT0iU8OsIi8+DQoJCTx1aXRleHQgbmFtZT0iV0FSTklOR01TR19OT1NUUklORyIgdmFsdWU9Ik5vIi8+DQoJCTx1aXRleHQgbmFtZT0iV0FSTklOR01TR19USVRMRVNUUklORyIgdmFsdWU9IkF2dmVydGVuemEgbmF2aWdhemlvbmUgcXVpeiIvPg0KCQk8dWl0ZXh0IG5hbWU9IldBUk5JTkdNU0dfTVNHU1RSSU5HIiB2YWx1ZT0iT2Njb3JyZSBhbmNvcmEgcmlzcG9uZGVyZSBhZCBhbGN1bmUgZG9tYW5kZSBkZWwgcXVpei4mI3hBOyYjeEE7U2UgZmF0ZSBjbGljIHN1IFPDrCwgdXNjaXJldGUgZGFsIHF1aXouIEZhdGUgY2xpYyBzdSBObyBwZXIgY29udGludWFyZSBpbCBxdWl6LiIvPg0KCQk8dWl0ZXh0IG5hbWU9IklORk9STUFUSU9OX0gyNjRfRkxBU0hQTEFZRVIiIHZhbHVlPSJMYSB2ZXJzaW9uZSBkaSBGbGFzaCBQbGF5ZXIgYXR0dWFsbWVudGUgaW5zdGFsbGF0YSBub24gc3VwcG9ydGEgcXVlc3RvIHZpZGVvLiBGYXRlIGNsaWMgc3VsbCdhcmVhIGRlbCB2aWRlbyBwZXIgc2NhcmljYXJlIGwndWx0aW1hIHZlcnNpb25lIGRp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zdHJhIGJhcnJhIGxhdGVyYWxlIGFpIHBhcnRlY2lwYW50aSIvPg0KCQk8dWl0ZXh0IG5hbWU9Ik1VVEUiIHZhbHVlPSJEaXNhdHRpdmEgYXVkaW8iLz4NCgkJPHVpdGV4dCBuYW1lPSJET0NXUkFQX1RJVExFIiB2YWx1ZT0iQWxsZWdhdG8gZmlsZSBQcmVzZW50ZXIiLz4NCgkJPHVpdGV4dCBuYW1lPSJET0NXUkFQX01TRyIgdmFsdWU9IlNhbHZhIGluIFJpc29yc2UgZGVsIGNvbXB1dGVyIi8+DQoJCTx1aXRleHQgbmFtZT0iRE9DV1JBUF9QUk9NUFQiIHZhbHVlPSJDbGljIHBlciBzY2FyaWNhcmUiLz4NCgk8L2xhbmd1YWdlPg0KCTxsYW5ndWFnZSBpZD0ibmw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ICVuIi8+DQoJCTwhLS0gc3Vic3RpdHV0aW9uOiAlbiA9PSBzbGlkZSBudW1iZXIgLS0+DQoJCTwhLS0gc3Vic3RpdHV0aW9uOiAldCA9PSB0b3RhbCBzbGlkZSBjb3VudCAtLT4NCgkJPHVpdGV4dCBuYW1lPSJTQ1JVQkJBUlNUQVRVU19TTElERUlORk8iIHZhbHVlPSJEaWEgJW4gLyAldCB8ICIvPg0KCQk8dWl0ZXh0IG5hbWU9IlNDUlVCQkFSU1RBVFVTX1NUT1BQRUQiIHZhbHVlPSJHZXN0b3B0Ii8+DQoJCTx1aXRleHQgbmFtZT0iU0NSVUJCQVJTVEFUVVNfUExBWUlORyIgdmFsdWU9IkFmc3BlbGVuIi8+DQoJCTx1aXRleHQgbmFtZT0iU0NSVUJCQVJTVEFUVVNfTk9BVURJTyIgdmFsdWU9IkdlZW4gYXVkaW8iLz4NCgkJPHVpdGV4dCBuYW1lPSJTQ1JVQkJBUlNUQVRVU19WSURQTEFZSU5HIiB2YWx1ZT0iVmlkZW8gYWZzcGVsZW4iLz4NCgkJPHVpdGV4dCBuYW1lPSJTQ1JVQkJBUlNUQVRVU19MT0FESU5HIiB2YWx1ZT0iTGFkZW4iLz4NCgkJPHVpdGV4dCBuYW1lPSJTQ1JVQkJBUlNUQVRVU19CVUZGRVJJTkciIHZhbHVlPSJCdWZmZXJlbiIvPg0KCQk8dWl0ZXh0IG5hbWU9IlNDUlVCQkFSU1RBVFVTX1FVRVNUSU9OIiB2YWx1ZT0iVnJhYWcgbWV0IGFudHdvb3JkIi8+DQoJCTx1aXRleHQgbmFtZT0iU0NSVUJCQVJTVEFUVVNfUkVWSUVXUVVJWiIgdmFsdWU9IlF1aXogY29udHJvbGVyZW4iLz4NCgkJPCEtLSBzdWJzdGl0dXRpb246ICVtID09IG1pbnV0ZXMgcmVtYWluaW5nIC0tPg0KCQk8IS0tIHN1YnN0aXR1dGlvbjogJXMgPT0gc2Vjb25kcyByZW1haW5pbmcgLS0+DQoJCTx1aXRleHQgbmFtZT0iRUxBUFNFRCIgdmFsdWU9IkVyIHJlc3RlcmVuICVtIG1pbnV0ZW4gJXMgc2Vjb25kZW4iLz4NCgkJPHVpdGV4dCBuYW1lPSJOT1RGT1VORCIgdmFsdWU9Ik5pZXRzIGdldm9uZGVuIi8+DQoJCTx1aXRleHQgbmFtZT0iQVRUQUNITUVOVFMiIHZhbHVlPSJCaWpsYWdlbiIvPg0KCQk8IS0tIHN1YnN0aXR1dGlvbjogJXAgPT0gY3VycmVudCBzcGVha2VyJ3MgdGl0bGUgLS0+DQoJCTx1aXRleHQgbmFtZT0iQklPV0lOX1RJVExFIiB2YWx1ZT0iQmlvZ3JhZmllOiAlcCIvPg0KCQk8dWl0ZXh0IG5hbWU9IkJJT0JUTl9USVRMRSIgdmFsdWU9IkJpb2dyYWZpZSIvPg0KCQk8dWl0ZXh0IG5hbWU9IkRJVklERVJCVE5fVElUTEUiIHZhbHVlPSJ8Ii8+DQoJCTx1aXRleHQgbmFtZT0iQ09OVEFDVEJUTl9USVRMRSIgdmFsdWU9IkNvbnRhY3QiLz4NCgkJPHVpdGV4dCBuYW1lPSJUQUJfUVVJWiIgdmFsdWU9IlF1aXoiLz4NCgkJPHVpdGV4dCBuYW1lPSJUQUJfT1VUTElORSIgdmFsdWU9Ik92ZXJ6aWNodCIvPg0KCQk8dWl0ZXh0IG5hbWU9IlRBQl9USFVNQiIgdmFsdWU9Ik1pbmlhdHV1ciIvPg0KCQk8dWl0ZXh0IG5hbWU9IlRBQl9OT1RFUyIgdmFsdWU9Ik5vdGl0aWVzIi8+DQoJCTx1aXRleHQgbmFtZT0iVEFCX1NFQVJDSCIgdmFsdWU9IlpvZWtlbiIvPg0KCQk8dWl0ZXh0IG5hbWU9IlNMSURFX0hFQURJTkciIHZhbHVlPSJUaXRlbCB2YW4gZGlhIi8+DQoJCTx1aXRleHQgbmFtZT0iRFVSQVRJT05fSEVBRElORyIgdmFsdWU9IkR1dXIiLz4NCgkJPHVpdGV4dCBuYW1lPSJTRUFSQ0hfSEVBRElORyIgdmFsdWU9IlpvZWtlbiBuYWFyIHRla3N0OiIvPg0KCQk8dWl0ZXh0IG5hbWU9IlRIVU1CX0hFQURJTkciIHZhbHVlPSJEaWEiLz4NCgkJPHVpdGV4dCBuYW1lPSJUSFVNQl9JTkZPIiB2YWx1ZT0iVGl0ZWwvZHV1ciB2YW4gZGlhIi8+DQoJCTx1aXRleHQgbmFtZT0iQVRUQUNITkFNRV9IRUFESU5HIiB2YWx1ZT0iQmVzdGFuZHNuYWFtIi8+DQoJCTx1aXRleHQgbmFtZT0iQVRUQUNIU0laRV9IRUFESU5HIiB2YWx1ZT0iR3Jvb3R0ZSIvPg0KCQk8dWl0ZXh0IG5hbWU9IlNMSURFX05PVEVTIiB2YWx1ZT0iRGlhbm90aXRpZXMiLz4NCgkJPCEtLXF1aXogcG9kIGFuZCBtZXNzYWdlIGJveCB0ZXh0cy0tPg0KCQk8dWl0ZXh0IG5hbWU9IlFVSVpQT0RfUVVJWl9BVFRFTVBUIiB2YWx1ZT0iUXVpenBvZ2luZzoiLz4NCgkJPHVpdGV4dCBuYW1lPSJRVUlaUE9EX1FVSVpfQVRURU1QVF9WQUxVRSIgdmFsdWU9IiVuIHZhbiAldCIvPg0KCQk8dWl0ZXh0IG5hbWU9IlFVSVpQT0RfUVVJWl9TQ09SRSIgdmFsdWU9IkJlaGFhbGRlIHNjb3JlOiIvPg0KCQk8dWl0ZXh0IG5hbWU9IlFVSVpQT0RfUVVJWl9QQVNTU0NPUkUiIHZhbHVlPSJWb2xkb2VuZGUgc2NvcmU6Ii8+DQoJCTx1aXRleHQgbmFtZT0iUVVJWlBPRF9RVUlaX01BWFNDT1JFIiB2YWx1ZT0iTWF4aW1hYWwgaGFhbGJhcmUgc2NvcmU6Ii8+DQoJCTx1aXRleHQgbmFtZT0iUVVJWlBPRF9RVUVTQVRNUFRfU1RSIiB2YWx1ZT0iUG9naW5nOiAlbiB2YW4gJXQiLz4NCgkJPHVpdGV4dCBuYW1lPSJRVUlaUE9EX1FVRVNUWVBFX1NUUiIgdmFsdWU9IlR5cGU6ICVzIi8+DQoJCTx1aXRleHQgbmFtZT0iUVVJWlBPRF9RVUVTVFlQRV9HUkQiIHZhbHVlPSJUZWx0IHZvb3Igc2NvcmUiLz4NCgkJPHVpdGV4dCBuYW1lPSJRVUlaUE9EX1FVRVNUWVBFX1NWWSIgdmFsdWU9IkVucXXDqnRlIi8+DQoJCTx1aXRleHQgbmFtZT0iUVVJWlBPRF9RVUlaQVRNUFRfSU5GIiB2YWx1ZT0iT25iZXBlcmt0Ii8+DQoJCTx1aXRleHQgbmFtZT0iUVVJWlBPRF9RVUVTQVRNUFRfSU5GIiB2YWx1ZT0iT25iZXBlcmt0Ii8+DQoJCTx1aXRleHQgbmFtZT0iV0FSTklOR01TR19ZRVNTVFJJTkciIHZhbHVlPSJKYSIvPg0KCQk8dWl0ZXh0IG5hbWU9IldBUk5JTkdNU0dfTk9TVFJJTkciIHZhbHVlPSJOZWUiLz4NCgkJPHVpdGV4dCBuYW1lPSJXQVJOSU5HTVNHX1RJVExFU1RSSU5HIiB2YWx1ZT0iV2FhcnNjaHV3aW5nIG1ldCBiZXRyZWtraW5nIHRvdCBxdWl6bmF2aWdhdGllIi8+DQoJCTx1aXRleHQgbmFtZT0iV0FSTklOR01TR19NU0dTVFJJTkciIHZhbHVlPSJVIGhlYnQgbmlldCBhbGxlIHZyYWdlbiBpbiBkZXplIHF1aXogYmVhbnR3b29yZC4mI3hBOyYjeEE7S2xpayBvcCBKYSBvbSBkZSBxdWl6IGFmIHRlIHNsdWl0ZW4uIEtsaWsgb3AgTmVlIG9tIGRlIHF1aXogdm9vcnQgdGUgemV0dGVuLiIvPg0KCQk8dWl0ZXh0IG5hbWU9IklORk9STUFUSU9OX0gyNjRfRkxBU0hQTEFZRVIiIHZhbHVlPSJEZXplIHZpZGVvIHdvcmR0IG5pZXQgb25kZXJzdGV1bmQgZG9vciBkZSB2ZXJzaWUgdmFuIEZsYXNoIFBsYXllciBkaWUgbW9tZW50ZWVsIG9wIHV3IGNvbXB1dGVyIGlzIGdlw69uc3RhbGxlZXJkLiBLbGlrIGluIGRlIHZpZGVvIG9tIGRlIG5pZXV3c3RlIEZsYXNoIFBsYXllciB0ZSBkb3dubG9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aaWpwYW5lZWwgYWFuIGRlZWxuZW1lcnMgd2VlcmdldmVuIi8+DQoJCTx1aXRleHQgbmFtZT0iTVVURSIgdmFsdWU9IkRlbXBlbiIvPg0KCQk8dWl0ZXh0IG5hbWU9IkRPQ1dSQVBfVElUTEUiIHZhbHVlPSJQcmVzZW50ZXItYmVzdGFuZHNiaWpsYWdlIi8+DQoJCTx1aXRleHQgbmFtZT0iRE9DV1JBUF9NU0ciIHZhbHVlPSJPcHNsYWFuIGluIERlemUgY29tcHV0ZXIiLz4NCgkJPHVpdGV4dCBuYW1lPSJET0NXUkFQX1BST01QVCIgdmFsdWU9IktsaWsgb20gdGUgZG93bmxvYWRlbiIvPg0KCTwvbGFuZ3VhZ2U+DQoJPGxhbmd1YWdlIGlkPSJjbiI+DQoJCTwhLS0gZm9ybWF0IGZvciB1aWZvbnQgdmFsdWUgaXMgImZvbnQsc2l6ZSxpc2JvbGQsaXNpdGFsaWMsaXNzaGFkb3dlZCIgLS0+DQoJCTx1aWZvbnQgbmFtZT0iRk9OVF9RVUlaWklORyIgdmFsdWU9IuWui+S9ky0xODAzMCwxMCxmYWxzZSxmYWxzZSxmYWxzZSIvPg0KCQk8dWlmb250IG5hbWU9IkZPTlRfU0NSVUJTVEFUVVMiIHZhbHVlPSLlrovkvZMtMTgwMzAsMTAsdHJ1ZSxmYWxzZSx0cnVlIi8+DQoJCTx1aWZvbnQgbmFtZT0iRk9OVF9TQ1JVQlRJTUUiIHZhbHVlPSLlrovkvZMtMTgwMzAsMTAsZmFsc2UsZmFsc2UsdHJ1ZSIvPg0KCQk8dWlmb250IG5hbWU9IkZPTlRfRUxBUFNFRFRJTUUiIHZhbHVlPSLlrovkvZMtMTgwMzAsMTAsdHJ1ZSxmYWxzZSx0cnVlIi8+DQoJCTx1aWZvbnQgbmFtZT0iRk9OVF9VVElMU01FTlUiIHZhbHVlPSLlrovkvZMtMTgwMzAsMTAsdHJ1ZSxmYWxzZSxmYWxzZSIvPg0KCQk8dWlmb250IG5hbWU9IkZPTlRfVEFCUyIgdmFsdWU9IuWui+S9ky0xODAzMCwxNCx0cnVlLGZhbHNlLHRydWUiLz4NCgkJPHVpZm9udCBuYW1lPSJGT05UX1BSRVNFTlRBVElPTk5BTUUiIHZhbHVlPSLlrovkvZMtMTgwMzAsMTQsZmFsc2UsZmFsc2UsdHJ1ZSIvPg0KCQk8dWlmb250IG5hbWU9IkZPTlRfUFJFU0VOVEVSTkFNRSIgdmFsdWU9IuWui+S9ky0xODAzMCwxNCx0cnVlLGZhbHNlLHRydWUiLz4NCgkJPHVpZm9udCBuYW1lPSJGT05UX1BSRVNFTlRFUlRJVExFIiB2YWx1ZT0i5a6L5L2TLTE4MDMwLDEzLGZhbHNlLGZhbHNlLHRydWUiLz4NCgkJPHVpZm9udCBuYW1lPSJGT05UX0JJT0JUTiIgdmFsdWU9IuWui+S9ky0xODAzMCwxMCxmYWxzZSxmYWxzZSx0cnVlIi8+DQoJCTx1aWZvbnQgbmFtZT0iRk9OVF9OT1RFUyIgdmFsdWU9IuWui+S9ky0xODAzMCwxMixmYWxzZSxmYWxzZSxmYWxzZSIvPg0KCQk8dWlmb250IG5hbWU9IkZPTlRfT1VUTElORSIgdmFsdWU9IuWui+S9ky0xODAzMCwxMixmYWxzZSxmYWxzZSx0cnVlIi8+DQoJCTx1aWZvbnQgbmFtZT0iRk9OVF9TRUFSQ0giIHZhbHVlPSLlrovkvZMtMTgwMzAsMTIsZmFsc2UsZmFsc2UsdHJ1ZSIvPg0KCQk8dWlmb250IG5hbWU9IkZPTlRfVEhVTUIiIHZhbHVlPSLlrovkvZMtMTgwMzAsMTAsZmFsc2UsZmFsc2UsdHJ1ZSIvPg0KCQk8dWlmb250IG5hbWU9IkZPTlRfQklPV0lOIiB2YWx1ZT0i5a6L5L2TLTE4MDMwLDEyLGZhbHNlLGZhbHNlLGZhbHNlIi8+DQoJCTx1aWZvbnQgbmFtZT0iRk9OVF9MSVNUSEVBRElORyIgdmFsdWU9IuWui+S9ky0xODAzMCwxMCxmYWxzZSxmYWxzZSxmYWxzZSIvPg0KCQk8dWlmb250IG5hbWU9IkZPTlRfV0lOVElUTEUiIHZhbHVlPSLlrovkvZMtMTgwMzAsMTAsZmFsc2UsZmFsc2UsdHJ1ZSIvPg0KCQk8dWlmb250IG5hbWU9IkZPTlRfQVRUQUNITUVOVFMiIHZhbHVlPSLlrovkvZMtMTgwMzAsMTIsZmFsc2UsZmFsc2UsdHJ1ZSIvPg0KCQk8IS0tcXVpeiBwb2QgYW5kIG1lc3NhZ2UgYm94IHRleHQgZm9udHMtLT4NCgkJPHVpZm9udCBuYW1lPSJGT05UX01TR0JPWF9XSU5USVRMRSIgdmFsdWU9IuWui+S9ky0xODAzMCwxMix0cnVlLGZhbHNlLHRydWUiLz4NCgkJPHVpZm9udCBuYW1lPSJGT05UX01TR0JPWF9NU0ciIHZhbHVlPSLlrovkvZMtMTgwMzAsMTIsZmFsc2UsZmFsc2UsdHJ1ZSIvPg0KCQk8dWlmb250IG5hbWU9IkZPTlRfTVNHQk9YX09QVElPTlMiIHZhbHVlPSLlrovkvZMtMTgwMzAsMTAsdHJ1ZSxmYWxzZSx0cnVlIi8+DQoJCTx1aWZvbnQgbmFtZT0iRk9OVF9RVUlaUE9EX1FVSVpfVElUTEUiIHZhbHVlPSLlrovkvZMtMTgwMzAsMTIsdHJ1ZSxmYWxzZSx0cnVlIi8+DQoJCTx1aWZvbnQgbmFtZT0iRk9OVF9RVUlaUE9EX1FVSVpfQVRURU1QVCIgdmFsdWU9IuWui+S9ky0xODAzMCwxMCxmYWxzZSxmYWxzZSx0cnVlIi8+DQoJCTx1aWZvbnQgbmFtZT0iRk9OVF9RVUlaUE9EX1FVSVpfQVRURU1QVF9WQUxVRSIgdmFsdWU9IuWui+S9ky0xODAzMCwxMCx0cnVlLGZhbHNlLHRydWUiLz4NCgkJPHVpZm9udCBuYW1lPSJGT05UX1FVSVpQT0RfUVVFU1RJT05fU0NPUkUiIHZhbHVlPSLlrovkvZMtMTgwMzAsMTAsZmFsc2UsZmFsc2UsdHJ1ZSIvPg0KCQk8dWlmb250IG5hbWU9IkZPTlRfUVVJWlBPRF9RVUVTVElPTl9TQ09SRV9WQUxVRSIgdmFsdWU9IuWui+S9ky0xODAzMCwxMCx0cnVlLGZhbHNlLHRydWUiLz4NCgkJPHVpZm9udCBuYW1lPSJGT05UX1FVSVpQT0RfUVVFU1RJT05fQVRURU1QVCIgdmFsdWU9IuWui+S9ky0xODAzMCwxMCxmYWxzZSxmYWxzZSx0cnVlIi8+DQoJCTx1aWZvbnQgbmFtZT0iRk9OVF9RVUlaUE9EX1FVRVNUSU9OX0FUVEVNUFRfVkFMVUUiIHZhbHVlPSLlrovkvZMtMTgwMzAsMTAsdHJ1ZSxmYWxzZSx0cnVlIi8+DQoJCTx1aWZvbnQgbmFtZT0iRk9OVF9RVUlaUE9EX1FVRVNUSU9OX1RBRyIgdmFsdWU9IuWui+S9ky0xODAzMCwxMix0cnVlLGZhbHNlLHRydWUiLz4NCgkJPHVpZm9udCBuYW1lPSJGT05UX1FVSVpQT0RfUVVJWl9RVUVTVElPTl9DT1VOVCIgdmFsdWU9IuWui+S9ky0xODAzMCwxMCxmYWxzZSxmYWxzZSx0cnVlIi8+DQoJCTx1aWZvbnQgbmFtZT0iRk9OVF9RVUlaUE9EX1FVSVpfUVVFU1RJT05fQ09VTlRfVkFMVUUiIHZhbHVlPSLlrovkvZMtMTgwMzAsMTAsdHJ1ZSxmYWxzZSx0cnVlIi8+DQoJCTx1aWZvbnQgbmFtZT0iRk9OVF9RVUlaUE9EX1FVSVpfUVVFU1RJT05fQVRURU1QVEVEIiB2YWx1ZT0i5a6L5L2TLTE4MDMwLDEwLGZhbHNlLGZhbHNlLHRydWUiLz4NCgkJPHVpZm9udCBuYW1lPSJGT05UX1FVSVpQT0RfUVVJWl9RVUVTVElPTl9BVFRFTVBURURfVkFMVUUiIHZhbHVlPSLlrovkvZMtMTgwMzAsMTAsdHJ1ZSxmYWxzZSx0cnVlIi8+DQoJCTx1aWZvbnQgbmFtZT0iRk9OVF9RVUlaUE9EX1FVSVpfU0NPUkVfVEFHIiB2YWx1ZT0i5a6L5L2TLTE4MDMwLDEyLHRydWUsZmFsc2UsdHJ1ZSIvPg0KCQk8dWlmb250IG5hbWU9IkZPTlRfUVVJWlBPRF9RVUlaX1NDT1JFIiB2YWx1ZT0i5a6L5L2TLTE4MDMwLDEwLGZhbHNlLGZhbHNlLHRydWUiLz4NCgkJPHVpZm9udCBuYW1lPSJGT05UX1FVSVpQT0RfUVVJWl9TQ09SRV9WQUxVRSIgdmFsdWU9IuWui+S9ky0xODAzMCwxMCx0cnVlLGZhbHNlLHRydWUiLz4NCgkJPHVpZm9udCBuYW1lPSJGT05UX1FVSVpQT0RfUVVJWl9NQVhTQ09SRSIgdmFsdWU9IuWui+S9ky0xODAzMCwxMCxmYWxzZSxmYWxzZSx0cnVlIi8+DQoJCTx1aWZvbnQgbmFtZT0iRk9OVF9RVUlaUE9EX1FVSVpfTUFYU0NPUkVfVkFMVUUiIHZhbHVlPSLlrovkvZMtMTgwMzAsMTAsdHJ1ZSxmYWxzZSx0cnVlIi8+DQoJCTx1aWZvbnQgbmFtZT0iRk9OVF9RVUlaUE9EX1FVSVpfUEFTU1NDT1JFIiB2YWx1ZT0i5a6L5L2TLTE4MDMwLDEwLGZhbHNlLGZhbHNlLHRydWUiLz4NCgkJPHVpZm9udCBuYW1lPSJGT05UX1FVSVpQT0RfUVVJWl9QQVNTU0NPUkVfVkFMVUUiIHZhbHVlPSLlrovkvZMtMTgwMzAsMTAsdHJ1ZSxmYWxzZSx0cnVlIi8+DQoJCTwhLS0gdWl0ZXh0IC0tPg0KCQk8IS0tIHN1YnN0aXR1dGlvbjogJW4gPT0gc2xpZGUgbnVtYmVyIC0tPg0KCQk8dWl0ZXh0IG5hbWU9IlVOTkFNRURTTElERVRJVExFIiB2YWx1ZT0i5bm754Gv54mHICVuIi8+DQoJCTwhLS0gc3Vic3RpdHV0aW9uOiAlbiA9PSBzbGlkZSBudW1iZXIgLS0+DQoJCTwhLS0gc3Vic3RpdHV0aW9uOiAldCA9PSB0b3RhbCBzbGlkZSBjb3VudCAtLT4NCgkJPHVpdGV4dCBuYW1lPSJTQ1JVQkJBUlNUQVRVU19TTElERUlORk8iIHZhbHVlPSLlubvnga/niYcgJW4gLyAldCB8ICIvPg0KCQk8dWl0ZXh0IG5hbWU9IlNDUlVCQkFSU1RBVFVTX1NUT1BQRUQiIHZhbHVlPSLlt7LlgZzmraIiLz4NCgkJPHVpdGV4dCBuYW1lPSJTQ1JVQkJBUlNUQVRVU19QTEFZSU5HIiB2YWx1ZT0i5q2j5Zyo5pKt5pS+Ii8+DQoJCTx1aXRleHQgbmFtZT0iU0NSVUJCQVJTVEFUVVNfTk9BVURJTyIgdmFsdWU9IuaXoOmfs+mikSIvPg0KCQk8dWl0ZXh0IG5hbWU9IlNDUlVCQkFSU1RBVFVTX1ZJRFBMQVlJTkciIHZhbHVlPSLop4bpopHmkq3mlL4iLz4NCgkJPHVpdGV4dCBuYW1lPSJTQ1JVQkJBUlNUQVRVU19MT0FESU5HIiB2YWx1ZT0i5q2j5Zyo6L295YWlIi8+DQoJCTx1aXRleHQgbmFtZT0iU0NSVUJCQVJTVEFUVVNfQlVGRkVSSU5HIiB2YWx1ZT0i5q2j5Zyo6L+b6KGM57yT5Yay5aSE55CGIi8+DQoJCTx1aXRleHQgbmFtZT0iU0NSVUJCQVJTVEFUVVNfUVVFU1RJT04iIHZhbHVlPSLlm57nrZTpl67popgiLz4NCgkJPHVpdGV4dCBuYW1lPSJTQ1JVQkJBUlNUQVRVU19SRVZJRVdRVUlaIiB2YWx1ZT0i5q2j5Zyo5a6h6ZiF5rWL6aqMIi8+DQoJCTwhLS0gc3Vic3RpdHV0aW9uOiAlbSA9PSBtaW51dGVzIHJlbWFpbmluZyAtLT4NCgkJPCEtLSBzdWJzdGl0dXRpb246ICVzID09IHNlY29uZHMgcmVtYWluaW5nIC0tPg0KCQk8dWl0ZXh0IG5hbWU9IkVMQVBTRUQiIHZhbHVlPSLliankvZkgJW0g5YiG6ZKfICVzIOenkiIvPg0KCQk8dWl0ZXh0IG5hbWU9Ik5PVEZPVU5EIiB2YWx1ZT0i5pyq5om+5Yiw5Lu75L2V5YaF5a65Ii8+DQoJCTx1aXRleHQgbmFtZT0iQVRUQUNITUVOVFMiIHZhbHVlPSLpmYTku7YiLz4NCgkJPCEtLSBzdWJzdGl0dXRpb246ICVwID09IGN1cnJlbnQgc3BlYWtlcidzIHRpdGxlIC0tPg0KCQk8dWl0ZXh0IG5hbWU9IkJJT1dJTl9USVRMRSIgdmFsdWU9IuS4quS6uueugOS7izogJXAiLz4NCgkJPHVpdGV4dCBuYW1lPSJCSU9CVE5fVElUTEUiIHZhbHVlPSLkuKrkurrnroDku4siLz4NCgkJPHVpdGV4dCBuYW1lPSJESVZJREVSQlROX1RJVExFIiB2YWx1ZT0ifCIvPg0KCQk8dWl0ZXh0IG5hbWU9IkNPTlRBQ1RCVE5fVElUTEUiIHZhbHVlPSLogZTns7vmlrnlvI8iLz4NCgkJPHVpdGV4dCBuYW1lPSJUQUJfUVVJWiIgdmFsdWU9Iua1i+mqjCIvPg0KCQk8dWl0ZXh0IG5hbWU9IlRBQl9PVVRMSU5FIiB2YWx1ZT0i5aSn57qyIi8+DQoJCTx1aXRleHQgbmFtZT0iVEFCX1RIVU1CIiB2YWx1ZT0i57yp55Wl5Zu+Ii8+DQoJCTx1aXRleHQgbmFtZT0iVEFCX05PVEVTIiB2YWx1ZT0i5aSH5rOoIi8+DQoJCTx1aXRleHQgbmFtZT0iVEFCX1NFQVJDSCIgdmFsdWU9IuaQnOe0oiIvPg0KCQk8dWl0ZXh0IG5hbWU9IlNMSURFX0hFQURJTkciIHZhbHVlPSLlubvnga/niYfmoIfpopgiLz4NCgkJPHVpdGV4dCBuYW1lPSJEVVJBVElPTl9IRUFESU5HIiB2YWx1ZT0i5oyB57ut5pe26Ze0Ii8+DQoJCTx1aXRleHQgbmFtZT0iU0VBUkNIX0hFQURJTkciIHZhbHVlPSLmkJzntKLmlofmnKw6Ii8+DQoJCTx1aXRleHQgbmFtZT0iVEhVTUJfSEVBRElORyIgdmFsdWU9IuW5u+eBr+eJhyIvPg0KCQk8dWl0ZXh0IG5hbWU9IlRIVU1CX0lORk8iIHZhbHVlPSLlubvnga/niYfmoIfpopgv5oyB57ut5pe26Ze0Ii8+DQoJCTx1aXRleHQgbmFtZT0iQVRUQUNITkFNRV9IRUFESU5HIiB2YWx1ZT0i5paH5Lu25ZCNIi8+DQoJCTx1aXRleHQgbmFtZT0iQVRUQUNIU0laRV9IRUFESU5HIiB2YWx1ZT0i5aSn5bCPIi8+DQoJCTx1aXRleHQgbmFtZT0iU0xJREVfTk9URVMiIHZhbHVlPSLlubvnga/niYflpIfms6giLz4NCgkJPCEtLXF1aXogcG9kIGFuZCBtZXNzYWdlIGJveCB0ZXh0cy0tPg0KCQk8dWl0ZXh0IG5hbWU9IlFVSVpQT0RfUVVJWl9BVFRFTVBUIiB2YWx1ZT0i5rWL6aqM5bCd6K+V5qyh5pWwOiIvPg0KCQk8dWl0ZXh0IG5hbWU9IlFVSVpQT0RfUVVJWl9BVFRFTVBUX1ZBTFVFIiB2YWx1ZT0i56ysICVuIOasoe+8jOWFsSAldCDmrKEiLz4NCgkJPHVpdGV4dCBuYW1lPSJRVUlaUE9EX1FVSVpfU0NPUkUiIHZhbHVlPSLlvpfliIY6Ii8+DQoJCTx1aXRleHQgbmFtZT0iUVVJWlBPRF9RVUlaX1BBU1NTQ09SRSIgdmFsdWU9IuWPiuagvOWIhuaVsDoiLz4NCgkJPHVpdGV4dCBuYW1lPSJRVUlaUE9EX1FVSVpfTUFYU0NPUkUiIHZhbHVlPSLmnIDpq5jliIbmlbA6Ii8+DQoJCTx1aXRleHQgbmFtZT0iUVVJWlBPRF9RVUVTQVRNUFRfU1RSIiB2YWx1ZT0i5bCd6K+V5qyh5pWwOiDnrKwgJW4g5qyh77yM5YWxICV0IOasoSIvPg0KCQk8dWl0ZXh0IG5hbWU9IlFVSVpQT0RfUVVFU1RZUEVfU1RSIiB2YWx1ZT0i57G75Z6LOiAlcyIvPg0KCQk8dWl0ZXh0IG5hbWU9IlFVSVpQT0RfUVVFU1RZUEVfR1JEIiB2YWx1ZT0i6K+E57qnIi8+DQoJCTx1aXRleHQgbmFtZT0iUVVJWlBPRF9RVUVTVFlQRV9TVlkiIHZhbHVlPSLosIPmn6UiLz4NCgkJPHVpdGV4dCBuYW1lPSJRVUlaUE9EX1FVSVpBVE1QVF9JTkYiIHZhbHVlPSLml6DpmZAiLz4NCgkJPHVpdGV4dCBuYW1lPSJRVUlaUE9EX1FVRVNBVE1QVF9JTkYiIHZhbHVlPSLml6DpmZAiLz4NCgkJPHVpdGV4dCBuYW1lPSJXQVJOSU5HTVNHX1lFU1NUUklORyIgdmFsdWU9IuaYryIvPg0KCQk8dWl0ZXh0IG5hbWU9IldBUk5JTkdNU0dfTk9TVFJJTkciIHZhbHVlPSLlkKYiLz4NCgkJPHVpdGV4dCBuYW1lPSJXQVJOSU5HTVNHX1RJVExFU1RSSU5HIiB2YWx1ZT0i5rWL6aqM5a+86Iiq6K2m5ZGKIi8+DQoJCTx1aXRleHQgbmFtZT0iV0FSTklOR01TR19NU0dTVFJJTkciIHZhbHVlPSLmraTmtYvpqozkuK3mnInmnKrlsJ3or5XkvZznrZTnmoTpl67popjjgIImI3hBOyYjeEE75Y2V5Ye74oCc5piv4oCd6YCA5Ye65q2k5rWL6aqM44CC5Y2V5Ye74oCc5ZCm4oCd57un57ut5rWL6aqM44CCIi8+DQoJCTx1aXRleHQgbmFtZT0iSU5GT1JNQVRJT05fSDI2NF9GTEFTSFBMQVlFUiIgdmFsdWU9IuW9k+WJjeWuieijheWcqOaCqOeahOiuoeeul+acuuS4iueahCBGbGFzaCBQbGF5ZXIg54mI5pys5LiN5pSv5oyB6K+l6KeG6aKR44CC5Y2V5Ye76KeG6aKR5Yy65Z+f5LiL6L295pyA5paw54mI5pys55qEIEZsYXNoIFBsYXllcuOAg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lkJHlj4LliqDogIXmmL7npLrmj5DopoHmoI8iLz4NCgkJPHVpdGV4dCBuYW1lPSJNVVRFIiB2YWx1ZT0i6Z2Z6Z+zIi8+DQoJCTx1aXRleHQgbmFtZT0iRE9DV1JBUF9USVRMRSIgdmFsdWU9IlByZXNlbnRlciDmlofku7bpmYTku7YiLz4NCgkJPHVpdGV4dCBuYW1lPSJET0NXUkFQX01TRyIgdmFsdWU9IuS/neWtmOWIsOaIkeeahOiuoeeul+acuiIvPg0KCQk8dWl0ZXh0IG5hbWU9IkRPQ1dSQVBfUFJPTVBUIiB2YWx1ZT0i5Y2V5Ye75Lul5LiL6L29Ii8+DQoJPC9sYW5ndWFnZT4NCgk8bGFuZ3VhZ2UgaWQ9InRy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lNsYXl0ICVuIi8+DQoJCTwhLS0gc3Vic3RpdHV0aW9uOiAlbiA9PSBzbGlkZSBudW1iZXIgLS0+DQoJCTwhLS0gc3Vic3RpdHV0aW9uOiAldCA9PSB0b3RhbCBzbGlkZSBjb3VudCAtLT4NCgkJPHVpdGV4dCBuYW1lPSJTQ1JVQkJBUlNUQVRVU19TTElERUlORk8iIHZhbHVlPSJTbGF5dCAlbiAvICV0IHwgIi8+DQoJCTx1aXRleHQgbmFtZT0iU0NSVUJCQVJTVEFUVVNfU1RPUFBFRCIgdmFsdWU9IkR1cmR1cnVsZHUiLz4NCgkJPHVpdGV4dCBuYW1lPSJTQ1JVQkJBUlNUQVRVU19QTEFZSU5HIiB2YWx1ZT0iT3luYXTEsWzEsXlvciIvPg0KCQk8dWl0ZXh0IG5hbWU9IlNDUlVCQkFSU1RBVFVTX05PQVVESU8iIHZhbHVlPSJTZXMgWW9rIi8+DQoJCTx1aXRleHQgbmFtZT0iU0NSVUJCQVJTVEFUVVNfVklEUExBWUlORyIgdmFsdWU9IlZpZGVvIE95bmF0xLFsxLF5b3IiLz4NCgkJPHVpdGV4dCBuYW1lPSJTQ1JVQkJBUlNUQVRVU19MT0FESU5HIiB2YWx1ZT0iWcO8a2xlbml5b3IiLz4NCgkJPHVpdGV4dCBuYW1lPSJTQ1JVQkJBUlNUQVRVU19CVUZGRVJJTkciIHZhbHVlPSJBcmFiZWxsZcSfZSBBbMSxbsSxeW9yIi8+DQoJCTx1aXRleHQgbmFtZT0iU0NSVUJCQVJTVEFUVVNfUVVFU1RJT04iIHZhbHVlPSJTb3J1eXUgWWFuxLF0bGEiLz4NCgkJPHVpdGV4dCBuYW1lPSJTQ1JVQkJBUlNUQVRVU19SRVZJRVdRVUlaIiB2YWx1ZT0iU8SxbmF2IMSwbmNlbGVuaXlvciIvPg0KCQk8IS0tIHN1YnN0aXR1dGlvbjogJW0gPT0gbWludXRlcyByZW1haW5pbmcgLS0+DQoJCTwhLS0gc3Vic3RpdHV0aW9uOiAlcyA9PSBzZWNvbmRzIHJlbWFpbmluZyAtLT4NCgkJPHVpdGV4dCBuYW1lPSJFTEFQU0VEIiB2YWx1ZT0iJW0gRGFraWthICVzIFNhbml5ZSBLYWxkxLEiLz4NCgkJPHVpdGV4dCBuYW1lPSJOT1RGT1VORCIgdmFsdWU9IkhlcmhhbmdpIEJpciDFnmV5IEJ1bHVubWFkxLEiLz4NCgkJPHVpdGV4dCBuYW1lPSJBVFRBQ0hNRU5UUyIgdmFsdWU9IkVrbGVy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xLBydGliYXQiLz4NCgkJPHVpdGV4dCBuYW1lPSJUQUJfUVVJWiIgdmFsdWU9IlPEsW5hdiIvPg0KCQk8dWl0ZXh0IG5hbWU9IlRBQl9PVVRMSU5FIiB2YWx1ZT0iQW5hIEhhdCIvPg0KCQk8dWl0ZXh0IG5hbWU9IlRBQl9USFVNQiIgdmFsdWU9IlJlc2ltIi8+DQoJCTx1aXRleHQgbmFtZT0iVEFCX05PVEVTIiB2YWx1ZT0iTm90bGFyIi8+DQoJCTx1aXRleHQgbmFtZT0iVEFCX1NFQVJDSCIgdmFsdWU9IkFyYSIvPg0KCQk8dWl0ZXh0IG5hbWU9IlNMSURFX0hFQURJTkciIHZhbHVlPSJTbGF5dCBCYcWfbMSxxJ/EsSIvPg0KCQk8dWl0ZXh0IG5hbWU9IkRVUkFUSU9OX0hFQURJTkciIHZhbHVlPSJTw7xyZSIvPg0KCQk8dWl0ZXh0IG5hbWU9IlNFQVJDSF9IRUFESU5HIiB2YWx1ZT0iTWV0bmkgYXJhOiIvPg0KCQk8dWl0ZXh0IG5hbWU9IlRIVU1CX0hFQURJTkciIHZhbHVlPSJTbGF5dCIvPg0KCQk8dWl0ZXh0IG5hbWU9IlRIVU1CX0lORk8iIHZhbHVlPSJTbGF5dCBCYcWfbMSxxJ/EsS9Tw7xyZXNpIi8+DQoJCTx1aXRleHQgbmFtZT0iQVRUQUNITkFNRV9IRUFESU5HIiB2YWx1ZT0iRG9zeWEgQWTEsSIvPg0KCQk8dWl0ZXh0IG5hbWU9IkFUVEFDSFNJWkVfSEVBRElORyIgdmFsdWU9IkJveXV0Ii8+DQoJCTx1aXRleHQgbmFtZT0iU0xJREVfTk9URVMiIHZhbHVlPSJTbGF5dCBOb3RsYXLEsSIvPg0KCQk8IS0tcXVpeiBwb2QgYW5kIG1lc3NhZ2UgYm94IHRleHRzLS0+DQoJCTx1aXRleHQgbmFtZT0iUVVJWlBPRF9RVUlaX0FUVEVNUFQiIHZhbHVlPSJTxLFuYXYgRGVuZW1lc2k6Ii8+DQoJCTx1aXRleHQgbmFtZT0iUVVJWlBPRF9RVUlaX0FUVEVNUFRfVkFMVUUiIHZhbHVlPSIlbi8ldCIvPg0KCQk8dWl0ZXh0IG5hbWU9IlFVSVpQT0RfUVVJWl9TQ09SRSIgdmFsdWU9IlB1YW46Ii8+DQoJCTx1aXRleHQgbmFtZT0iUVVJWlBPRF9RVUlaX1BBU1NTQ09SRSIgdmFsdWU9Ikdlw6dtZSBQdWFuxLE6Ii8+DQoJCTx1aXRleHQgbmFtZT0iUVVJWlBPRF9RVUlaX01BWFNDT1JFIiB2YWx1ZT0iTWFrc2ltdW0gUHVhbjoiLz4NCgkJPHVpdGV4dCBuYW1lPSJRVUlaUE9EX1FVRVNBVE1QVF9TVFIiIHZhbHVlPSJEZW5lbWU6ICVuLyV0Ii8+DQoJCTx1aXRleHQgbmFtZT0iUVVJWlBPRF9RVUVTVFlQRV9TVFIiIHZhbHVlPSJUw7xyOiAlcyIvPg0KCQk8dWl0ZXh0IG5hbWU9IlFVSVpQT0RfUVVFU1RZUEVfR1JEIiB2YWx1ZT0iQmFzYW1ha2zEsSIvPg0KCQk8dWl0ZXh0IG5hbWU9IlFVSVpQT0RfUVVFU1RZUEVfU1ZZIiB2YWx1ZT0iQW5rZXQiLz4NCgkJPHVpdGV4dCBuYW1lPSJRVUlaUE9EX1FVSVpBVE1QVF9JTkYiIHZhbHVlPSJTxLFuxLFyc8SxeiIvPg0KCQk8dWl0ZXh0IG5hbWU9IlFVSVpQT0RfUVVFU0FUTVBUX0lORiIgdmFsdWU9IlPEsW7EsXJzxLF6Ii8+DQoJCTx1aXRleHQgbmFtZT0iV0FSTklOR01TR19ZRVNTVFJJTkciIHZhbHVlPSJFdmV0Ii8+DQoJCTx1aXRleHQgbmFtZT0iV0FSTklOR01TR19OT1NUUklORyIgdmFsdWU9IkhhecSxciIvPg0KCQk8dWl0ZXh0IG5hbWU9IldBUk5JTkdNU0dfVElUTEVTVFJJTkciIHZhbHVlPSJTxLFuYXYgR2V6aW5tZSBVeWFyxLFzxLEiLz4NCgkJPHVpdGV4dCBuYW1lPSJXQVJOSU5HTVNHX01TR1NUUklORyIgdmFsdWU9IkJ1IFPEsW5hdmRhIGRlbmVubWVtacWfIHNvcnVsYXIgdmFyLiYjeEE7JiN4QTtFdmV0IHNlw6dlbmXEn2luaSB0xLFrbGF0xLFyc2FuxLF6IFPEsW5hdmRhbiDDp8Sxa2FjYWtzxLFuxLF6LiBTxLFuYXZhIGRldmFtIGV0bWVrIGnDp2luIEhhecSxciBzZcOnZW5lxJ9pbmkgdMSxa2xhdMSxbi4iLz4NCgkJPHVpdGV4dCBuYW1lPSJJTkZPUk1BVElPTl9IMjY0X0ZMQVNIUExBWUVSIiB2YWx1ZT0iQmlsZ2lzYXlhcsSxbsSxemEgecO8a2zDvCBvbGFuIGdlw6dlcmxpIEZsYXNoIFBsYXllciBzw7xyw7xtw7wgYnUgdmlkZW95dSBkZXN0ZWtsZW1peW9yLiBFbiBzb24gRmxhc2ggUGxheWVyIHPDvHLDvG3DvG7DvCBpbmRpcm1layBpw6dpbiB2aWRlbyBhbGFuxLFuxLEgdMSxa2xhdMSx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S2F0xLFsxLFtY8SxbGFyYSBrZW5hciDDp3VidcSfdW51IGfDtnN0ZXIiLz4NCgkJPHVpdGV4dCBuYW1lPSJNVVRFIiB2YWx1ZT0iU2Vzc2l6Ii8+DQoJCTx1aXRleHQgbmFtZT0iRE9DV1JBUF9USVRMRSIgdmFsdWU9IlByZXNlbnRlciBEb3N5YSBFa2kiLz4NCgkJPHVpdGV4dCBuYW1lPSJET0NXUkFQX01TRyIgdmFsdWU9IkJpbGdpc2F5YXLEsW1hIEtheWRldCIvPg0KCQk8dWl0ZXh0IG5hbWU9IkRPQ1dSQVBfUFJPTVBUIiB2YWx1ZT0ixLBuZGlybWVrIGnDp2luIFTEsWtsYXTEsW4iLz4NCgk8L2xhbmd1YWdlPg0KCTxsYW5ndWFnZSBpZD0icn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0KHQu9Cw0LnQtCAlbiIvPg0KCQk8IS0tIHN1YnN0aXR1dGlvbjogJW4gPT0gc2xpZGUgbnVtYmVyIC0tPg0KCQk8IS0tIHN1YnN0aXR1dGlvbjogJXQgPT0gdG90YWwgc2xpZGUgY291bnQgLS0+DQoJCTx1aXRleHQgbmFtZT0iU0NSVUJCQVJTVEFUVVNfU0xJREVJTkZPIiB2YWx1ZT0i0KHQu9Cw0LnQtCAlbiAvICV0IHwgIi8+DQoJCTx1aXRleHQgbmFtZT0iU0NSVUJCQVJTVEFUVVNfU1RPUFBFRCIgdmFsdWU9ItCe0YHRgtCw0L3QvtCy0LvQtdC90L4iLz4NCgkJPHVpdGV4dCBuYW1lPSJTQ1JVQkJBUlNUQVRVU19QTEFZSU5HIiB2YWx1ZT0i0JLQvtGB0L/RgNC+0LjQt9Cy0LXQtNC10L3QuNC1Ii8+DQoJCTx1aXRleHQgbmFtZT0iU0NSVUJCQVJTVEFUVVNfTk9BVURJTyIgdmFsdWU9ItCd0LXRgiDQsNGD0LTQuNC+Ii8+DQoJCTx1aXRleHQgbmFtZT0iU0NSVUJCQVJTVEFUVVNfVklEUExBWUlORyIgdmFsdWU9ItCS0L7RgdC/0YDQvtC40LfQstC10LTQtdC90LjQtSDQstC40LTQtdC+Ii8+DQoJCTx1aXRleHQgbmFtZT0iU0NSVUJCQVJTVEFUVVNfTE9BRElORyIgdmFsdWU9ItCX0LDQs9GA0YPQt9C60LAiLz4NCgkJPHVpdGV4dCBuYW1lPSJTQ1JVQkJBUlNUQVRVU19CVUZGRVJJTkciIHZhbHVlPSLQkdGD0YTQtdGA0LjQt9Cw0YbQuNGPIi8+DQoJCTx1aXRleHQgbmFtZT0iU0NSVUJCQVJTVEFUVVNfUVVFU1RJT04iIHZhbHVlPSLQntGC0LLQtdGCINC90LAg0LLQvtC/0YDQvtGBIi8+DQoJCTx1aXRleHQgbmFtZT0iU0NSVUJCQVJTVEFUVVNfUkVWSUVXUVVJWiIgdmFsdWU9ItCe0LHQt9C+0YAg0L7Qv9GA0L7RgdCwIi8+DQoJCTwhLS0gc3Vic3RpdHV0aW9uOiAlbSA9PSBtaW51dGVzIHJlbWFpbmluZyAtLT4NCgkJPCEtLSBzdWJzdGl0dXRpb246ICVzID09IHNlY29uZHMgcmVtYWluaW5nIC0tPg0KCQk8dWl0ZXh0IG5hbWU9IkVMQVBTRUQiIHZhbHVlPSLQntGB0YLQsNC70L7RgdGMICVtINC80LjQvS4gJXMg0YEiLz4NCgkJPHVpdGV4dCBuYW1lPSJOT1RGT1VORCIgdmFsdWU9ItCd0LjRh9C10LPQviDQvdC1INC90LDQudC00LXQvdC+Ii8+DQoJCTx1aXRleHQgbmFtZT0iQVRUQUNITUVOVFMiIHZhbHVlPSLQktC70L7QttC10L3QuNGPIi8+DQoJCTwhLS0gc3Vic3RpdHV0aW9uOiAlcCA9PSBjdXJyZW50IHNwZWFrZXIncyB0aXRsZSAtLT4NCgkJPHVpdGV4dCBuYW1lPSJCSU9XSU5fVElUTEUiIHZhbHVlPSLQkdC40L7Qs9GA0LDRhNC40Y86ICVwIi8+DQoJCTx1aXRleHQgbmFtZT0iQklPQlROX1RJVExFIiB2YWx1ZT0i0JHQuNC+0LPRgNCw0YTQuNGPIi8+DQoJCTx1aXRleHQgbmFtZT0iRElWSURFUkJUTl9USVRMRSIgdmFsdWU9InwiLz4NCgkJPHVpdGV4dCBuYW1lPSJDT05UQUNUQlROX1RJVExFIiB2YWx1ZT0i0JrQvtC90YLQsNC60YIiLz4NCgkJPHVpdGV4dCBuYW1lPSJUQUJfUVVJWiIgdmFsdWU9ItCe0L/RgNC+0YEiLz4NCgkJPHVpdGV4dCBuYW1lPSJUQUJfT1VUTElORSIgdmFsdWU9ItCh0YXQtdC80LAiLz4NCgkJPHVpdGV4dCBuYW1lPSJUQUJfVEhVTUIiIHZhbHVlPSLQkdC10LPRg9C90L7QuiIvPg0KCQk8dWl0ZXh0IG5hbWU9IlRBQl9OT1RFUyIgdmFsdWU9ItCX0LDQvNC10YLQutC4Ii8+DQoJCTx1aXRleHQgbmFtZT0iVEFCX1NFQVJDSCIgdmFsdWU9ItCf0L7QuNGB0LoiLz4NCgkJPHVpdGV4dCBuYW1lPSJTTElERV9IRUFESU5HIiB2YWx1ZT0i0JfQsNCz0L7Qu9C+0LLQvtC6INGB0LvQsNC50LTQsCIvPg0KCQk8dWl0ZXh0IG5hbWU9IkRVUkFUSU9OX0hFQURJTkciIHZhbHVlPSLQlNC70LjRgi3RgdGC0YwiLz4NCgkJPHVpdGV4dCBuYW1lPSJTRUFSQ0hfSEVBRElORyIgdmFsdWU9ItCf0L7QuNGB0Log0YLQtdC60YHRgtCwOiIvPg0KCQk8dWl0ZXh0IG5hbWU9IlRIVU1CX0hFQURJTkciIHZhbHVlPSLQodC70LDQudC0Ii8+DQoJCTx1aXRleHQgbmFtZT0iVEhVTUJfSU5GTyIgdmFsdWU9ItCd0LDQt9Cy0LDQvdC40LUv0LTQu9C40YIt0L3QvtGB0YLRjCIvPg0KCQk8dWl0ZXh0IG5hbWU9IkFUVEFDSE5BTUVfSEVBRElORyIgdmFsdWU9ItCY0LzRjyDRhNCw0LnQu9CwIi8+DQoJCTx1aXRleHQgbmFtZT0iQVRUQUNIU0laRV9IRUFESU5HIiB2YWx1ZT0i0KDQsNC30LzQtdGAIi8+DQoJCTx1aXRleHQgbmFtZT0iU0xJREVfTk9URVMiIHZhbHVlPSLQl9Cw0LzQtdGC0LrQuCDQuiDRgdC70LDQudC00YMiLz4NCgkJPCEtLXF1aXogcG9kIGFuZCBtZXNzYWdlIGJveCB0ZXh0cy0tPg0KCQk8dWl0ZXh0IG5hbWU9IlFVSVpQT0RfUVVJWl9BVFRFTVBUIiB2YWx1ZT0i0J/QvtC/0YvRgtC60LAg0L/RgNC+0LnRgtC4INC+0L/RgNC+0YE6Ii8+DQoJCTx1aXRleHQgbmFtZT0iUVVJWlBPRF9RVUlaX0FUVEVNUFRfVkFMVUUiIHZhbHVlPSIlbiDQuNC3ICV0Ii8+DQoJCTx1aXRleHQgbmFtZT0iUVVJWlBPRF9RVUlaX1NDT1JFIiB2YWx1ZT0i0J3QsNCx0YDQsNC90L4g0LHQsNC70LvQvtCyOiIvPg0KCQk8dWl0ZXh0IG5hbWU9IlFVSVpQT0RfUVVJWl9QQVNTU0NPUkUiIHZhbHVlPSLQn9GA0L7RhdC+0LTQvdC+0Lkg0YDQtdC30YPQu9GM0YLQsNGCOiIvPg0KCQk8dWl0ZXh0IG5hbWU9IlFVSVpQT0RfUVVJWl9NQVhTQ09SRSIgdmFsdWU9ItCc0LDQutGB0LjQvNCw0LvRjNC90YvQuSDRgNC10LfRg9C70YzRgtCw0YI6Ii8+DQoJCTx1aXRleHQgbmFtZT0iUVVJWlBPRF9RVUVTQVRNUFRfU1RSIiB2YWx1ZT0i0J/QvtC/0YvRgtC60LA6ICVuINC40LcgJXQiLz4NCgkJPHVpdGV4dCBuYW1lPSJRVUlaUE9EX1FVRVNUWVBFX1NUUiIgdmFsdWU9ItCi0LjQvzogJXMiLz4NCgkJPHVpdGV4dCBuYW1lPSJRVUlaUE9EX1FVRVNUWVBFX0dSRCIgdmFsdWU9ItChINC+0YbQtdC90LrQvtC5Ii8+DQoJCTx1aXRleHQgbmFtZT0iUVVJWlBPRF9RVUVTVFlQRV9TVlkiIHZhbHVlPSLQntCx0LfQvtGAIi8+DQoJCTx1aXRleHQgbmFtZT0iUVVJWlBPRF9RVUlaQVRNUFRfSU5GIiB2YWx1ZT0i0JHQvtC70YzRiNC+0LUg0YfQuNGB0LvQviIvPg0KCQk8dWl0ZXh0IG5hbWU9IlFVSVpQT0RfUVVFU0FUTVBUX0lORiIgdmFsdWU9ItCR0L7Qu9GM0YjQvtC1INGH0LjRgdC70L4iLz4NCgkJPHVpdGV4dCBuYW1lPSJXQVJOSU5HTVNHX1lFU1NUUklORyIgdmFsdWU9ItCU0LAiLz4NCgkJPHVpdGV4dCBuYW1lPSJXQVJOSU5HTVNHX05PU1RSSU5HIiB2YWx1ZT0i0J3QtdGCIi8+DQoJCTx1aXRleHQgbmFtZT0iV0FSTklOR01TR19USVRMRVNUUklORyIgdmFsdWU9ItCf0YDQtdC00YPQv9GA0LXQttC00LXQvdC40LUg0L4g0L3QsNCy0LjQs9Cw0YbQuNC4INCyINC+0L/RgNC+0YHQtSIvPg0KCQk8dWl0ZXh0IG5hbWU9IldBUk5JTkdNU0dfTVNHU1RSSU5HIiB2YWx1ZT0i0JIg0L7Qv9GA0L7RgdC1INC+0YHRgtCw0LvQuNGB0Ywg0L3QtdC+0YLQstC10YfQtdC90L3Ri9C1INCy0L7Qv9GA0L7RgdGLLtCd0LDQttCw0YLQuNC1INC60L3QvtC/0LrQuCAmcXVvdDvQlNCwJnF1b3Q7INC/0YDQuNCy0LXQtNC10YIg0Log0LfQsNC60YDRi9GC0LjRjiDQvtC/0YDQvtGB0LAuINCd0LDQttCw0YLQuNC1INC60L3QvtC/0LrQuCAmcXVvdDvQndC10YImcXVvdDsg0L/RgNC+0LTQvtC70LbQuNGCINC+0L/RgNC+0YEuIi8+DQoJCTx1aXRleHQgbmFtZT0iSU5GT1JNQVRJT05fSDI2NF9GTEFTSFBMQVlFUiIgdmFsdWU9ItCi0LXQutGD0YnQsNGPINCy0LXRgNGB0LjRjyDQv9GA0L7QuNCz0YDRi9Cy0LDRgtC10LvRjyBGbGFzaCBQbGF5ZXIsINGD0YHRgtCw0L3QvtCy0LvQtdC90L3QsNGPINC90LAg0Y3RgtC+0Lwg0LrQvtC80L/RjNGO0YLQtdGA0LUsINC90LUg0L/QvtC00LTQtdGA0LbQuNCy0LDQtdGCINGN0YLQviDQstC40LTQtdC+LiDQqdC10LvQutC90LjRgtC1INCyINC+0LHQu9Cw0YHRgtC4INCy0LjQtNC10L4sINGH0YLQvtCx0Ysg0LfQsNCz0YDRg9C30LjRgtGMINC/0L7RgdC70LXQtNC90Y7RjiDQstC10YDRgdC40Y4g0L/RgNC+0LjQs9GA0YvQstCw0YLQtdC70Y8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Qn9C+0LrQsNC30YvQstCw0YLRjCDQstGA0LXQt9C60YMg0YPRh9Cw0YHRgtC90LjQutCw0LwiLz4NCgkJPHVpdGV4dCBuYW1lPSJNVVRFIiB2YWx1ZT0i0J7RgtC60LvRjtGH0LjRgtGMINC30LLRg9C6Ii8+DQoJCTx1aXRleHQgbmFtZT0iRE9DV1JBUF9USVRMRSIgdmFsdWU9ItCS0LvQvtC20LXQvdC40LUg0LIg0YTQsNC50LsgQWRvYmUgUHJlc2VudGVyIi8+DQoJCTx1aXRleHQgbmFtZT0iRE9DV1JBUF9NU0ciIHZhbHVlPSLQodC+0YXRgNCw0L3QuNGC0Ywg0LIg0L/QsNC/0LrRgyAmcXVvdDvQnNC+0Lkg0LrQvtC80L/RjNGO0YLQtdGAJnF1b3Q7Ii8+DQoJCTx1aXRleHQgbmFtZT0iRE9DV1JBUF9QUk9NUFQiIHZhbHVlPSLQqdC10LvQutC90YPRgtGMINC00LvRjyDQt9Cw0LPRgNGD0LfQutC4Ii8+DQoJPC9sYW5ndWFnZT4NCjwvY29uZmlndXJhdGlvbj4NCg=="/>
  <p:tag name="MMPROD_UIDATA" val="&lt;database version=&quot;10.0&quot;&gt;&lt;object type=&quot;1&quot; unique_id=&quot;10001&quot;&gt;&lt;property id=&quot;20141&quot; value=&quot;Standardization&quot;/&gt;&lt;property id=&quot;20144&quot; value=&quot;1&quot;/&gt;&lt;property id=&quot;20146&quot; value=&quot;0&quot;/&gt;&lt;property id=&quot;20147&quot; value=&quot;0&quot;/&gt;&lt;property id=&quot;20148&quot; value=&quot;5&quot;/&gt;&lt;property id=&quot;20180&quot; value=&quot;1&quot;/&gt;&lt;property id=&quot;20181&quot; value=&quot;1&quot;/&gt;&lt;property id=&quot;20182&quot; value=&quot;0&quot;/&gt;&lt;property id=&quot;20183&quot; value=&quot;1&quot;/&gt;&lt;property id=&quot;20184&quot; value=&quot;7&quot;/&gt;&lt;property id=&quot;20191&quot; value=&quot;NSU ACES&quot;/&gt;&lt;property id=&quot;20192&quot; value=&quot;https://aces.nsu.edu&quot;/&gt;&lt;property id=&quot;20193&quot; value=&quot;0&quot;/&gt;&lt;property id=&quot;20224&quot; value=&quot;C:\Users\maspillaga\Documents\My Adobe Presentations\Standardization&quot;/&gt;&lt;property id=&quot;20250&quot; value=&quot;6&quot;/&gt;&lt;property id=&quot;20251&quot; value=&quot;0&quot;/&gt;&lt;property id=&quot;20259&quot; value=&quot;0&quot;/&gt;&lt;property id=&quot;20262&quot; value=&quot;1435714&quot;/&gt;&lt;object type=&quot;8&quot; unique_id=&quot;10002&quot;&gt;&lt;/object&gt;&lt;object type=&quot;2&quot; unique_id=&quot;10003&quot;&gt;&lt;object type=&quot;3&quot; unique_id=&quot;10247&quot;&gt;&lt;property id=&quot;20148&quot; value=&quot;5&quot;/&gt;&lt;property id=&quot;20300&quot; value=&quot;Slide 1 - &amp;quot;Standardized Templates &amp;quot;&quot;/&gt;&lt;property id=&quot;20303&quot; value=&quot;Macarena Aspillaga&quot;/&gt;&lt;property id=&quot;20307&quot; value=&quot;268&quot;/&gt;&lt;property id=&quot;20309&quot; value=&quot;11668&quot;/&gt;&lt;/object&gt;&lt;object type=&quot;3&quot; unique_id=&quot;10741&quot;&gt;&lt;property id=&quot;20148&quot; value=&quot;5&quot;/&gt;&lt;property id=&quot;20300&quot; value=&quot;Slide 10 - &amp;quot;Effects of Standardized Templates&amp;quot;&quot;/&gt;&lt;property id=&quot;20303&quot; value=&quot;-1&quot;/&gt;&lt;property id=&quot;20307&quot; value=&quot;271&quot;/&gt;&lt;property id=&quot;20309&quot; value=&quot;-1&quot;/&gt;&lt;/object&gt;&lt;object type=&quot;3&quot; unique_id=&quot;11134&quot;&gt;&lt;property id=&quot;20148&quot; value=&quot;5&quot;/&gt;&lt;property id=&quot;20300&quot; value=&quot;Slide 4 - &amp;quot;Advantages of Standardized Templates&amp;quot;&quot;/&gt;&lt;property id=&quot;20303&quot; value=&quot;-1&quot;/&gt;&lt;property id=&quot;20307&quot; value=&quot;275&quot;/&gt;&lt;property id=&quot;20309&quot; value=&quot;-1&quot;/&gt;&lt;/object&gt;&lt;object type=&quot;3&quot; unique_id=&quot;11487&quot;&gt;&lt;property id=&quot;20148&quot; value=&quot;5&quot;/&gt;&lt;property id=&quot;20300&quot; value=&quot;Slide 14 - &amp;quot;Templates &amp;amp; Standardization&amp;quot;&quot;/&gt;&lt;property id=&quot;20303&quot; value=&quot;-1&quot;/&gt;&lt;property id=&quot;20307&quot; value=&quot;278&quot;/&gt;&lt;property id=&quot;20309&quot; value=&quot;-1&quot;/&gt;&lt;/object&gt;&lt;object type=&quot;3&quot; unique_id=&quot;11501&quot;&gt;&lt;property id=&quot;20148&quot; value=&quot;5&quot;/&gt;&lt;property id=&quot;20300&quot; value=&quot;Slide 8 - &amp;quot;Effects of Inconsistency&amp;quot;&quot;/&gt;&lt;property id=&quot;20303&quot; value=&quot;-1&quot;/&gt;&lt;property id=&quot;20307&quot; value=&quot;279&quot;/&gt;&lt;property id=&quot;20309&quot; value=&quot;-1&quot;/&gt;&lt;/object&gt;&lt;object type=&quot;3&quot; unique_id=&quot;11586&quot;&gt;&lt;property id=&quot;20148&quot; value=&quot;5&quot;/&gt;&lt;property id=&quot;20300&quot; value=&quot;Slide 9 - &amp;quot;Effects of Inconsistency (Contd.)&amp;quot;&quot;/&gt;&lt;property id=&quot;20303&quot; value=&quot;-1&quot;/&gt;&lt;property id=&quot;20307&quot; value=&quot;280&quot;/&gt;&lt;property id=&quot;20309&quot; value=&quot;-1&quot;/&gt;&lt;/object&gt;&lt;object type=&quot;3&quot; unique_id=&quot;11623&quot;&gt;&lt;property id=&quot;20148&quot; value=&quot;5&quot;/&gt;&lt;property id=&quot;20300&quot; value=&quot;Slide 27 - &amp;quot;Wrap-Up  (S. Templates)&amp;quot;&quot;/&gt;&lt;property id=&quot;20303&quot; value=&quot;-1&quot;/&gt;&lt;property id=&quot;20307&quot; value=&quot;281&quot;/&gt;&lt;property id=&quot;20309&quot; value=&quot;-1&quot;/&gt;&lt;/object&gt;&lt;object type=&quot;3&quot; unique_id=&quot;11790&quot;&gt;&lt;property id=&quot;20148&quot; value=&quot;5&quot;/&gt;&lt;property id=&quot;20300&quot; value=&quot;Slide 11 - &amp;quot;Schema Creation&amp;quot;&quot;/&gt;&lt;property id=&quot;20307&quot; value=&quot;282&quot;/&gt;&lt;property id=&quot;20309&quot; value=&quot;-1&quot;/&gt;&lt;/object&gt;&lt;object type=&quot;3&quot; unique_id=&quot;11999&quot;&gt;&lt;property id=&quot;20148&quot; value=&quot;5&quot;/&gt;&lt;property id=&quot;20300&quot; value=&quot;Slide 12 - &amp;quot;Schema Utilization&amp;quot;&quot;/&gt;&lt;property id=&quot;20307&quot; value=&quot;283&quot;/&gt;&lt;property id=&quot;20309&quot; value=&quot;-1&quot;/&gt;&lt;/object&gt;&lt;object type=&quot;3&quot; unique_id=&quot;12141&quot;&gt;&lt;property id=&quot;20148&quot; value=&quot;5&quot;/&gt;&lt;property id=&quot;20300&quot; value=&quot;Slide 13 - &amp;quot;Schema Generalization&amp;quot;&quot;/&gt;&lt;property id=&quot;20307&quot; value=&quot;284&quot;/&gt;&lt;property id=&quot;20309&quot; value=&quot;-1&quot;/&gt;&lt;/object&gt;&lt;object type=&quot;3&quot; unique_id=&quot;14243&quot;&gt;&lt;property id=&quot;20148&quot; value=&quot;5&quot;/&gt;&lt;property id=&quot;20300&quot; value=&quot;Slide 7 - &amp;quot;Clear Navigation&amp;quot;&quot;/&gt;&lt;property id=&quot;20307&quot; value=&quot;293&quot;/&gt;&lt;/object&gt;&lt;object type=&quot;3&quot; unique_id=&quot;14244&quot;&gt;&lt;property id=&quot;20148&quot; value=&quot;5&quot;/&gt;&lt;property id=&quot;20300&quot; value=&quot;Slide 17 - &amp;quot;Readability &amp;amp; Accessibility (S8.4)&amp;quot;&quot;/&gt;&lt;property id=&quot;20307&quot; value=&quot;285&quot;/&gt;&lt;/object&gt;&lt;object type=&quot;3&quot; unique_id=&quot;14245&quot;&gt;&lt;property id=&quot;20148&quot; value=&quot;5&quot;/&gt;&lt;property id=&quot;20300&quot; value=&quot;Slide 18 - &amp;quot;Standardizing Courses (S 8.4)&amp;quot;&quot;/&gt;&lt;property id=&quot;20307&quot; value=&quot;286&quot;/&gt;&lt;/object&gt;&lt;object type=&quot;3&quot; unique_id=&quot;14247&quot;&gt;&lt;property id=&quot;20148&quot; value=&quot;5&quot;/&gt;&lt;property id=&quot;20300&quot; value=&quot;Slide 20 - &amp;quot;Readability—Use of Space (S 8.4)&amp;quot;&quot;/&gt;&lt;property id=&quot;20307&quot; value=&quot;288&quot;/&gt;&lt;/object&gt;&lt;object type=&quot;3&quot; unique_id=&quot;14248&quot;&gt;&lt;property id=&quot;20148&quot; value=&quot;5&quot;/&gt;&lt;property id=&quot;20300&quot; value=&quot;Slide 22 - &amp;quot;Readability— Use of Color (S 8.4)&amp;quot;&quot;/&gt;&lt;property id=&quot;20307&quot; value=&quot;289&quot;/&gt;&lt;/object&gt;&lt;object type=&quot;3&quot; unique_id=&quot;14249&quot;&gt;&lt;property id=&quot;20148&quot; value=&quot;5&quot;/&gt;&lt;property id=&quot;20300&quot; value=&quot;Slide 24 - &amp;quot;Accessibility Compliant (S.8.3; 8.4) &amp;quot;&quot;/&gt;&lt;property id=&quot;20307&quot; value=&quot;290&quot;/&gt;&lt;/object&gt;&lt;object type=&quot;3&quot; unique_id=&quot;14250&quot;&gt;&lt;property id=&quot;20148&quot; value=&quot;5&quot;/&gt;&lt;property id=&quot;20300&quot; value=&quot;Slide 23 - &amp;quot;Accessibility (S 8.3; 8.4)&amp;quot;&quot;/&gt;&lt;property id=&quot;20307&quot; value=&quot;291&quot;/&gt;&lt;/object&gt;&lt;object type=&quot;3&quot; unique_id=&quot;14251&quot;&gt;&lt;property id=&quot;20148&quot; value=&quot;5&quot;/&gt;&lt;property id=&quot;20300&quot; value=&quot;Slide 21 - &amp;quot;Location of information (S 8.4)&amp;quot;&quot;/&gt;&lt;property id=&quot;20307&quot; value=&quot;292&quot;/&gt;&lt;/object&gt;&lt;object type=&quot;3&quot; unique_id=&quot;16142&quot;&gt;&lt;property id=&quot;20148&quot; value=&quot;5&quot;/&gt;&lt;property id=&quot;20300&quot; value=&quot;Slide 3 - &amp;quot;Navigational Design (S.8.1) &amp;quot;&quot;/&gt;&lt;property id=&quot;20307&quot; value=&quot;294&quot;/&gt;&lt;/object&gt;&lt;object type=&quot;3&quot; unique_id=&quot;16143&quot;&gt;&lt;property id=&quot;20148&quot; value=&quot;5&quot;/&gt;&lt;property id=&quot;20300&quot; value=&quot;Slide 5 - &amp;quot;Standardized Templates&amp;quot;&quot;/&gt;&lt;property id=&quot;20307&quot; value=&quot;296&quot;/&gt;&lt;/object&gt;&lt;object type=&quot;3&quot; unique_id=&quot;16144&quot;&gt;&lt;property id=&quot;20148&quot; value=&quot;5&quot;/&gt;&lt;property id=&quot;20300&quot; value=&quot;Slide 6 - &amp;quot;Template Design&amp;quot;&quot;/&gt;&lt;property id=&quot;20307&quot; value=&quot;295&quot;/&gt;&lt;/object&gt;&lt;object type=&quot;3&quot; unique_id=&quot;17274&quot;&gt;&lt;property id=&quot;20148&quot; value=&quot;5&quot;/&gt;&lt;property id=&quot;20300&quot; value=&quot;Slide 19 - &amp;quot;Readability—Fonts (S 8.4)&amp;quot;&quot;/&gt;&lt;property id=&quot;20307&quot; value=&quot;297&quot;/&gt;&lt;/object&gt;&lt;object type=&quot;3&quot; unique_id=&quot;18447&quot;&gt;&lt;property id=&quot;20148&quot; value=&quot;5&quot;/&gt;&lt;property id=&quot;20300&quot; value=&quot;Slide 25 - &amp;quot;Documents on Accessibility (S.8.3; 8.4) &amp;quot;&quot;/&gt;&lt;property id=&quot;20307&quot; value=&quot;298&quot;/&gt;&lt;/object&gt;&lt;object type=&quot;3&quot; unique_id=&quot;18448&quot;&gt;&lt;property id=&quot;20148&quot; value=&quot;5&quot;/&gt;&lt;property id=&quot;20300&quot; value=&quot;Slide 26 - &amp;quot;Documents on Accessibility (S.8.3; 8.4) &amp;quot;&quot;/&gt;&lt;property id=&quot;20307&quot; value=&quot;299&quot;/&gt;&lt;/object&gt;&lt;object type=&quot;3&quot; unique_id=&quot;18550&quot;&gt;&lt;property id=&quot;20148&quot; value=&quot;5&quot;/&gt;&lt;property id=&quot;20300&quot; value=&quot;Slide 16 - &amp;quot;Standardization &amp;amp; Readability (S8.4)&amp;quot;&quot;/&gt;&lt;property id=&quot;20307&quot; value=&quot;300&quot;/&gt;&lt;/object&gt;&lt;object type=&quot;3&quot; unique_id=&quot;18683&quot;&gt;&lt;property id=&quot;20148&quot; value=&quot;5&quot;/&gt;&lt;property id=&quot;20300&quot; value=&quot;Slide 15 - &amp;quot;Templates &amp;amp; QM Standards&amp;quot;&quot;/&gt;&lt;property id=&quot;20307&quot; value=&quot;301&quot;/&gt;&lt;/object&gt;&lt;object type=&quot;3&quot; unique_id=&quot;18859&quot;&gt;&lt;property id=&quot;20148&quot; value=&quot;5&quot;/&gt;&lt;property id=&quot;20300&quot; value=&quot;Slide 2 - &amp;quot;Importance of Standardization&amp;quot;&quot;/&gt;&lt;property id=&quot;20307&quot; value=&quot;302&quot;/&gt;&lt;/object&gt;&lt;/object&gt;&lt;object type=&quot;10&quot; unique_id=&quot;11664&quot;&gt;&lt;object type=&quot;11&quot; unique_id=&quot;11665&quot;&gt;&lt;property id=&quot;20180&quot; value=&quot;1&quot;/&gt;&lt;property id=&quot;20181&quot; value=&quot;1&quot;/&gt;&lt;property id=&quot;20182&quot; value=&quot;0&quot;/&gt;&lt;property id=&quot;20183&quot; value=&quot;1&quot;/&gt;&lt;/object&gt;&lt;object type=&quot;12&quot; unique_id=&quot;11667&quot;&gt;&lt;/object&gt;&lt;/object&gt;&lt;object type=&quot;4&quot; unique_id=&quot;11666&quot;&gt;&lt;object type=&quot;5&quot; unique_id=&quot;11668&quot;&gt;&lt;property id=&quot;20149&quot; value=&quot;Macarena Aspillaga&quot;/&gt;&lt;property id=&quot;20150&quot; value=&quot;Instructional Course Designer&quot;/&gt;&lt;property id=&quot;20151&quot; value=&quot;MA_sm.JPG&quot;/&gt;&lt;property id=&quot;20153&quot; value=&quot;maspillaga@nsu.edu&quot;/&gt;&lt;/object&gt;&lt;/object&gt;&lt;/object&gt;&lt;/database&gt;"/>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33&quot;/&gt;&lt;lineCharCount val=&quot;14&quot;/&gt;&lt;lineCharCount val=&quot;13&quot;/&gt;&lt;lineCharCount val=&quot;13&quot;/&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5&quot;/&gt;&lt;/TableIndex&gt;&lt;/ShapeTextInfo&gt;"/>
  <p:tag name="PRESENTER_SHAPEINFO" val="&lt;ThreeDShapeInfo&gt;&lt;uuid val=&quot;{8ACEAD57-672F-47CA-B3A9-410ECDAA3821}&quot;/&gt;&lt;isInvalidForFieldText val=&quot;0&quot;/&gt;&lt;Image&gt;&lt;filename val=&quot;C:\Users\MASPIL~1\AppData\Local\Temp\~Ca65A2\data\asimages\{8ACEAD57-672F-47CA-B3A9-410ECDAA3821}_1.png&quot;/&gt;&lt;left val=&quot;63&quot;/&gt;&lt;top val=&quot;121&quot;/&gt;&lt;width val=&quot;621&quot;/&gt;&lt;height val=&quot;153&quot;/&gt;&lt;hasText val=&quot;1&quot;/&gt;&lt;/Image&gt;&lt;/ThreeDShape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7&quot;/&gt;&lt;/TableIndex&gt;&lt;/ShapeText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26&quot;/&gt;&lt;lineCharCount val=&quot;31&quot;/&gt;&lt;lineCharCount val=&quot;44&quot;/&gt;&lt;lineCharCount val=&quot;24&quot;/&gt;&lt;/TableIndex&gt;&lt;/ShapeText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 name="PRESENTER_SHAPEINFO" val="&lt;ThreeDShapeInfo&gt;&lt;uuid val=&quot;{70178235-419D-4AEB-9B59-16B2633B582D}&quot;/&gt;&lt;isInvalidForFieldText val=&quot;0&quot;/&gt;&lt;Image&gt;&lt;filename val=&quot;C:\Users\MASPIL~1\AppData\Local\Temp\~Ca65A2\data\asimages\{70178235-419D-4AEB-9B59-16B2633B582D}_2.png&quot;/&gt;&lt;left val=&quot;35&quot;/&gt;&lt;top val=&quot;29&quot;/&gt;&lt;width val=&quot;648&quot;/&gt;&lt;height val=&quot;76&quot;/&gt;&lt;hasText val=&quot;1&quot;/&gt;&lt;/Image&gt;&lt;/ThreeDShape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53&quot;/&gt;&lt;lineCharCount val=&quot;40&quot;/&gt;&lt;lineCharCount val=&quot;41&quot;/&gt;&lt;lineCharCount val=&quot;18&quot;/&gt;&lt;lineCharCount val=&quot;41&quot;/&gt;&lt;lineCharCount val=&quot;55&quot;/&gt;&lt;lineCharCount val=&quot;22&quot;/&gt;&lt;lineCharCount val=&quot;22&quot;/&gt;&lt;lineCharCount val=&quot;39&quot;/&gt;&lt;lineCharCount val=&quot;36&quot;/&gt;&lt;lineCharCount val=&quot;18&quot;/&gt;&lt;/TableIndex&gt;&lt;/ShapeText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53&quot;/&gt;&lt;lineCharCount val=&quot;40&quot;/&gt;&lt;lineCharCount val=&quot;41&quot;/&gt;&lt;lineCharCount val=&quot;18&quot;/&gt;&lt;lineCharCount val=&quot;41&quot;/&gt;&lt;lineCharCount val=&quot;55&quot;/&gt;&lt;lineCharCount val=&quot;22&quot;/&gt;&lt;lineCharCount val=&quot;22&quot;/&gt;&lt;lineCharCount val=&quot;39&quot;/&gt;&lt;lineCharCount val=&quot;36&quot;/&gt;&lt;lineCharCount val=&quot;18&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33&quot;/&gt;&lt;lineCharCount val=&quot;14&quot;/&gt;&lt;lineCharCount val=&quot;14&quot;/&gt;&lt;lineCharCount val=&quot;13&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53&quot;/&gt;&lt;lineCharCount val=&quot;40&quot;/&gt;&lt;lineCharCount val=&quot;41&quot;/&gt;&lt;lineCharCount val=&quot;18&quot;/&gt;&lt;lineCharCount val=&quot;41&quot;/&gt;&lt;lineCharCount val=&quot;55&quot;/&gt;&lt;lineCharCount val=&quot;22&quot;/&gt;&lt;lineCharCount val=&quot;22&quot;/&gt;&lt;lineCharCount val=&quot;39&quot;/&gt;&lt;lineCharCount val=&quot;36&quot;/&gt;&lt;lineCharCount val=&quot;18&quot;/&gt;&lt;/TableIndex&gt;&lt;/ShapeText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 name="PRESENTER_SHAPEINFO" val="&lt;ThreeDShapeInfo&gt;&lt;uuid val=&quot;{452352FB-99BE-433E-A156-D2298DEDBCBD}&quot;/&gt;&lt;isInvalidForFieldText val=&quot;0&quot;/&gt;&lt;Image&gt;&lt;filename val=&quot;C:\Users\MASPIL~1\AppData\Local\Temp\~CaC602\data\asimages\{452352FB-99BE-433E-A156-D2298DEDBCBD}_2.png&quot;/&gt;&lt;left val=&quot;34&quot;/&gt;&lt;top val=&quot;23&quot;/&gt;&lt;width val=&quot;649&quot;/&gt;&lt;height val=&quot;81&quot;/&gt;&lt;hasText val=&quot;1&quot;/&gt;&lt;/Image&gt;&lt;/ThreeDShape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35&quot;/&gt;&lt;lineCharCount val=&quot;9&quot;/&gt;&lt;lineCharCount val=&quot;7&quot;/&gt;&lt;lineCharCount val=&quot;35&quot;/&gt;&lt;lineCharCount val=&quot;7&quot;/&gt;&lt;lineCharCount val=&quot;8&quot;/&gt;&lt;lineCharCount val=&quot;21&quot;/&gt;&lt;lineCharCount val=&quot;23&quot;/&gt;&lt;lineCharCount val=&quot;20&quot;/&gt;&lt;lineCharCount val=&quot;14&quot;/&gt;&lt;lineCharCount val=&quot;17&quot;/&gt;&lt;lineCharCount val=&quot;5&quot;/&gt;&lt;/TableIndex&gt;&lt;/ShapeText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 name="PRESENTER_SHAPEINFO" val="&lt;ThreeDShapeInfo&gt;&lt;uuid val=&quot;{F36037D5-B796-4698-976D-EF3C8AB68274}&quot;/&gt;&lt;isInvalidForFieldText val=&quot;0&quot;/&gt;&lt;Image&gt;&lt;filename val=&quot;C:\Users\MASPIL~1\AppData\Local\Temp\~Ca65A2\data\asimages\{F36037D5-B796-4698-976D-EF3C8AB68274}_5.png&quot;/&gt;&lt;left val=&quot;35&quot;/&gt;&lt;top val=&quot;29&quot;/&gt;&lt;width val=&quot;648&quot;/&gt;&lt;height val=&quot;76&quot;/&gt;&lt;hasText val=&quot;1&quot;/&gt;&lt;/Image&gt;&lt;/ThreeDShapeInfo&gt;"/>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34&quot;/&gt;&lt;lineCharCount val=&quot;21&quot;/&gt;&lt;lineCharCount val=&quot;39&quot;/&gt;&lt;lineCharCount val=&quot;26&quot;/&gt;&lt;lineCharCount val=&quot;34&quot;/&gt;&lt;lineCharCount val=&quot;12&quot;/&gt;&lt;lineCharCount val=&quot;33&quot;/&gt;&lt;lineCharCount val=&quot;24&quot;/&gt;&lt;lineCharCount val=&quot;37&quot;/&gt;&lt;lineCharCount val=&quot;18&quot;/&gt;&lt;/TableIndex&gt;&lt;/ShapeTextInfo&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quot;/&gt;&lt;/TableIndex&gt;&lt;/ShapeTextInfo&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7&quot;/&gt;&lt;/TableIndex&gt;&lt;/ShapeTextInfo&gt;"/>
</p:tagLst>
</file>

<file path=ppt/tags/tag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0&quot;/&gt;&lt;lineCharCount val=&quot;11&quot;/&gt;&lt;/TableIndex&gt;&lt;/ShapeTextInfo&gt;"/>
</p:tagLst>
</file>

<file path=ppt/tags/tag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2&quot;/&gt;&lt;lineCharCount val=&quot;11&quot;/&gt;&lt;/TableIndex&gt;&lt;/ShapeTextInfo&gt;"/>
</p:tagLst>
</file>

<file path=ppt/tags/tag37.xml><?xml version="1.0" encoding="utf-8"?>
<p:tagLst xmlns:a="http://schemas.openxmlformats.org/drawingml/2006/main" xmlns:r="http://schemas.openxmlformats.org/officeDocument/2006/relationships" xmlns:p="http://schemas.openxmlformats.org/presentationml/2006/main">
  <p:tag name="PRESENTER_SHAPEINFO" val="&lt;ThreeDShapeInfo&gt;&lt;uuid val=&quot;{0B8009D6-44CC-4AAA-923C-F168BB0E7E58}&quot;/&gt;&lt;isInvalidForFieldText val=&quot;0&quot;/&gt;&lt;Image&gt;&lt;filename val=&quot;C:\Users\MASPIL~1\AppData\Local\Temp\PR\data\asimages\{0B8009D6-44CC-4AAA-923C-F168BB0E7E58}_3.png&quot;/&gt;&lt;left val=&quot;34&quot;/&gt;&lt;top val=&quot;24&quot;/&gt;&lt;width val=&quot;649&quot;/&gt;&lt;height val=&quot;82&quot;/&gt;&lt;hasText val=&quot;1&quot;/&gt;&lt;/Image&gt;&lt;/ThreeDShapeInfo&gt;"/>
</p:tagLst>
</file>

<file path=ppt/tags/tag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5&quot;/&gt;&lt;/TableIndex&gt;&lt;/ShapeTextInfo&gt;"/>
  <p:tag name="PRESENTER_SHAPEINFO" val="&lt;ThreeDShapeInfo&gt;&lt;uuid val=&quot;{F94D1028-020C-4EE4-A81E-BAA4B1043EEB}&quot;/&gt;&lt;isInvalidForFieldText val=&quot;0&quot;/&gt;&lt;Image&gt;&lt;filename val=&quot;C:\Users\MASPIL~1\AppData\Local\Temp\~CaC602\data\asimages\{F94D1028-020C-4EE4-A81E-BAA4B1043EEB}_4.png&quot;/&gt;&lt;left val=&quot;35&quot;/&gt;&lt;top val=&quot;29&quot;/&gt;&lt;width val=&quot;648&quot;/&gt;&lt;height val=&quot;81&quot;/&gt;&lt;hasText val=&quot;1&quot;/&gt;&lt;/Image&gt;&lt;/ThreeDShapeInfo&gt;"/>
</p:tagLst>
</file>

<file path=ppt/tags/tag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43&quot;/&gt;&lt;lineCharCount val=&quot;39&quot;/&gt;&lt;lineCharCount val=&quot;16&quot;/&gt;&lt;lineCharCount val=&quot;17&quot;/&gt;&lt;lineCharCount val=&quot;48&quot;/&gt;&lt;lineCharCount val=&quot;27&quot;/&gt;&lt;lineCharCount val=&quot;27&quot;/&gt;&lt;lineCharCount val=&quot;28&quot;/&gt;&lt;lineCharCount val=&quot;44&quot;/&gt;&lt;lineCharCount val=&quot;11&quot;/&gt;&lt;lineCharCount val=&quot;25&quot;/&gt;&lt;/TableIndex&gt;&lt;/ShapeTextInfo&gt;"/>
  <p:tag name="PRESENTER_SHAPEINFO" val="&lt;TextEffect&gt;&lt;Image&gt;&lt;filename val=&quot;C:\Users\MASPIL~1\AppData\Local\Temp\~CaC602\data\asimages\{03B32E91-48E8-4B23-90F8-DDB64D62BBB8}_1.png_crop.png&quot;/&gt;&lt;left val=&quot;33&quot;/&gt;&lt;top val=&quot;96&quot;/&gt;&lt;width val=&quot;529&quot;/&gt;&lt;height val=&quot;18&quot;/&gt;&lt;hasText val=&quot;1&quot;/&gt;&lt;paraId val=&quot;1&quot;/&gt;&lt;/Image&gt;&lt;Image&gt;&lt;filename val=&quot;C:\Users\MASPIL~1\AppData\Local\Temp\~CaC602\data\asimages\{F610CF6F-D1F4-4523-A962-7D0289D506D2}_1.png_crop.png&quot;/&gt;&lt;left val=&quot;69&quot;/&gt;&lt;top val=&quot;131&quot;/&gt;&lt;width val=&quot;456&quot;/&gt;&lt;height val=&quot;23&quot;/&gt;&lt;hasText val=&quot;1&quot;/&gt;&lt;paraId val=&quot;2&quot;/&gt;&lt;/Image&gt;&lt;Image&gt;&lt;filename val=&quot;C:\Users\MASPIL~1\AppData\Local\Temp\~CaC602\data\asimages\{A4FDD9A3-A8E3-40B8-B1B0-F452B4B177CD}_1.png_crop.png&quot;/&gt;&lt;left val=&quot;69&quot;/&gt;&lt;top val=&quot;166&quot;/&gt;&lt;width val=&quot;201&quot;/&gt;&lt;height val=&quot;17&quot;/&gt;&lt;hasText val=&quot;1&quot;/&gt;&lt;paraId val=&quot;3&quot;/&gt;&lt;/Image&gt;&lt;Image&gt;&lt;filename val=&quot;C:\Users\MASPIL~1\AppData\Local\Temp\~CaC602\data\asimages\{04D49DB7-E06A-4704-8E40-C0736EEA8376}_1.png_crop.png&quot;/&gt;&lt;left val=&quot;69&quot;/&gt;&lt;top val=&quot;200&quot;/&gt;&lt;width val=&quot;195&quot;/&gt;&lt;height val=&quot;18&quot;/&gt;&lt;hasText val=&quot;1&quot;/&gt;&lt;paraId val=&quot;4&quot;/&gt;&lt;/Image&gt;&lt;Image&gt;&lt;filename val=&quot;C:\Users\MASPIL~1\AppData\Local\Temp\~CaC602\data\asimages\{23AC1BE9-1A96-45F2-A3E5-26BAE10EF663}_1.png_crop.png&quot;/&gt;&lt;left val=&quot;33&quot;/&gt;&lt;top val=&quot;250&quot;/&gt;&lt;width val=&quot;580&quot;/&gt;&lt;height val=&quot;23&quot;/&gt;&lt;hasText val=&quot;1&quot;/&gt;&lt;paraId val=&quot;5&quot;/&gt;&lt;/Image&gt;&lt;Image&gt;&lt;filename val=&quot;C:\Users\MASPIL~1\AppData\Local\Temp\~CaC602\data\asimages\{83A549EF-7096-40FC-819B-2F03592B2FBC}_1.png_crop.png&quot;/&gt;&lt;left val=&quot;69&quot;/&gt;&lt;top val=&quot;284&quot;/&gt;&lt;width val=&quot;326&quot;/&gt;&lt;height val=&quot;22&quot;/&gt;&lt;hasText val=&quot;1&quot;/&gt;&lt;paraId val=&quot;6&quot;/&gt;&lt;/Image&gt;&lt;Image&gt;&lt;filename val=&quot;C:\Users\MASPIL~1\AppData\Local\Temp\~CaC602\data\asimages\{B48FDF5F-5948-4AC3-AE45-0188859F89CE}_1.png_crop.png&quot;/&gt;&lt;left val=&quot;69&quot;/&gt;&lt;top val=&quot;319&quot;/&gt;&lt;width val=&quot;332&quot;/&gt;&lt;height val=&quot;22&quot;/&gt;&lt;hasText val=&quot;1&quot;/&gt;&lt;paraId val=&quot;7&quot;/&gt;&lt;/Image&gt;&lt;Image&gt;&lt;filename val=&quot;C:\Users\MASPIL~1\AppData\Local\Temp\~CaC602\data\asimages\{4EA1F2F3-9979-4E9C-967E-91B9639C2435}_1.png_crop.png&quot;/&gt;&lt;left val=&quot;69&quot;/&gt;&lt;top val=&quot;354&quot;/&gt;&lt;width val=&quot;326&quot;/&gt;&lt;height val=&quot;23&quot;/&gt;&lt;hasText val=&quot;1&quot;/&gt;&lt;paraId val=&quot;8&quot;/&gt;&lt;/Image&gt;&lt;Image&gt;&lt;filename val=&quot;C:\Users\MASPIL~1\AppData\Local\Temp\~CaC602\data\asimages\{86791C8E-AC5E-4088-995A-41B6AAE42A83}_1.png_crop.png&quot;/&gt;&lt;left val=&quot;33&quot;/&gt;&lt;top val=&quot;401&quot;/&gt;&lt;width val=&quot;543&quot;/&gt;&lt;height val=&quot;21&quot;/&gt;&lt;hasText val=&quot;1&quot;/&gt;&lt;paraId val=&quot;9&quot;/&gt;&lt;/Image&gt;&lt;Image&gt;&lt;filename val=&quot;C:\Users\MASPIL~1\AppData\Local\Temp\~CaC602\data\asimages\{A6E4FC8F-5089-4A8A-ABE1-0080F651E79D}_1.png_crop.png&quot;/&gt;&lt;left val=&quot;69&quot;/&gt;&lt;top val=&quot;436&quot;/&gt;&lt;width val=&quot;141&quot;/&gt;&lt;height val=&quot;22&quot;/&gt;&lt;hasText val=&quot;1&quot;/&gt;&lt;paraId val=&quot;10&quot;/&gt;&lt;/Image&gt;&lt;Image&gt;&lt;filename val=&quot;C:\Users\MASPIL~1\AppData\Local\Temp\~CaC602\data\asimages\{1A10FA4C-0D37-403A-93BD-F7EA804171C4}_1.png_crop.png&quot;/&gt;&lt;left val=&quot;69&quot;/&gt;&lt;top val=&quot;470&quot;/&gt;&lt;width val=&quot;330&quot;/&gt;&lt;height val=&quot;23&quot;/&gt;&lt;hasText val=&quot;1&quot;/&gt;&lt;paraId val=&quot;11&quot;/&gt;&lt;/Image&gt;&lt;/TextEffect&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0.xml><?xml version="1.0" encoding="utf-8"?>
<p:tagLst xmlns:a="http://schemas.openxmlformats.org/drawingml/2006/main" xmlns:r="http://schemas.openxmlformats.org/officeDocument/2006/relationships" xmlns:p="http://schemas.openxmlformats.org/presentationml/2006/main">
  <p:tag name="PRESENTER_SHAPEINFO" val="&lt;ThreeDShapeInfo&gt;&lt;uuid val=&quot;{89E3C848-1ABF-4FB3-9DAE-E2CD668EAC69}&quot;/&gt;&lt;isInvalidForFieldText val=&quot;0&quot;/&gt;&lt;Image&gt;&lt;filename val=&quot;C:\Users\MASPIL~1\AppData\Local\Temp\PR\data\asimages\{89E3C848-1ABF-4FB3-9DAE-E2CD668EAC69}_5.png&quot;/&gt;&lt;left val=&quot;36&quot;/&gt;&lt;top val=&quot;24&quot;/&gt;&lt;width val=&quot;649&quot;/&gt;&lt;height val=&quot;72&quot;/&gt;&lt;hasText val=&quot;1&quot;/&gt;&lt;/Image&gt;&lt;/ThreeDShapeInfo&gt;"/>
</p:tagLst>
</file>

<file path=ppt/tags/tag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4&quot;/&gt;&lt;/TableIndex&gt;&lt;/ShapeTextInfo&gt;"/>
  <p:tag name="PRESENTER_SHAPEINFO" val="&lt;ThreeDShapeInfo&gt;&lt;uuid val=&quot;{7F14DD64-7A5E-464C-A4EA-44A345871C75}&quot;/&gt;&lt;isInvalidForFieldText val=&quot;0&quot;/&gt;&lt;Image&gt;&lt;filename val=&quot;C:\Users\MASPIL~1\AppData\Local\Temp\~Ca65A2\data\asimages\{7F14DD64-7A5E-464C-A4EA-44A345871C75}_3.png&quot;/&gt;&lt;left val=&quot;35&quot;/&gt;&lt;top val=&quot;29&quot;/&gt;&lt;width val=&quot;648&quot;/&gt;&lt;height val=&quot;76&quot;/&gt;&lt;hasText val=&quot;1&quot;/&gt;&lt;/Image&gt;&lt;/ThreeDShapeInfo&gt;"/>
</p:tagLst>
</file>

<file path=ppt/tags/tag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9&quot;/&gt;&lt;lineCharCount val=&quot;45&quot;/&gt;&lt;lineCharCount val=&quot;15&quot;/&gt;&lt;lineCharCount val=&quot;46&quot;/&gt;&lt;lineCharCount val=&quot;17&quot;/&gt;&lt;/TableIndex&gt;&lt;/ShapeTextInfo&gt;"/>
</p:tagLst>
</file>

<file path=ppt/tags/tag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7&quot;/&gt;&lt;/TableIndex&gt;&lt;/ShapeTextInfo&gt;"/>
</p:tagLst>
</file>

<file path=ppt/tags/tag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7&quot;/&gt;&lt;/TableIndex&gt;&lt;/ShapeTextInfo&gt;"/>
</p:tagLst>
</file>

<file path=ppt/tags/tag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7&quot;/&gt;&lt;/TableIndex&gt;&lt;/ShapeTextInfo&gt;"/>
</p:tagLst>
</file>

<file path=ppt/tags/tag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3&quot;/&gt;&lt;/TableIndex&gt;&lt;/ShapeTextInfo&gt;"/>
  <p:tag name="PRESENTER_SHAPEINFO" val="&lt;ThreeDShapeInfo&gt;&lt;uuid val=&quot;{DB8971CA-9483-446F-B9CC-380C40F17119}&quot;/&gt;&lt;isInvalidForFieldText val=&quot;0&quot;/&gt;&lt;Image&gt;&lt;filename val=&quot;C:\Users\MASPIL~1\AppData\Local\Temp\~Ca65A2\data\asimages\{DB8971CA-9483-446F-B9CC-380C40F17119}_4.png&quot;/&gt;&lt;left val=&quot;35&quot;/&gt;&lt;top val=&quot;29&quot;/&gt;&lt;width val=&quot;648&quot;/&gt;&lt;height val=&quot;76&quot;/&gt;&lt;hasText val=&quot;1&quot;/&gt;&lt;/Image&gt;&lt;/ThreeDShapeInfo&gt;"/>
</p:tagLst>
</file>

<file path=ppt/tags/tag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40&quot;/&gt;&lt;lineCharCount val=&quot;44&quot;/&gt;&lt;lineCharCount val=&quot;46&quot;/&gt;&lt;lineCharCount val=&quot;46&quot;/&gt;&lt;/TableIndex&gt;&lt;/ShapeTextInfo&gt;"/>
</p:tagLst>
</file>

<file path=ppt/tags/tag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7&quot;/&gt;&lt;/TableIndex&gt;&lt;/ShapeTextInfo&gt;"/>
</p:tagLst>
</file>

<file path=ppt/tags/tag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7&quot;/&gt;&lt;/TableIndex&gt;&lt;/ShapeText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7&quot;/&gt;&lt;/TableIndex&gt;&lt;/ShapeTextInfo&gt;"/>
</p:tagLst>
</file>

<file path=ppt/tags/tag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 name="PRESENTER_SHAPEINFO" val="&lt;ThreeDShapeInfo&gt;&lt;uuid val=&quot;{28D242B8-AED8-4273-B6FB-944FFC7D3D9E}&quot;/&gt;&lt;isInvalidForFieldText val=&quot;0&quot;/&gt;&lt;Image&gt;&lt;filename val=&quot;C:\Users\MASPIL~1\AppData\Local\Temp\~Ca65A2\data\asimages\{28D242B8-AED8-4273-B6FB-944FFC7D3D9E}_6.png&quot;/&gt;&lt;left val=&quot;35&quot;/&gt;&lt;top val=&quot;29&quot;/&gt;&lt;width val=&quot;648&quot;/&gt;&lt;height val=&quot;76&quot;/&gt;&lt;hasText val=&quot;1&quot;/&gt;&lt;/Image&gt;&lt;/ThreeDShapeInfo&gt;"/>
</p:tagLst>
</file>

<file path=ppt/tags/tag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42&quot;/&gt;&lt;lineCharCount val=&quot;26&quot;/&gt;&lt;lineCharCount val=&quot;29&quot;/&gt;&lt;lineCharCount val=&quot;25&quot;/&gt;&lt;lineCharCount val=&quot;28&quot;/&gt;&lt;lineCharCount val=&quot;1&quot;/&gt;&lt;lineCharCount val=&quot;26&quot;/&gt;&lt;lineCharCount val=&quot;32&quot;/&gt;&lt;lineCharCount val=&quot;24&quot;/&gt;&lt;/TableIndex&gt;&lt;/ShapeTextInfo&gt;"/>
</p:tagLst>
</file>

<file path=ppt/tags/tag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quot;/&gt;&lt;/TableIndex&gt;&lt;/ShapeTextInfo&gt;"/>
  <p:tag name="PRESENTER_SHAPEINFO" val="&lt;ThreeDShapeInfo&gt;&lt;uuid val=&quot;{A886A033-1D0A-4964-B49D-89B265C0C8ED}&quot;/&gt;&lt;isInvalidForFieldText val=&quot;0&quot;/&gt;&lt;Image&gt;&lt;filename val=&quot;C:\Users\MASPIL~1\AppData\Local\Temp\~Ca65A2\data\asimages\{A886A033-1D0A-4964-B49D-89B265C0C8ED}_6.png&quot;/&gt;&lt;left val=&quot;478&quot;/&gt;&lt;top val=&quot;129&quot;/&gt;&lt;width val=&quot;98&quot;/&gt;&lt;height val=&quot;45&quot;/&gt;&lt;hasText val=&quot;1&quot;/&gt;&lt;/Image&gt;&lt;/ThreeDShapeInfo&gt;"/>
</p:tagLst>
</file>

<file path=ppt/tags/tag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quot;/&gt;&lt;/TableIndex&gt;&lt;/ShapeTextInfo&gt;"/>
  <p:tag name="PRESENTER_SHAPEINFO" val="&lt;ThreeDShapeInfo&gt;&lt;uuid val=&quot;{90631747-8B46-4E27-8FA0-B5552D8F81BA}&quot;/&gt;&lt;isInvalidForFieldText val=&quot;0&quot;/&gt;&lt;Image&gt;&lt;filename val=&quot;C:\Users\MASPIL~1\AppData\Local\Temp\~Ca65A2\data\asimages\{90631747-8B46-4E27-8FA0-B5552D8F81BA}_6.png&quot;/&gt;&lt;left val=&quot;476&quot;/&gt;&lt;top val=&quot;159&quot;/&gt;&lt;width val=&quot;98&quot;/&gt;&lt;height val=&quot;45&quot;/&gt;&lt;hasText val=&quot;1&quot;/&gt;&lt;/Image&gt;&lt;/ThreeDShapeInfo&gt;"/>
</p:tagLst>
</file>

<file path=ppt/tags/tag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quot;/&gt;&lt;/TableIndex&gt;&lt;/ShapeTextInfo&gt;"/>
  <p:tag name="PRESENTER_SHAPEINFO" val="&lt;ThreeDShapeInfo&gt;&lt;uuid val=&quot;{0F5D0117-DC6B-44C8-9EF3-5D114CC81486}&quot;/&gt;&lt;isInvalidForFieldText val=&quot;0&quot;/&gt;&lt;Image&gt;&lt;filename val=&quot;C:\Users\MASPIL~1\AppData\Local\Temp\~Ca65A2\data\asimages\{0F5D0117-DC6B-44C8-9EF3-5D114CC81486}_6.png&quot;/&gt;&lt;left val=&quot;475&quot;/&gt;&lt;top val=&quot;192&quot;/&gt;&lt;width val=&quot;98&quot;/&gt;&lt;height val=&quot;45&quot;/&gt;&lt;hasText val=&quot;1&quot;/&gt;&lt;/Image&gt;&lt;/ThreeDShapeInfo&gt;"/>
</p:tagLst>
</file>

<file path=ppt/tags/tag56.xml><?xml version="1.0" encoding="utf-8"?>
<p:tagLst xmlns:a="http://schemas.openxmlformats.org/drawingml/2006/main" xmlns:r="http://schemas.openxmlformats.org/officeDocument/2006/relationships" xmlns:p="http://schemas.openxmlformats.org/presentationml/2006/main">
  <p:tag name="PRESENTER_SHAPEINFO" val="&lt;ThreeDShapeInfo&gt;&lt;uuid val=&quot;{616B331B-A1F2-4038-A890-64CAC66B5546}&quot;/&gt;&lt;isInvalidForFieldText val=&quot;0&quot;/&gt;&lt;Image&gt;&lt;filename val=&quot;C:\Users\MASPIL~1\AppData\Local\Temp\~Ca65A2\data\asimages\{616B331B-A1F2-4038-A890-64CAC66B5546}_6.png&quot;/&gt;&lt;left val=&quot;594&quot;/&gt;&lt;top val=&quot;53&quot;/&gt;&lt;width val=&quot;99&quot;/&gt;&lt;height val=&quot;88&quot;/&gt;&lt;hasText val=&quot;1&quot;/&gt;&lt;/Image&gt;&lt;/ThreeDShapeInfo&gt;"/>
</p:tagLst>
</file>

<file path=ppt/tags/tag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quot;/&gt;&lt;/TableIndex&gt;&lt;/ShapeTextInfo&gt;"/>
</p:tagLst>
</file>

<file path=ppt/tags/tag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quot;/&gt;&lt;/TableIndex&gt;&lt;/ShapeTextInfo&gt;"/>
</p:tagLst>
</file>

<file path=ppt/tags/tag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quot;/&gt;&lt;/TableIndex&gt;&lt;/ShapeText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5&quot;/&gt;&lt;/TableIndex&gt;&lt;/ShapeTextInfo&gt;"/>
  <p:tag name="PRESENTER_SHAPEINFO" val="&lt;ThreeDShapeInfo&gt;&lt;uuid val=&quot;{417912B6-B004-4157-B104-4B51A45ACEC4}&quot;/&gt;&lt;isInvalidForFieldText val=&quot;0&quot;/&gt;&lt;Image&gt;&lt;filename val=&quot;C:\Users\MASPIL~1\AppData\Local\Temp\~Ca65A2\data\asimages\{417912B6-B004-4157-B104-4B51A45ACEC4}_7.png&quot;/&gt;&lt;left val=&quot;35&quot;/&gt;&lt;top val=&quot;29&quot;/&gt;&lt;width val=&quot;648&quot;/&gt;&lt;height val=&quot;76&quot;/&gt;&lt;hasText val=&quot;1&quot;/&gt;&lt;/Image&gt;&lt;/ThreeDShapeInfo&gt;"/>
</p:tagLst>
</file>

<file path=ppt/tags/tag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51&quot;/&gt;&lt;lineCharCount val=&quot;46&quot;/&gt;&lt;lineCharCount val=&quot;17&quot;/&gt;&lt;lineCharCount val=&quot;1&quot;/&gt;&lt;lineCharCount val=&quot;1&quot;/&gt;&lt;lineCharCount val=&quot;1&quot;/&gt;&lt;lineCharCount val=&quot;1&quot;/&gt;&lt;lineCharCount val=&quot;52&quot;/&gt;&lt;lineCharCount val=&quot;39&quot;/&gt;&lt;lineCharCount val=&quot;43&quot;/&gt;&lt;lineCharCount val=&quot;23&quot;/&gt;&lt;/TableIndex&gt;&lt;/ShapeTextInfo&gt;"/>
</p:tagLst>
</file>

<file path=ppt/tags/tag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8&quot;/&gt;&lt;/TableIndex&gt;&lt;/ShapeTextInfo&gt;"/>
  <p:tag name="PRESENTER_SHAPEINFO" val="&lt;ThreeDShapeInfo&gt;&lt;uuid val=&quot;{E9C15878-772A-4E03-B11E-2504FA15C9BA}&quot;/&gt;&lt;isInvalidForFieldText val=&quot;0&quot;/&gt;&lt;Image&gt;&lt;filename val=&quot;C:\Users\MASPIL~1\AppData\Local\Temp\~Ca65A2\data\asimages\{E9C15878-772A-4E03-B11E-2504FA15C9BA}_8.png&quot;/&gt;&lt;left val=&quot;35&quot;/&gt;&lt;top val=&quot;29&quot;/&gt;&lt;width val=&quot;648&quot;/&gt;&lt;height val=&quot;76&quot;/&gt;&lt;hasText val=&quot;1&quot;/&gt;&lt;/Image&gt;&lt;/ThreeDShapeInfo&gt;"/>
</p:tagLst>
</file>

<file path=ppt/tags/tag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48&quot;/&gt;&lt;lineCharCount val=&quot;46&quot;/&gt;&lt;lineCharCount val=&quot;37&quot;/&gt;&lt;lineCharCount val=&quot;1&quot;/&gt;&lt;lineCharCount val=&quot;1&quot;/&gt;&lt;lineCharCount val=&quot;1&quot;/&gt;&lt;lineCharCount val=&quot;1&quot;/&gt;&lt;lineCharCount val=&quot;52&quot;/&gt;&lt;lineCharCount val=&quot;39&quot;/&gt;&lt;lineCharCount val=&quot;43&quot;/&gt;&lt;lineCharCount val=&quot;23&quot;/&gt;&lt;/TableIndex&gt;&lt;/ShapeTextInfo&gt;"/>
</p:tagLst>
</file>

<file path=ppt/tags/tag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PRESENTER_SHAPEINFO" val="&lt;ThreeDShapeInfo&gt;&lt;uuid val=&quot;{978B1AB8-DD77-42AF-84C3-ACFBF505D9B1}&quot;/&gt;&lt;isInvalidForFieldText val=&quot;0&quot;/&gt;&lt;Image&gt;&lt;filename val=&quot;C:\Users\MASPIL~1\AppData\Local\Temp\~Ca65A2\data\asimages\{978B1AB8-DD77-42AF-84C3-ACFBF505D9B1}_9.png&quot;/&gt;&lt;left val=&quot;35&quot;/&gt;&lt;top val=&quot;29&quot;/&gt;&lt;width val=&quot;648&quot;/&gt;&lt;height val=&quot;76&quot;/&gt;&lt;hasText val=&quot;1&quot;/&gt;&lt;/Image&gt;&lt;/ThreeDShapeInfo&gt;"/>
</p:tagLst>
</file>

<file path=ppt/tags/tag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52&quot;/&gt;&lt;lineCharCount val=&quot;19&quot;/&gt;&lt;lineCharCount val=&quot;12&quot;/&gt;&lt;lineCharCount val=&quot;5&quot;/&gt;&lt;lineCharCount val=&quot;1&quot;/&gt;&lt;lineCharCount val=&quot;31&quot;/&gt;&lt;lineCharCount val=&quot;36&quot;/&gt;&lt;lineCharCount val=&quot;35&quot;/&gt;&lt;lineCharCount val=&quot;30&quot;/&gt;&lt;/TableIndex&gt;&lt;/ShapeTextInfo&gt;"/>
</p:tagLst>
</file>

<file path=ppt/tags/tag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 name="PRESENTER_SHAPEINFO" val="&lt;ThreeDShapeInfo&gt;&lt;uuid val=&quot;{05A11EC4-E18A-4FDE-83A6-74A4D092D5A9}&quot;/&gt;&lt;isInvalidForFieldText val=&quot;0&quot;/&gt;&lt;Image&gt;&lt;filename val=&quot;C:\Users\MASPIL~1\AppData\Local\Temp\~Ca65A2\data\asimages\{05A11EC4-E18A-4FDE-83A6-74A4D092D5A9}_10.png&quot;/&gt;&lt;left val=&quot;35&quot;/&gt;&lt;top val=&quot;29&quot;/&gt;&lt;width val=&quot;648&quot;/&gt;&lt;height val=&quot;76&quot;/&gt;&lt;hasText val=&quot;1&quot;/&gt;&lt;/Image&gt;&lt;/ThreeDShapeInfo&gt;"/>
</p:tagLst>
</file>

<file path=ppt/tags/tag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22&quot;/&gt;&lt;lineCharCount val=&quot;45&quot;/&gt;&lt;lineCharCount val=&quot;43&quot;/&gt;&lt;lineCharCount val=&quot;19&quot;/&gt;&lt;lineCharCount val=&quot;27&quot;/&gt;&lt;lineCharCount val=&quot;30&quot;/&gt;&lt;lineCharCount val=&quot;37&quot;/&gt;&lt;lineCharCount val=&quot;29&quot;/&gt;&lt;lineCharCount val=&quot;19&quot;/&gt;&lt;lineCharCount val=&quot;1&quot;/&gt;&lt;/TableIndex&gt;&lt;/ShapeTextInfo&gt;"/>
</p:tagLst>
</file>

<file path=ppt/tags/tag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 name="PRESENTER_SHAPEINFO" val="&lt;ThreeDShapeInfo&gt;&lt;uuid val=&quot;{05A11EC4-E18A-4FDE-83A6-74A4D092D5A9}&quot;/&gt;&lt;isInvalidForFieldText val=&quot;0&quot;/&gt;&lt;Image&gt;&lt;filename val=&quot;C:\Users\MASPIL~1\AppData\Local\Temp\~Ca65A2\data\asimages\{05A11EC4-E18A-4FDE-83A6-74A4D092D5A9}_10.png&quot;/&gt;&lt;left val=&quot;35&quot;/&gt;&lt;top val=&quot;29&quot;/&gt;&lt;width val=&quot;648&quot;/&gt;&lt;height val=&quot;76&quot;/&gt;&lt;hasText val=&quot;1&quot;/&gt;&lt;/Image&gt;&lt;/ThreeDShapeInfo&gt;"/>
</p:tagLst>
</file>

<file path=ppt/tags/tag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22&quot;/&gt;&lt;lineCharCount val=&quot;45&quot;/&gt;&lt;lineCharCount val=&quot;43&quot;/&gt;&lt;lineCharCount val=&quot;19&quot;/&gt;&lt;lineCharCount val=&quot;27&quot;/&gt;&lt;lineCharCount val=&quot;30&quot;/&gt;&lt;lineCharCount val=&quot;37&quot;/&gt;&lt;lineCharCount val=&quot;29&quot;/&gt;&lt;lineCharCount val=&quot;19&quot;/&gt;&lt;lineCharCount val=&quot;1&quot;/&gt;&lt;/TableIndex&gt;&lt;/ShapeText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 name="PRESENTER_SHAPEINFO" val="&lt;ThreeDShapeInfo&gt;&lt;uuid val=&quot;{05A11EC4-E18A-4FDE-83A6-74A4D092D5A9}&quot;/&gt;&lt;isInvalidForFieldText val=&quot;0&quot;/&gt;&lt;Image&gt;&lt;filename val=&quot;C:\Users\MASPIL~1\AppData\Local\Temp\~Ca65A2\data\asimages\{05A11EC4-E18A-4FDE-83A6-74A4D092D5A9}_10.png&quot;/&gt;&lt;left val=&quot;35&quot;/&gt;&lt;top val=&quot;29&quot;/&gt;&lt;width val=&quot;648&quot;/&gt;&lt;height val=&quot;76&quot;/&gt;&lt;hasText val=&quot;1&quot;/&gt;&lt;/Image&gt;&lt;/ThreeDShapeInfo&gt;"/>
</p:tagLst>
</file>

<file path=ppt/tags/tag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22&quot;/&gt;&lt;lineCharCount val=&quot;45&quot;/&gt;&lt;lineCharCount val=&quot;43&quot;/&gt;&lt;lineCharCount val=&quot;19&quot;/&gt;&lt;lineCharCount val=&quot;27&quot;/&gt;&lt;lineCharCount val=&quot;30&quot;/&gt;&lt;lineCharCount val=&quot;37&quot;/&gt;&lt;lineCharCount val=&quot;29&quot;/&gt;&lt;lineCharCount val=&quot;19&quot;/&gt;&lt;lineCharCount val=&quot;1&quot;/&gt;&lt;/TableIndex&gt;&lt;/ShapeTextInfo&gt;"/>
</p:tagLst>
</file>

<file path=ppt/tags/tag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7&quot;/&gt;&lt;/TableIndex&gt;&lt;/ShapeTextInfo&gt;"/>
  <p:tag name="PRESENTER_SHAPEINFO" val="&lt;ThreeDShapeInfo&gt;&lt;uuid val=&quot;{825D5879-644A-491B-88DB-B176B9555A79}&quot;/&gt;&lt;isInvalidForFieldText val=&quot;0&quot;/&gt;&lt;Image&gt;&lt;filename val=&quot;C:\Users\MASPIL~1\AppData\Local\Temp\~Ca1BBE\data\asimages\{825D5879-644A-491B-88DB-B176B9555A79}_2.png&quot;/&gt;&lt;left val=&quot;35&quot;/&gt;&lt;top val=&quot;29&quot;/&gt;&lt;width val=&quot;648&quot;/&gt;&lt;height val=&quot;76&quot;/&gt;&lt;hasText val=&quot;1&quot;/&gt;&lt;/Image&gt;&lt;/ThreeDShapeInfo&gt;"/>
</p:tagLst>
</file>

<file path=ppt/tags/tag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22&quot;/&gt;&lt;lineCharCount val=&quot;48&quot;/&gt;&lt;lineCharCount val=&quot;47&quot;/&gt;&lt;lineCharCount val=&quot;26&quot;/&gt;&lt;lineCharCount val=&quot;29&quot;/&gt;&lt;lineCharCount val=&quot;34&quot;/&gt;&lt;lineCharCount val=&quot;42&quot;/&gt;&lt;lineCharCount val=&quot;36&quot;/&gt;&lt;lineCharCount val=&quot;11&quot;/&gt;&lt;lineCharCount val=&quot;1&quot;/&gt;&lt;/TableIndex&gt;&lt;/ShapeTextInfo&gt;"/>
</p:tagLst>
</file>

<file path=ppt/tags/tag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PRESENTER_SHAPEINFO" val="&lt;ThreeDShapeInfo&gt;&lt;uuid val=&quot;{76CE521F-0872-496E-9A75-194D7A6967D8}&quot;/&gt;&lt;isInvalidForFieldText val=&quot;0&quot;/&gt;&lt;Image&gt;&lt;filename val=&quot;C:\Users\MASPIL~1\AppData\Local\Temp\~Ca1BBE\data\asimages\{76CE521F-0872-496E-9A75-194D7A6967D8}_3.png&quot;/&gt;&lt;left val=&quot;35&quot;/&gt;&lt;top val=&quot;29&quot;/&gt;&lt;width val=&quot;648&quot;/&gt;&lt;height val=&quot;76&quot;/&gt;&lt;hasText val=&quot;1&quot;/&gt;&lt;/Image&gt;&lt;/ThreeDShapeInfo&gt;"/>
</p:tagLst>
</file>

<file path=ppt/tags/tag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29&quot;/&gt;&lt;lineCharCount val=&quot;50&quot;/&gt;&lt;lineCharCount val=&quot;43&quot;/&gt;&lt;lineCharCount val=&quot;45&quot;/&gt;&lt;lineCharCount val=&quot;11&quot;/&gt;&lt;lineCharCount val=&quot;12&quot;/&gt;&lt;lineCharCount val=&quot;25&quot;/&gt;&lt;lineCharCount val=&quot;56&quot;/&gt;&lt;lineCharCount val=&quot;44&quot;/&gt;&lt;lineCharCount val=&quot;19&quot;/&gt;&lt;/TableIndex&gt;&lt;/ShapeTextInfo&gt;"/>
</p:tagLst>
</file>

<file path=ppt/tags/tag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quot;/&gt;&lt;/TableIndex&gt;&lt;/ShapeTextInfo&gt;"/>
  <p:tag name="PRESENTER_SHAPEINFO" val="&lt;ThreeDShapeInfo&gt;&lt;uuid val=&quot;{D2A5F25E-0969-46A2-A82C-461F1752A987}&quot;/&gt;&lt;isInvalidForFieldText val=&quot;0&quot;/&gt;&lt;Image&gt;&lt;filename val=&quot;C:\Users\MASPIL~1\AppData\Local\Temp\~Ca4222\data\asimages\{D2A5F25E-0969-46A2-A82C-461F1752A987}_4.png&quot;/&gt;&lt;left val=&quot;35&quot;/&gt;&lt;top val=&quot;29&quot;/&gt;&lt;width val=&quot;648&quot;/&gt;&lt;height val=&quot;76&quot;/&gt;&lt;hasText val=&quot;1&quot;/&gt;&lt;/Image&gt;&lt;/ThreeDShapeInfo&gt;"/>
</p:tagLst>
</file>

<file path=ppt/tags/tag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19&quot;/&gt;&lt;lineCharCount val=&quot;40&quot;/&gt;&lt;lineCharCount val=&quot;49&quot;/&gt;&lt;lineCharCount val=&quot;6&quot;/&gt;&lt;lineCharCount val=&quot;38&quot;/&gt;&lt;lineCharCount val=&quot;30&quot;/&gt;&lt;lineCharCount val=&quot;44&quot;/&gt;&lt;lineCharCount val=&quot;8&quot;/&gt;&lt;lineCharCount val=&quot;1&quot;/&gt;&lt;lineCharCount val=&quot;1&quot;/&gt;&lt;/TableIndex&gt;&lt;/ShapeTextInfo&gt;"/>
</p:tagLst>
</file>

<file path=ppt/tags/tag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0&quot;/&gt;&lt;lineCharCount val=&quot;25&quot;/&gt;&lt;/TableIndex&gt;&lt;/ShapeTextInfo&gt;"/>
</p:tagLst>
</file>

<file path=ppt/tags/tag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2&quot;/&gt;&lt;lineCharCount val=&quot;32&quot;/&gt;&lt;/TableIndex&gt;&lt;/ShapeText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5&quot;/&gt;&lt;/TableIndex&gt;&lt;/ShapeTextInfo&gt;"/>
</p:tagLst>
</file>

<file path=ppt/tags/tag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2&quot;/&gt;&lt;/TableIndex&gt;&lt;/ShapeTextInfo&gt;"/>
  <p:tag name="PRESENTER_SHAPEINFO" val="&lt;ThreeDShapeInfo&gt;&lt;uuid val=&quot;{B8C7C8C6-FCE9-48DC-9408-DFE0916EB60F}&quot;/&gt;&lt;isInvalidForFieldText val=&quot;0&quot;/&gt;&lt;Image&gt;&lt;filename val=&quot;C:\Users\MASPIL~1\AppData\Local\Temp\~Ca1BBE\data\asimages\{B8C7C8C6-FCE9-48DC-9408-DFE0916EB60F}_6.png&quot;/&gt;&lt;left val=&quot;35&quot;/&gt;&lt;top val=&quot;23&quot;/&gt;&lt;width val=&quot;648&quot;/&gt;&lt;height val=&quot;76&quot;/&gt;&lt;hasText val=&quot;1&quot;/&gt;&lt;/Image&gt;&lt;/ThreeDShapeInfo&gt;"/>
</p:tagLst>
</file>

<file path=ppt/tags/tag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31&quot;/&gt;&lt;lineCharCount val=&quot;51&quot;/&gt;&lt;lineCharCount val=&quot;22&quot;/&gt;&lt;lineCharCount val=&quot;43&quot;/&gt;&lt;lineCharCount val=&quot;32&quot;/&gt;&lt;lineCharCount val=&quot;42&quot;/&gt;&lt;/TableIndex&gt;&lt;/ShapeTextInfo&gt;"/>
</p:tagLst>
</file>

<file path=ppt/tags/tag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 name="PRESENTER_SHAPEINFO" val="&lt;ThreeDShapeInfo&gt;&lt;uuid val=&quot;{57CBF9F7-A406-48A5-A7AC-FC0ADCB5051A}&quot;/&gt;&lt;isInvalidForFieldText val=&quot;0&quot;/&gt;&lt;Image&gt;&lt;filename val=&quot;C:\Users\MASPIL~1\AppData\Local\Temp\~Ca1BBE\data\asimages\{57CBF9F7-A406-48A5-A7AC-FC0ADCB5051A}_5.png&quot;/&gt;&lt;left val=&quot;35&quot;/&gt;&lt;top val=&quot;29&quot;/&gt;&lt;width val=&quot;648&quot;/&gt;&lt;height val=&quot;76&quot;/&gt;&lt;hasText val=&quot;1&quot;/&gt;&lt;/Image&gt;&lt;/ThreeDShapeInfo&gt;"/>
</p:tagLst>
</file>

<file path=ppt/tags/tag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51&quot;/&gt;&lt;lineCharCount val=&quot;20&quot;/&gt;&lt;lineCharCount val=&quot;57&quot;/&gt;&lt;lineCharCount val=&quot;48&quot;/&gt;&lt;lineCharCount val=&quot;1&quot;/&gt;&lt;lineCharCount val=&quot;1&quot;/&gt;&lt;lineCharCount val=&quot;1&quot;/&gt;&lt;/TableIndex&gt;&lt;/ShapeTextInfo&gt;"/>
</p:tagLst>
</file>

<file path=ppt/tags/tag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2&quot;/&gt;&lt;/TableIndex&gt;&lt;/ShapeTextInfo&gt;"/>
  <p:tag name="PRESENTER_SHAPEINFO" val="&lt;ThreeDShapeInfo&gt;&lt;uuid val=&quot;{765120EE-053E-497E-8E85-75E138864562}&quot;/&gt;&lt;isInvalidForFieldText val=&quot;0&quot;/&gt;&lt;Image&gt;&lt;filename val=&quot;C:\Users\MASPIL~1\AppData\Local\Temp\~Ca1BBE\data\asimages\{765120EE-053E-497E-8E85-75E138864562}_7.png&quot;/&gt;&lt;left val=&quot;35&quot;/&gt;&lt;top val=&quot;29&quot;/&gt;&lt;width val=&quot;648&quot;/&gt;&lt;height val=&quot;76&quot;/&gt;&lt;hasText val=&quot;1&quot;/&gt;&lt;/Image&gt;&lt;/ThreeDShapeInfo&gt;"/>
</p:tagLst>
</file>

<file path=ppt/tags/tag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17&quot;/&gt;&lt;lineCharCount val=&quot;53&quot;/&gt;&lt;lineCharCount val=&quot;58&quot;/&gt;&lt;lineCharCount val=&quot;58&quot;/&gt;&lt;lineCharCount val=&quot;54&quot;/&gt;&lt;lineCharCount val=&quot;17&quot;/&gt;&lt;lineCharCount val=&quot;51&quot;/&gt;&lt;lineCharCount val=&quot;53&quot;/&gt;&lt;lineCharCount val=&quot;17&quot;/&gt;&lt;lineCharCount val=&quot;48&quot;/&gt;&lt;lineCharCount val=&quot;51&quot;/&gt;&lt;lineCharCount val=&quot;1&quot;/&gt;&lt;/TableIndex&gt;&lt;/ShapeText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Lst>
</file>

<file path=ppt/tags/tag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3&quot;/&gt;&lt;/TableIndex&gt;&lt;/ShapeTextInfo&gt;"/>
  <p:tag name="PRESENTER_SHAPEINFO" val="&lt;ThreeDShapeInfo&gt;&lt;uuid val=&quot;{0DD96FE1-E921-4259-B7D3-E83188710759}&quot;/&gt;&lt;isInvalidForFieldText val=&quot;0&quot;/&gt;&lt;Image&gt;&lt;filename val=&quot;C:\Users\MASPIL~1\AppData\Local\Temp\~Ca1BBE\data\asimages\{0DD96FE1-E921-4259-B7D3-E83188710759}_9.png&quot;/&gt;&lt;left val=&quot;35&quot;/&gt;&lt;top val=&quot;23&quot;/&gt;&lt;width val=&quot;648&quot;/&gt;&lt;height val=&quot;76&quot;/&gt;&lt;hasText val=&quot;1&quot;/&gt;&lt;/Image&gt;&lt;/ThreeDShapeInfo&gt;"/>
</p:tagLst>
</file>

<file path=ppt/tags/tag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49&quot;/&gt;&lt;lineCharCount val=&quot;12&quot;/&gt;&lt;lineCharCount val=&quot;42&quot;/&gt;&lt;lineCharCount val=&quot;27&quot;/&gt;&lt;lineCharCount val=&quot;50&quot;/&gt;&lt;lineCharCount val=&quot;39&quot;/&gt;&lt;lineCharCount val=&quot;53&quot;/&gt;&lt;lineCharCount val=&quot;43&quot;/&gt;&lt;lineCharCount val=&quot;24&quot;/&gt;&lt;lineCharCount val=&quot;1&quot;/&gt;&lt;/TableIndex&gt;&lt;/ShapeTextInfo&gt;"/>
</p:tagLst>
</file>

<file path=ppt/tags/tag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4&quot;/&gt;&lt;/TableIndex&gt;&lt;/ShapeTextInfo&gt;"/>
  <p:tag name="PRESENTER_SHAPEINFO" val="&lt;ThreeDShapeInfo&gt;&lt;uuid val=&quot;{A9877AD1-3764-41E2-87BA-D4364928573D}&quot;/&gt;&lt;isInvalidForFieldText val=&quot;0&quot;/&gt;&lt;Image&gt;&lt;filename val=&quot;C:\Users\MASPIL~1\AppData\Local\Temp\~Ca1BBE\data\asimages\{A9877AD1-3764-41E2-87BA-D4364928573D}_8.png&quot;/&gt;&lt;left val=&quot;35&quot;/&gt;&lt;top val=&quot;23&quot;/&gt;&lt;width val=&quot;648&quot;/&gt;&lt;height val=&quot;76&quot;/&gt;&lt;hasText val=&quot;1&quot;/&gt;&lt;/Image&gt;&lt;/ThreeDShapeInfo&gt;"/>
</p:tagLst>
</file>

<file path=ppt/tags/tag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3&quot;/&gt;&lt;lineCharCount val=&quot;46&quot;/&gt;&lt;lineCharCount val=&quot;44&quot;/&gt;&lt;lineCharCount val=&quot;36&quot;/&gt;&lt;lineCharCount val=&quot;33&quot;/&gt;&lt;lineCharCount val=&quot;49&quot;/&gt;&lt;lineCharCount val=&quot;47&quot;/&gt;&lt;lineCharCount val=&quot;50&quot;/&gt;&lt;lineCharCount val=&quot;30&quot;/&gt;&lt;lineCharCount val=&quot;32&quot;/&gt;&lt;lineCharCount val=&quot;51&quot;/&gt;&lt;lineCharCount val=&quot;49&quot;/&gt;&lt;lineCharCount val=&quot;37&quot;/&gt;&lt;lineCharCount val=&quot;1&quot;/&gt;&lt;/TableIndex&gt;&lt;/ShapeTextInfo&gt;"/>
</p:tagLst>
</file>

<file path=ppt/tags/tag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2&quot;/&gt;&lt;/TableIndex&gt;&lt;/ShapeTextInfo&gt;"/>
  <p:tag name="PRESENTER_SHAPEINFO" val="&lt;ThreeDShapeInfo&gt;&lt;uuid val=&quot;{6CD9EBB2-117D-49A9-8913-6902C8F129E2}&quot;/&gt;&lt;isInvalidForFieldText val=&quot;0&quot;/&gt;&lt;Image&gt;&lt;filename val=&quot;C:\Users\MASPIL~1\AppData\Local\Temp\~Ca4222\data\asimages\{6CD9EBB2-117D-49A9-8913-6902C8F129E2}_10.png&quot;/&gt;&lt;left val=&quot;35&quot;/&gt;&lt;top val=&quot;23&quot;/&gt;&lt;width val=&quot;648&quot;/&gt;&lt;height val=&quot;76&quot;/&gt;&lt;hasText val=&quot;1&quot;/&gt;&lt;/Image&gt;&lt;/ThreeDShapeInfo&gt;"/>
</p:tagLst>
</file>

<file path=ppt/tags/tag9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49&quot;/&gt;&lt;lineCharCount val=&quot;12&quot;/&gt;&lt;lineCharCount val=&quot;42&quot;/&gt;&lt;lineCharCount val=&quot;27&quot;/&gt;&lt;lineCharCount val=&quot;50&quot;/&gt;&lt;lineCharCount val=&quot;39&quot;/&gt;&lt;lineCharCount val=&quot;53&quot;/&gt;&lt;lineCharCount val=&quot;43&quot;/&gt;&lt;lineCharCount val=&quot;24&quot;/&gt;&lt;lineCharCount val=&quot;1&quot;/&gt;&lt;/TableIndex&gt;&lt;/ShapeTextInfo&gt;"/>
</p:tagLst>
</file>

<file path=ppt/tags/tag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2&quot;/&gt;&lt;/TableIndex&gt;&lt;/ShapeTextInfo&gt;"/>
  <p:tag name="PRESENTER_SHAPEINFO" val="&lt;ThreeDShapeInfo&gt;&lt;uuid val=&quot;{6CD9EBB2-117D-49A9-8913-6902C8F129E2}&quot;/&gt;&lt;isInvalidForFieldText val=&quot;0&quot;/&gt;&lt;Image&gt;&lt;filename val=&quot;C:\Users\MASPIL~1\AppData\Local\Temp\~Ca4222\data\asimages\{6CD9EBB2-117D-49A9-8913-6902C8F129E2}_10.png&quot;/&gt;&lt;left val=&quot;35&quot;/&gt;&lt;top val=&quot;23&quot;/&gt;&lt;width val=&quot;648&quot;/&gt;&lt;height val=&quot;76&quot;/&gt;&lt;hasText val=&quot;1&quot;/&gt;&lt;/Image&gt;&lt;/ThreeDShapeInfo&gt;"/>
</p:tagLst>
</file>

<file path=ppt/tags/tag9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40&quot;/&gt;&lt;lineCharCount val=&quot;57&quot;/&gt;&lt;lineCharCount val=&quot;1&quot;/&gt;&lt;lineCharCount val=&quot;54&quot;/&gt;&lt;lineCharCount val=&quot;24&quot;/&gt;&lt;lineCharCount val=&quot;1&quot;/&gt;&lt;lineCharCount val=&quot;52&quot;/&gt;&lt;lineCharCount val=&quot;55&quot;/&gt;&lt;lineCharCount val=&quot;46&quot;/&gt;&lt;lineCharCount val=&quot;38&quot;/&gt;&lt;/TableIndex&gt;&lt;/ShapeTextInfo&gt;"/>
  <p:tag name="PRESENTER_SHAPEINFO" val="&lt;ThreeDShapeInfo&gt;&lt;uuid val=&quot;{836BBEE6-F1D2-4AF1-B162-49EA38DF351D}&quot;/&gt;&lt;isInvalidForFieldText val=&quot;0&quot;/&gt;&lt;Image&gt;&lt;filename val=&quot;C:\Users\MASPIL~1\AppData\Local\Temp\~Ca4222\data\asimages\{836BBEE6-F1D2-4AF1-B162-49EA38DF351D}_10.png&quot;/&gt;&lt;left val=&quot;9&quot;/&gt;&lt;top val=&quot;92&quot;/&gt;&lt;width val=&quot;710&quot;/&gt;&lt;height val=&quot;418&quot;/&gt;&lt;hasText val=&quot;1&quot;/&gt;&lt;/Image&gt;&lt;/ThreeDShapeInfo&gt;"/>
</p:tagLst>
</file>

<file path=ppt/tags/tag9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7&quot;/&gt;&lt;/TableIndex&gt;&lt;/ShapeTextInfo&gt;"/>
  <p:tag name="PRESENTER_SHAPEINFO" val="&lt;ThreeDShapeInfo&gt;&lt;uuid val=&quot;{A6F5C112-6B4E-4B8A-A892-1F8282FE8AC6}&quot;/&gt;&lt;isInvalidForFieldText val=&quot;0&quot;/&gt;&lt;Image&gt;&lt;filename val=&quot;C:\Users\MASPIL~1\AppData\Local\Temp\~Ca65A2\data\asimages\{A6F5C112-6B4E-4B8A-A892-1F8282FE8AC6}_11.png&quot;/&gt;&lt;left val=&quot;35&quot;/&gt;&lt;top val=&quot;29&quot;/&gt;&lt;width val=&quot;648&quot;/&gt;&lt;height val=&quot;76&quot;/&gt;&lt;hasText val=&quot;1&quot;/&gt;&lt;/Image&gt;&lt;/ThreeDShapeInfo&gt;"/>
</p:tagLst>
</file>

<file path=ppt/tags/tag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16&quot;/&gt;&lt;lineCharCount val=&quot;41&quot;/&gt;&lt;lineCharCount val=&quot;23&quot;/&gt;&lt;lineCharCount val=&quot;24&quot;/&gt;&lt;lineCharCount val=&quot;27&quot;/&gt;&lt;lineCharCount val=&quot;26&quot;/&gt;&lt;lineCharCount val=&quot;1&quot;/&gt;&lt;/TableIndex&gt;&lt;/ShapeTextInfo&gt;"/>
</p:tagLst>
</file>

<file path=ppt/theme/theme1.xml><?xml version="1.0" encoding="utf-8"?>
<a:theme xmlns:a="http://schemas.openxmlformats.org/drawingml/2006/main" name="MA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Times New Roman">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7338</TotalTime>
  <Words>2268</Words>
  <Application>Microsoft Office PowerPoint</Application>
  <PresentationFormat>On-screen Show (4:3)</PresentationFormat>
  <Paragraphs>522</Paragraphs>
  <Slides>27</Slides>
  <Notes>24</Notes>
  <HiddenSlides>0</HiddenSlides>
  <MMClips>0</MMClips>
  <ScaleCrop>false</ScaleCrop>
  <HeadingPairs>
    <vt:vector size="8" baseType="variant">
      <vt:variant>
        <vt:lpstr>Fonts Used</vt:lpstr>
      </vt:variant>
      <vt:variant>
        <vt:i4>14</vt:i4>
      </vt:variant>
      <vt:variant>
        <vt:lpstr>Theme</vt:lpstr>
      </vt:variant>
      <vt:variant>
        <vt:i4>2</vt:i4>
      </vt:variant>
      <vt:variant>
        <vt:lpstr>Embedded OLE Servers</vt:lpstr>
      </vt:variant>
      <vt:variant>
        <vt:i4>1</vt:i4>
      </vt:variant>
      <vt:variant>
        <vt:lpstr>Slide Titles</vt:lpstr>
      </vt:variant>
      <vt:variant>
        <vt:i4>27</vt:i4>
      </vt:variant>
    </vt:vector>
  </HeadingPairs>
  <TitlesOfParts>
    <vt:vector size="44" baseType="lpstr">
      <vt:lpstr>Gulim</vt:lpstr>
      <vt:lpstr>Arial</vt:lpstr>
      <vt:lpstr>Arial Black</vt:lpstr>
      <vt:lpstr>Calibri</vt:lpstr>
      <vt:lpstr>Cooper Black</vt:lpstr>
      <vt:lpstr>Franklin Gothic Book</vt:lpstr>
      <vt:lpstr>Georgia</vt:lpstr>
      <vt:lpstr>Latha</vt:lpstr>
      <vt:lpstr>Showcard Gothic</vt:lpstr>
      <vt:lpstr>Snap ITC</vt:lpstr>
      <vt:lpstr>Sybil Green</vt:lpstr>
      <vt:lpstr>Tahoma</vt:lpstr>
      <vt:lpstr>Times New Roman</vt:lpstr>
      <vt:lpstr>Wingdings</vt:lpstr>
      <vt:lpstr>MATheme</vt:lpstr>
      <vt:lpstr>Custom Design</vt:lpstr>
      <vt:lpstr>Bitmap Image</vt:lpstr>
      <vt:lpstr>Standardized Templates </vt:lpstr>
      <vt:lpstr>Importance of Standardization</vt:lpstr>
      <vt:lpstr>Navigational Design (S.8.1) </vt:lpstr>
      <vt:lpstr>Advantages of Standardized Templates</vt:lpstr>
      <vt:lpstr>Standardized Templates</vt:lpstr>
      <vt:lpstr>Template Design</vt:lpstr>
      <vt:lpstr>Clear Navigation</vt:lpstr>
      <vt:lpstr>Effects of Inconsistency</vt:lpstr>
      <vt:lpstr>Effects of Inconsistency (Contd.)</vt:lpstr>
      <vt:lpstr>Effects of Standardized Templates</vt:lpstr>
      <vt:lpstr>Schema Creation</vt:lpstr>
      <vt:lpstr>Schema Utilization</vt:lpstr>
      <vt:lpstr>Schema Generalization</vt:lpstr>
      <vt:lpstr>Templates &amp; Standardization</vt:lpstr>
      <vt:lpstr>Templates &amp; QM Standards</vt:lpstr>
      <vt:lpstr>Standardization &amp; Readability (S8.4)</vt:lpstr>
      <vt:lpstr>Readability &amp; Accessibility (S8.4)</vt:lpstr>
      <vt:lpstr>Standardizing Courses (S 8.4)</vt:lpstr>
      <vt:lpstr>Readability—Fonts (S 8.4)</vt:lpstr>
      <vt:lpstr>Readability—Use of Space (S 8.4)</vt:lpstr>
      <vt:lpstr>Location of information (S 8.4)</vt:lpstr>
      <vt:lpstr>Readability— Use of Color (S 8.4)</vt:lpstr>
      <vt:lpstr>Accessibility (S 8.3; 8.4)</vt:lpstr>
      <vt:lpstr>Accessibility Compliant (S.8.3; 8.4) </vt:lpstr>
      <vt:lpstr>Documents on Accessibility (S.8.3; 8.4) </vt:lpstr>
      <vt:lpstr>Documents on Accessibility (S.8.3; 8.4) </vt:lpstr>
      <vt:lpstr>Wrap-Up  (S. Templates)</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Macarena Aspillaga</dc:creator>
  <cp:lastModifiedBy>Aspillaga, Macarena</cp:lastModifiedBy>
  <cp:revision>655</cp:revision>
  <cp:lastPrinted>2013-03-18T17:57:15Z</cp:lastPrinted>
  <dcterms:created xsi:type="dcterms:W3CDTF">2013-03-06T12:30:04Z</dcterms:created>
  <dcterms:modified xsi:type="dcterms:W3CDTF">2016-02-05T13:39:37Z</dcterms:modified>
</cp:coreProperties>
</file>