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1" r:id="rId9"/>
    <p:sldId id="263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98" autoAdjust="0"/>
  </p:normalViewPr>
  <p:slideViewPr>
    <p:cSldViewPr>
      <p:cViewPr varScale="1">
        <p:scale>
          <a:sx n="58" d="100"/>
          <a:sy n="58" d="100"/>
        </p:scale>
        <p:origin x="-2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C56C3E06-13C5-4C3A-8AB5-167DDDF85A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5216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717FB319-9214-422C-ACC5-F0BA194326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32744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FB319-9214-422C-ACC5-F0BA1943261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687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447800"/>
            <a:ext cx="7848600" cy="12954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0"/>
            <a:ext cx="8077200" cy="6350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fld id="{A11D3BC6-C60E-4192-9457-BC54DCAD125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31183-BF6A-47CA-862E-C5C96D330B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95468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20193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59055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DAD95-3331-4420-8F60-5621D7605D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6680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84830-7AB3-444A-ABB1-FB6667F60C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09406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C3036-416F-44F6-AC14-A3C24E22E2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18759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DA440-689D-4D6D-A6CA-21C2A8EA84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74607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6B75B-736B-4C84-9B74-9B2208E79F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08371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0A42E-812C-4722-999B-8A1923BBA3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6557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729F2-952D-4B32-90A6-758FE7080A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63283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A4B3B-E48C-4D24-A31F-45CD946831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8250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FAD9F-97A6-4054-9125-914E94D113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48466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 bullet text</a:t>
            </a:r>
          </a:p>
          <a:p>
            <a:pPr lvl="2"/>
            <a:r>
              <a:rPr lang="en-US" altLang="en-US" smtClean="0"/>
              <a:t>Third level bullet text</a:t>
            </a:r>
          </a:p>
          <a:p>
            <a:pPr lvl="3"/>
            <a:r>
              <a:rPr lang="en-US" altLang="en-US" smtClean="0"/>
              <a:t> Fourth level bullet text</a:t>
            </a:r>
          </a:p>
          <a:p>
            <a:pPr lvl="4"/>
            <a:r>
              <a:rPr lang="en-US" altLang="en-US" smtClean="0"/>
              <a:t>Fifth level bullet text</a:t>
            </a:r>
          </a:p>
          <a:p>
            <a:pPr lvl="1"/>
            <a:endParaRPr lang="en-US" altLang="en-US" smtClean="0"/>
          </a:p>
          <a:p>
            <a:pPr lvl="2"/>
            <a:endParaRPr lang="en-US" altLang="en-US" smtClean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077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/>
            </a:lvl1pPr>
          </a:lstStyle>
          <a:p>
            <a:endParaRPr lang="en-US" alt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/>
            </a:lvl1pPr>
          </a:lstStyle>
          <a:p>
            <a:endParaRPr lang="en-US" altLang="en-US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fld id="{3B889E6C-9A3E-4879-AA99-32FF1F506C4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rebuchet MS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rebuchet MS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png"/><Relationship Id="rId1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42900" y="1524000"/>
            <a:ext cx="8496300" cy="1295400"/>
          </a:xfrm>
        </p:spPr>
        <p:txBody>
          <a:bodyPr/>
          <a:lstStyle/>
          <a:p>
            <a:r>
              <a:rPr lang="en-US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Using Quality Matters™ (QM) to Design and Assess</a:t>
            </a:r>
            <a:br>
              <a:rPr lang="en-US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Online Courses</a:t>
            </a:r>
            <a:endParaRPr lang="en-US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581400"/>
            <a:ext cx="8077200" cy="635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400" b="1" dirty="0" smtClean="0"/>
              <a:t>Mr. Jason Skinner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400" b="1" dirty="0" smtClean="0"/>
              <a:t>Dr. Frances Mc Donald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685800" y="5715000"/>
            <a:ext cx="8077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Tx/>
              <a:buNone/>
              <a:defRPr sz="3600">
                <a:solidFill>
                  <a:srgbClr val="284C6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1800" b="1" kern="0" dirty="0" smtClean="0"/>
              <a:t>SW Regional: The Landscape of Quality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1800" b="1" kern="0" dirty="0" smtClean="0"/>
              <a:t>Friday, April 25, 2014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1800" b="1" kern="0" dirty="0" smtClean="0"/>
              <a:t>Santa Fe, NM</a:t>
            </a:r>
            <a:endParaRPr lang="en-US" altLang="en-US" sz="1800" b="1" kern="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8900"/>
            <a:ext cx="20828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531813" y="381000"/>
            <a:ext cx="8002587" cy="571500"/>
          </a:xfrm>
        </p:spPr>
        <p:txBody>
          <a:bodyPr/>
          <a:lstStyle/>
          <a:p>
            <a:pPr algn="ctr"/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r>
              <a:rPr lang="en-US" altLang="en-US" dirty="0"/>
              <a:t> 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924800" cy="4129088"/>
          </a:xfrm>
        </p:spPr>
        <p:txBody>
          <a:bodyPr/>
          <a:lstStyle/>
          <a:p>
            <a:pPr>
              <a:buClr>
                <a:srgbClr val="CC9900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 smtClean="0"/>
              <a:t>Present historical overview of Northern Virginia Community College (NOVA).</a:t>
            </a:r>
          </a:p>
          <a:p>
            <a:pPr>
              <a:buClr>
                <a:srgbClr val="CC9900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 smtClean="0"/>
              <a:t>Discuss implementation of QM at Extended Learning Institute (ELI).</a:t>
            </a:r>
          </a:p>
          <a:p>
            <a:pPr>
              <a:buClr>
                <a:srgbClr val="CC9900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 smtClean="0"/>
              <a:t>Discuss best practices of QM at ELI.</a:t>
            </a:r>
          </a:p>
          <a:p>
            <a:pPr>
              <a:buClr>
                <a:srgbClr val="CC9900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 smtClean="0"/>
              <a:t>Conduct Q&amp;A.</a:t>
            </a:r>
            <a:endParaRPr lang="en-US" altLang="en-US" sz="2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4830-7AB3-444A-ABB1-FB6667F60CE3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8900"/>
            <a:ext cx="20828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814601"/>
              </p:ext>
            </p:extLst>
          </p:nvPr>
        </p:nvGraphicFramePr>
        <p:xfrm>
          <a:off x="6659562" y="4249738"/>
          <a:ext cx="84137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Image" r:id="rId4" imgW="1320635" imgH="1688889" progId="Photoshop.Image.8">
                  <p:embed/>
                </p:oleObj>
              </mc:Choice>
              <mc:Fallback>
                <p:oleObj name="Image" r:id="rId4" imgW="1320635" imgH="1688889" progId="Photoshop.Image.8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2" y="4249738"/>
                        <a:ext cx="841375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751884"/>
              </p:ext>
            </p:extLst>
          </p:nvPr>
        </p:nvGraphicFramePr>
        <p:xfrm>
          <a:off x="4232275" y="3959225"/>
          <a:ext cx="2289175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Image" r:id="rId6" imgW="3593651" imgH="1688889" progId="Photoshop.Image.8">
                  <p:embed/>
                </p:oleObj>
              </mc:Choice>
              <mc:Fallback>
                <p:oleObj name="Image" r:id="rId6" imgW="3593651" imgH="1688889" progId="Photoshop.Image.8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2275" y="3959225"/>
                        <a:ext cx="2289175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258242"/>
              </p:ext>
            </p:extLst>
          </p:nvPr>
        </p:nvGraphicFramePr>
        <p:xfrm>
          <a:off x="3386137" y="4468813"/>
          <a:ext cx="869950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Image" r:id="rId8" imgW="1447619" imgH="1726984" progId="Photoshop.Image.8">
                  <p:embed/>
                </p:oleObj>
              </mc:Choice>
              <mc:Fallback>
                <p:oleObj name="Image" r:id="rId8" imgW="1447619" imgH="1726984" progId="Photoshop.Image.8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137" y="4468813"/>
                        <a:ext cx="869950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055411"/>
              </p:ext>
            </p:extLst>
          </p:nvPr>
        </p:nvGraphicFramePr>
        <p:xfrm>
          <a:off x="3798887" y="5348288"/>
          <a:ext cx="817563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Image" r:id="rId10" imgW="1358730" imgH="1676190" progId="Photoshop.Image.8">
                  <p:embed/>
                </p:oleObj>
              </mc:Choice>
              <mc:Fallback>
                <p:oleObj name="Image" r:id="rId10" imgW="1358730" imgH="1676190" progId="Photoshop.Image.8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8887" y="5348288"/>
                        <a:ext cx="817563" cy="966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209594"/>
              </p:ext>
            </p:extLst>
          </p:nvPr>
        </p:nvGraphicFramePr>
        <p:xfrm>
          <a:off x="6365875" y="5348288"/>
          <a:ext cx="793750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Image" r:id="rId12" imgW="1320635" imgH="1688889" progId="Photoshop.Image.8">
                  <p:embed/>
                </p:oleObj>
              </mc:Choice>
              <mc:Fallback>
                <p:oleObj name="Image" r:id="rId12" imgW="1320635" imgH="1688889" progId="Photoshop.Image.8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75" y="5348288"/>
                        <a:ext cx="793750" cy="973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712621"/>
              </p:ext>
            </p:extLst>
          </p:nvPr>
        </p:nvGraphicFramePr>
        <p:xfrm>
          <a:off x="4572000" y="4876800"/>
          <a:ext cx="88265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Image" r:id="rId14" imgW="1383639" imgH="1676190" progId="Photoshop.Image.8">
                  <p:embed/>
                </p:oleObj>
              </mc:Choice>
              <mc:Fallback>
                <p:oleObj name="Image" r:id="rId14" imgW="1383639" imgH="1676190" progId="Photoshop.Image.8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876800"/>
                        <a:ext cx="88265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787253"/>
              </p:ext>
            </p:extLst>
          </p:nvPr>
        </p:nvGraphicFramePr>
        <p:xfrm>
          <a:off x="5402262" y="5303838"/>
          <a:ext cx="819150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Image" r:id="rId16" imgW="1358730" imgH="1752381" progId="Photoshop.Image.8">
                  <p:embed/>
                </p:oleObj>
              </mc:Choice>
              <mc:Fallback>
                <p:oleObj name="Image" r:id="rId16" imgW="1358730" imgH="1752381" progId="Photoshop.Image.8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2262" y="5303838"/>
                        <a:ext cx="819150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531813" y="381000"/>
            <a:ext cx="8002587" cy="571500"/>
          </a:xfrm>
        </p:spPr>
        <p:txBody>
          <a:bodyPr/>
          <a:lstStyle/>
          <a:p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684213" y="533400"/>
            <a:ext cx="8002587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altLang="en-US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 Overview of NOVA</a:t>
            </a:r>
            <a:endParaRPr lang="en-US" altLang="en-US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4830-7AB3-444A-ABB1-FB6667F60CE3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8900"/>
            <a:ext cx="20828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2"/>
          <p:cNvSpPr txBox="1">
            <a:spLocks noChangeArrowheads="1"/>
          </p:cNvSpPr>
          <p:nvPr/>
        </p:nvSpPr>
        <p:spPr bwMode="auto">
          <a:xfrm>
            <a:off x="2945296" y="1143000"/>
            <a:ext cx="5893904" cy="505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lnSpc>
                <a:spcPct val="80000"/>
              </a:lnSpc>
              <a:buClr>
                <a:srgbClr val="CC9900"/>
              </a:buClr>
              <a:buFont typeface="Wingdings" pitchFamily="2" charset="2"/>
              <a:buChar char="q"/>
            </a:pPr>
            <a:r>
              <a:rPr lang="en-US" altLang="en-US" sz="2800" b="1" kern="0" dirty="0" smtClean="0">
                <a:solidFill>
                  <a:srgbClr val="5F5F5F"/>
                </a:solidFill>
              </a:rPr>
              <a:t>Member of Virginia Community College System (VCCS).</a:t>
            </a:r>
            <a:br>
              <a:rPr lang="en-US" altLang="en-US" sz="2800" b="1" kern="0" dirty="0" smtClean="0">
                <a:solidFill>
                  <a:srgbClr val="5F5F5F"/>
                </a:solidFill>
              </a:rPr>
            </a:br>
            <a:endParaRPr lang="en-US" altLang="en-US" sz="2800" b="1" kern="0" dirty="0" smtClean="0">
              <a:solidFill>
                <a:srgbClr val="5F5F5F"/>
              </a:solidFill>
            </a:endParaRPr>
          </a:p>
          <a:p>
            <a:pPr marL="457200" indent="-457200">
              <a:lnSpc>
                <a:spcPct val="80000"/>
              </a:lnSpc>
              <a:buClr>
                <a:srgbClr val="CC9900"/>
              </a:buClr>
              <a:buFont typeface="Wingdings" pitchFamily="2" charset="2"/>
              <a:buChar char="q"/>
            </a:pPr>
            <a:r>
              <a:rPr lang="en-US" altLang="en-US" sz="2800" b="1" kern="0" dirty="0" smtClean="0">
                <a:solidFill>
                  <a:srgbClr val="5F5F5F"/>
                </a:solidFill>
              </a:rPr>
              <a:t>Largest educational institution in VA; 2</a:t>
            </a:r>
            <a:r>
              <a:rPr lang="en-US" altLang="en-US" sz="2800" b="1" kern="0" baseline="30000" dirty="0" smtClean="0">
                <a:solidFill>
                  <a:srgbClr val="5F5F5F"/>
                </a:solidFill>
              </a:rPr>
              <a:t>nd</a:t>
            </a:r>
            <a:r>
              <a:rPr lang="en-US" altLang="en-US" sz="2800" b="1" kern="0" dirty="0" smtClean="0">
                <a:solidFill>
                  <a:srgbClr val="5F5F5F"/>
                </a:solidFill>
              </a:rPr>
              <a:t> largest community college in the US.</a:t>
            </a:r>
          </a:p>
          <a:p>
            <a:pPr marL="914400" lvl="1" indent="-342900">
              <a:lnSpc>
                <a:spcPct val="80000"/>
              </a:lnSpc>
              <a:spcBef>
                <a:spcPct val="0"/>
              </a:spcBef>
              <a:buClr>
                <a:srgbClr val="006666"/>
              </a:buClr>
              <a:buFont typeface="Wingdings" pitchFamily="2" charset="2"/>
              <a:buChar char="§"/>
            </a:pPr>
            <a:r>
              <a:rPr lang="en-US" altLang="en-US" kern="0" dirty="0">
                <a:solidFill>
                  <a:srgbClr val="5F5F5F"/>
                </a:solidFill>
                <a:latin typeface="Arial" charset="0"/>
              </a:rPr>
              <a:t>Six campuses and four education centers.</a:t>
            </a:r>
          </a:p>
          <a:p>
            <a:pPr marL="914400" lvl="1" indent="-342900">
              <a:lnSpc>
                <a:spcPct val="80000"/>
              </a:lnSpc>
              <a:spcBef>
                <a:spcPct val="0"/>
              </a:spcBef>
              <a:buClr>
                <a:srgbClr val="006666"/>
              </a:buClr>
              <a:buFont typeface="Wingdings" pitchFamily="2" charset="2"/>
              <a:buChar char="§"/>
            </a:pPr>
            <a:r>
              <a:rPr lang="en-US" altLang="en-US" kern="0" dirty="0">
                <a:solidFill>
                  <a:srgbClr val="5F5F5F"/>
                </a:solidFill>
                <a:latin typeface="Arial" charset="0"/>
              </a:rPr>
              <a:t>2,600 Faculty and staff.</a:t>
            </a:r>
          </a:p>
          <a:p>
            <a:pPr marL="914400" lvl="1" indent="-342900">
              <a:lnSpc>
                <a:spcPct val="80000"/>
              </a:lnSpc>
              <a:spcBef>
                <a:spcPct val="0"/>
              </a:spcBef>
              <a:buClr>
                <a:srgbClr val="006666"/>
              </a:buClr>
              <a:buFont typeface="Wingdings" pitchFamily="2" charset="2"/>
              <a:buChar char="§"/>
            </a:pPr>
            <a:r>
              <a:rPr lang="en-US" altLang="en-US" kern="0" dirty="0">
                <a:solidFill>
                  <a:srgbClr val="5F5F5F"/>
                </a:solidFill>
                <a:latin typeface="Arial" charset="0"/>
              </a:rPr>
              <a:t>160 Degrees and Certificates</a:t>
            </a:r>
            <a:r>
              <a:rPr lang="en-US" altLang="en-US" kern="0" dirty="0" smtClean="0">
                <a:solidFill>
                  <a:srgbClr val="5F5F5F"/>
                </a:solidFill>
                <a:latin typeface="Arial" charset="0"/>
              </a:rPr>
              <a:t>.</a:t>
            </a:r>
            <a:br>
              <a:rPr lang="en-US" altLang="en-US" kern="0" dirty="0" smtClean="0">
                <a:solidFill>
                  <a:srgbClr val="5F5F5F"/>
                </a:solidFill>
                <a:latin typeface="Arial" charset="0"/>
              </a:rPr>
            </a:br>
            <a:endParaRPr lang="en-US" altLang="en-US" kern="0" dirty="0" smtClean="0">
              <a:solidFill>
                <a:srgbClr val="5F5F5F"/>
              </a:solidFill>
            </a:endParaRPr>
          </a:p>
          <a:p>
            <a:pPr marL="457200" indent="-457200">
              <a:lnSpc>
                <a:spcPct val="80000"/>
              </a:lnSpc>
              <a:buClr>
                <a:srgbClr val="CC9900"/>
              </a:buClr>
              <a:buFont typeface="Wingdings" pitchFamily="2" charset="2"/>
              <a:buChar char="q"/>
            </a:pPr>
            <a:r>
              <a:rPr lang="en-US" altLang="en-US" sz="2800" b="1" kern="0" dirty="0" smtClean="0">
                <a:solidFill>
                  <a:srgbClr val="5F5F5F"/>
                </a:solidFill>
              </a:rPr>
              <a:t>Distance learning at Extended Learning Institute (ELI).</a:t>
            </a:r>
            <a:r>
              <a:rPr lang="en-US" altLang="en-US" b="1" kern="0" dirty="0" smtClean="0">
                <a:solidFill>
                  <a:srgbClr val="5F5F5F"/>
                </a:solidFill>
              </a:rPr>
              <a:t/>
            </a:r>
            <a:br>
              <a:rPr lang="en-US" altLang="en-US" b="1" kern="0" dirty="0" smtClean="0">
                <a:solidFill>
                  <a:srgbClr val="5F5F5F"/>
                </a:solidFill>
              </a:rPr>
            </a:br>
            <a:r>
              <a:rPr lang="en-US" altLang="en-US" b="1" kern="0" dirty="0" smtClean="0">
                <a:solidFill>
                  <a:srgbClr val="5F5F5F"/>
                </a:solidFill>
              </a:rPr>
              <a:t/>
            </a:r>
            <a:br>
              <a:rPr lang="en-US" altLang="en-US" b="1" kern="0" dirty="0" smtClean="0">
                <a:solidFill>
                  <a:srgbClr val="5F5F5F"/>
                </a:solidFill>
              </a:rPr>
            </a:br>
            <a:endParaRPr lang="en-US" altLang="en-US" b="1" kern="0" dirty="0" smtClean="0">
              <a:solidFill>
                <a:srgbClr val="5F5F5F"/>
              </a:solidFill>
            </a:endParaRPr>
          </a:p>
        </p:txBody>
      </p:sp>
      <p:pic>
        <p:nvPicPr>
          <p:cNvPr id="11" name="Picture 28" descr="NOV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2640496" cy="300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"/>
          <p:cNvSpPr txBox="1">
            <a:spLocks noChangeArrowheads="1"/>
          </p:cNvSpPr>
          <p:nvPr/>
        </p:nvSpPr>
        <p:spPr bwMode="auto">
          <a:xfrm>
            <a:off x="533400" y="533400"/>
            <a:ext cx="8002587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altLang="en-US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of ELI</a:t>
            </a:r>
            <a:endParaRPr lang="en-US" altLang="en-US" kern="0" dirty="0"/>
          </a:p>
        </p:txBody>
      </p:sp>
      <p:sp>
        <p:nvSpPr>
          <p:cNvPr id="28" name="Rectangle 5"/>
          <p:cNvSpPr txBox="1">
            <a:spLocks noChangeArrowheads="1"/>
          </p:cNvSpPr>
          <p:nvPr/>
        </p:nvSpPr>
        <p:spPr bwMode="auto">
          <a:xfrm>
            <a:off x="762000" y="1349375"/>
            <a:ext cx="8002587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US" altLang="en-US" b="1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4830-7AB3-444A-ABB1-FB6667F60CE3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8900"/>
            <a:ext cx="20828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89"/>
          <p:cNvGrpSpPr>
            <a:grpSpLocks/>
          </p:cNvGrpSpPr>
          <p:nvPr/>
        </p:nvGrpSpPr>
        <p:grpSpPr bwMode="auto">
          <a:xfrm>
            <a:off x="1371600" y="5257800"/>
            <a:ext cx="6400800" cy="1357312"/>
            <a:chOff x="672" y="2496"/>
            <a:chExt cx="4032" cy="855"/>
          </a:xfrm>
        </p:grpSpPr>
        <p:pic>
          <p:nvPicPr>
            <p:cNvPr id="7" name="Picture 90" descr="Kimmie-eNOV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496"/>
              <a:ext cx="912" cy="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1" descr="Lori-eNOV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609"/>
              <a:ext cx="912" cy="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2" descr="Michael-eNOV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2496"/>
              <a:ext cx="864" cy="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3" descr="Tom-eNOV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640"/>
              <a:ext cx="957" cy="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12"/>
          <p:cNvSpPr txBox="1">
            <a:spLocks noChangeArrowheads="1"/>
          </p:cNvSpPr>
          <p:nvPr/>
        </p:nvSpPr>
        <p:spPr bwMode="auto">
          <a:xfrm>
            <a:off x="762000" y="1219200"/>
            <a:ext cx="8077200" cy="505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lnSpc>
                <a:spcPct val="80000"/>
              </a:lnSpc>
              <a:buClr>
                <a:srgbClr val="CC9900"/>
              </a:buClr>
              <a:buFont typeface="Wingdings" pitchFamily="2" charset="2"/>
              <a:buChar char="q"/>
            </a:pPr>
            <a:r>
              <a:rPr lang="en-US" altLang="en-US" sz="2800" b="1" kern="0" dirty="0" smtClean="0">
                <a:solidFill>
                  <a:srgbClr val="5F5F5F"/>
                </a:solidFill>
              </a:rPr>
              <a:t>67 Staff members.</a:t>
            </a:r>
            <a:br>
              <a:rPr lang="en-US" altLang="en-US" sz="2800" b="1" kern="0" dirty="0" smtClean="0">
                <a:solidFill>
                  <a:srgbClr val="5F5F5F"/>
                </a:solidFill>
              </a:rPr>
            </a:br>
            <a:endParaRPr lang="en-US" altLang="en-US" sz="2800" b="1" kern="0" dirty="0" smtClean="0">
              <a:solidFill>
                <a:srgbClr val="5F5F5F"/>
              </a:solidFill>
            </a:endParaRPr>
          </a:p>
          <a:p>
            <a:pPr marL="457200" indent="-457200">
              <a:lnSpc>
                <a:spcPct val="80000"/>
              </a:lnSpc>
              <a:buClr>
                <a:srgbClr val="CC9900"/>
              </a:buClr>
              <a:buFont typeface="Wingdings" pitchFamily="2" charset="2"/>
              <a:buChar char="q"/>
            </a:pPr>
            <a:r>
              <a:rPr lang="en-US" altLang="en-US" sz="2800" b="1" kern="0" dirty="0" smtClean="0">
                <a:solidFill>
                  <a:srgbClr val="5F5F5F"/>
                </a:solidFill>
              </a:rPr>
              <a:t>For SP2014, approximately – </a:t>
            </a:r>
          </a:p>
          <a:p>
            <a:pPr marL="914400" lvl="1" indent="-342900">
              <a:lnSpc>
                <a:spcPct val="80000"/>
              </a:lnSpc>
              <a:spcBef>
                <a:spcPct val="0"/>
              </a:spcBef>
              <a:buClr>
                <a:srgbClr val="006666"/>
              </a:buClr>
              <a:buFont typeface="Wingdings" pitchFamily="2" charset="2"/>
              <a:buChar char="§"/>
            </a:pPr>
            <a:r>
              <a:rPr lang="en-US" altLang="en-US" kern="0" dirty="0" smtClean="0">
                <a:solidFill>
                  <a:srgbClr val="5F5F5F"/>
                </a:solidFill>
                <a:latin typeface="Arial" charset="0"/>
              </a:rPr>
              <a:t>24,152 Student enrollments.</a:t>
            </a:r>
          </a:p>
          <a:p>
            <a:pPr marL="914400" lvl="1" indent="-342900">
              <a:lnSpc>
                <a:spcPct val="80000"/>
              </a:lnSpc>
              <a:spcBef>
                <a:spcPct val="0"/>
              </a:spcBef>
              <a:buClr>
                <a:srgbClr val="006666"/>
              </a:buClr>
              <a:buFont typeface="Wingdings" pitchFamily="2" charset="2"/>
              <a:buChar char="§"/>
            </a:pPr>
            <a:r>
              <a:rPr lang="en-US" altLang="en-US" kern="0" dirty="0" smtClean="0">
                <a:solidFill>
                  <a:srgbClr val="5F5F5F"/>
                </a:solidFill>
                <a:latin typeface="Arial" charset="0"/>
              </a:rPr>
              <a:t>588 Full-time and adjunct faculty.</a:t>
            </a:r>
          </a:p>
          <a:p>
            <a:pPr marL="914400" lvl="1" indent="-342900">
              <a:lnSpc>
                <a:spcPct val="80000"/>
              </a:lnSpc>
              <a:spcBef>
                <a:spcPct val="0"/>
              </a:spcBef>
              <a:buClr>
                <a:srgbClr val="006666"/>
              </a:buClr>
              <a:buFont typeface="Wingdings" pitchFamily="2" charset="2"/>
              <a:buChar char="§"/>
            </a:pPr>
            <a:r>
              <a:rPr lang="en-US" altLang="en-US" kern="0" dirty="0" smtClean="0">
                <a:solidFill>
                  <a:srgbClr val="5F5F5F"/>
                </a:solidFill>
                <a:latin typeface="Arial" charset="0"/>
              </a:rPr>
              <a:t>450 Courses offered in 16, 12, 8, and 6-week formats.</a:t>
            </a:r>
          </a:p>
          <a:p>
            <a:pPr marL="914400" lvl="1" indent="-342900">
              <a:lnSpc>
                <a:spcPct val="80000"/>
              </a:lnSpc>
              <a:spcBef>
                <a:spcPct val="0"/>
              </a:spcBef>
              <a:buClr>
                <a:srgbClr val="006666"/>
              </a:buClr>
              <a:buFont typeface="Wingdings" pitchFamily="2" charset="2"/>
              <a:buChar char="§"/>
            </a:pPr>
            <a:r>
              <a:rPr lang="en-US" altLang="en-US" kern="0" dirty="0" smtClean="0">
                <a:solidFill>
                  <a:srgbClr val="5F5F5F"/>
                </a:solidFill>
                <a:latin typeface="Arial" charset="0"/>
              </a:rPr>
              <a:t>1,228 </a:t>
            </a:r>
            <a:r>
              <a:rPr lang="en-US" altLang="en-US" kern="0" dirty="0">
                <a:solidFill>
                  <a:srgbClr val="5F5F5F"/>
                </a:solidFill>
                <a:latin typeface="Arial" charset="0"/>
              </a:rPr>
              <a:t>C</a:t>
            </a:r>
            <a:r>
              <a:rPr lang="en-US" altLang="en-US" kern="0" dirty="0" smtClean="0">
                <a:solidFill>
                  <a:srgbClr val="5F5F5F"/>
                </a:solidFill>
                <a:latin typeface="Arial" charset="0"/>
              </a:rPr>
              <a:t>ourse sections with monthly start dates.</a:t>
            </a:r>
          </a:p>
          <a:p>
            <a:pPr marL="914400" lvl="1" indent="-342900">
              <a:lnSpc>
                <a:spcPct val="80000"/>
              </a:lnSpc>
              <a:spcBef>
                <a:spcPct val="0"/>
              </a:spcBef>
              <a:buClr>
                <a:srgbClr val="006666"/>
              </a:buClr>
              <a:buFont typeface="Wingdings" pitchFamily="2" charset="2"/>
              <a:buChar char="§"/>
            </a:pPr>
            <a:r>
              <a:rPr lang="en-US" altLang="en-US" kern="0" dirty="0">
                <a:solidFill>
                  <a:srgbClr val="5F5F5F"/>
                </a:solidFill>
                <a:latin typeface="Arial" charset="0"/>
              </a:rPr>
              <a:t>E</a:t>
            </a:r>
            <a:r>
              <a:rPr lang="en-US" altLang="en-US" kern="0" dirty="0" smtClean="0">
                <a:solidFill>
                  <a:srgbClr val="5F5F5F"/>
                </a:solidFill>
                <a:latin typeface="Arial" charset="0"/>
              </a:rPr>
              <a:t>ntire associate degrees/certificates completed online.</a:t>
            </a:r>
            <a:r>
              <a:rPr lang="en-US" altLang="en-US" b="1" kern="0" dirty="0" smtClean="0">
                <a:solidFill>
                  <a:srgbClr val="5F5F5F"/>
                </a:solidFill>
              </a:rPr>
              <a:t/>
            </a:r>
            <a:br>
              <a:rPr lang="en-US" altLang="en-US" b="1" kern="0" dirty="0" smtClean="0">
                <a:solidFill>
                  <a:srgbClr val="5F5F5F"/>
                </a:solidFill>
              </a:rPr>
            </a:br>
            <a:endParaRPr lang="en-US" altLang="en-US" b="1" kern="0" dirty="0" smtClean="0">
              <a:solidFill>
                <a:srgbClr val="5F5F5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"/>
          <p:cNvSpPr txBox="1">
            <a:spLocks noChangeArrowheads="1"/>
          </p:cNvSpPr>
          <p:nvPr/>
        </p:nvSpPr>
        <p:spPr bwMode="auto">
          <a:xfrm>
            <a:off x="533400" y="533400"/>
            <a:ext cx="8002587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altLang="en-US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 of QM at ELI</a:t>
            </a:r>
            <a:endParaRPr lang="en-US" altLang="en-US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4830-7AB3-444A-ABB1-FB6667F60CE3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8900"/>
            <a:ext cx="20828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2"/>
          <p:cNvSpPr txBox="1">
            <a:spLocks noChangeArrowheads="1"/>
          </p:cNvSpPr>
          <p:nvPr/>
        </p:nvSpPr>
        <p:spPr bwMode="auto">
          <a:xfrm>
            <a:off x="2895600" y="1219200"/>
            <a:ext cx="564038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lnSpc>
                <a:spcPct val="80000"/>
              </a:lnSpc>
              <a:buClr>
                <a:srgbClr val="CC9900"/>
              </a:buClr>
              <a:buFont typeface="Wingdings" pitchFamily="2" charset="2"/>
              <a:buChar char="q"/>
            </a:pPr>
            <a:r>
              <a:rPr lang="en-US" altLang="en-US" sz="2800" kern="0" dirty="0" smtClean="0">
                <a:solidFill>
                  <a:srgbClr val="5F5F5F"/>
                </a:solidFill>
              </a:rPr>
              <a:t>NOVA/ELI - QM Subscriber.</a:t>
            </a:r>
            <a:br>
              <a:rPr lang="en-US" altLang="en-US" sz="2800" kern="0" dirty="0" smtClean="0">
                <a:solidFill>
                  <a:srgbClr val="5F5F5F"/>
                </a:solidFill>
              </a:rPr>
            </a:br>
            <a:endParaRPr lang="en-US" altLang="en-US" sz="2800" kern="0" dirty="0" smtClean="0">
              <a:solidFill>
                <a:srgbClr val="5F5F5F"/>
              </a:solidFill>
            </a:endParaRPr>
          </a:p>
          <a:p>
            <a:pPr marL="457200" indent="-457200">
              <a:lnSpc>
                <a:spcPct val="80000"/>
              </a:lnSpc>
              <a:buClr>
                <a:srgbClr val="CC9900"/>
              </a:buClr>
              <a:buFont typeface="Wingdings" pitchFamily="2" charset="2"/>
              <a:buChar char="q"/>
            </a:pPr>
            <a:r>
              <a:rPr lang="en-US" altLang="en-US" sz="2800" kern="0" dirty="0" smtClean="0">
                <a:solidFill>
                  <a:srgbClr val="5F5F5F"/>
                </a:solidFill>
              </a:rPr>
              <a:t>Instructional Design Staff QM Certified – </a:t>
            </a:r>
          </a:p>
          <a:p>
            <a:pPr marL="914400" lvl="1" indent="-342900">
              <a:lnSpc>
                <a:spcPct val="80000"/>
              </a:lnSpc>
              <a:spcBef>
                <a:spcPct val="0"/>
              </a:spcBef>
              <a:buClr>
                <a:srgbClr val="006666"/>
              </a:buClr>
              <a:buFont typeface="Wingdings" pitchFamily="2" charset="2"/>
              <a:buChar char="§"/>
            </a:pPr>
            <a:r>
              <a:rPr lang="en-US" altLang="en-US" kern="0" dirty="0" smtClean="0">
                <a:solidFill>
                  <a:srgbClr val="5F5F5F"/>
                </a:solidFill>
                <a:latin typeface="Arial" charset="0"/>
              </a:rPr>
              <a:t>Applying the QM Rubric.</a:t>
            </a:r>
          </a:p>
          <a:p>
            <a:pPr marL="914400" lvl="1" indent="-342900">
              <a:lnSpc>
                <a:spcPct val="80000"/>
              </a:lnSpc>
              <a:spcBef>
                <a:spcPct val="0"/>
              </a:spcBef>
              <a:buClr>
                <a:srgbClr val="006666"/>
              </a:buClr>
              <a:buFont typeface="Wingdings" pitchFamily="2" charset="2"/>
              <a:buChar char="§"/>
            </a:pPr>
            <a:r>
              <a:rPr lang="en-US" altLang="en-US" sz="2800" kern="0" dirty="0" smtClean="0">
                <a:solidFill>
                  <a:srgbClr val="5F5F5F"/>
                </a:solidFill>
                <a:latin typeface="Arial" charset="0"/>
              </a:rPr>
              <a:t>Peer Reviewer Course.</a:t>
            </a:r>
          </a:p>
          <a:p>
            <a:pPr marL="914400" lvl="1" indent="-342900">
              <a:lnSpc>
                <a:spcPct val="80000"/>
              </a:lnSpc>
              <a:spcBef>
                <a:spcPct val="0"/>
              </a:spcBef>
              <a:buClr>
                <a:srgbClr val="006666"/>
              </a:buClr>
              <a:buFont typeface="Wingdings" pitchFamily="2" charset="2"/>
              <a:buChar char="§"/>
            </a:pPr>
            <a:r>
              <a:rPr lang="en-US" altLang="en-US" kern="0" dirty="0" smtClean="0">
                <a:solidFill>
                  <a:srgbClr val="5F5F5F"/>
                </a:solidFill>
                <a:latin typeface="Arial" charset="0"/>
              </a:rPr>
              <a:t>Online Facilitator Certification.</a:t>
            </a:r>
            <a:r>
              <a:rPr lang="en-US" altLang="en-US" sz="2800" kern="0" dirty="0" smtClean="0">
                <a:solidFill>
                  <a:srgbClr val="5F5F5F"/>
                </a:solidFill>
              </a:rPr>
              <a:t/>
            </a:r>
            <a:br>
              <a:rPr lang="en-US" altLang="en-US" sz="2800" kern="0" dirty="0" smtClean="0">
                <a:solidFill>
                  <a:srgbClr val="5F5F5F"/>
                </a:solidFill>
              </a:rPr>
            </a:br>
            <a:endParaRPr lang="en-US" altLang="en-US" sz="2800" kern="0" dirty="0" smtClean="0">
              <a:solidFill>
                <a:srgbClr val="5F5F5F"/>
              </a:solidFill>
            </a:endParaRPr>
          </a:p>
          <a:p>
            <a:pPr marL="457200" indent="-457200">
              <a:lnSpc>
                <a:spcPct val="80000"/>
              </a:lnSpc>
              <a:buClr>
                <a:srgbClr val="CC9900"/>
              </a:buClr>
              <a:buFont typeface="Wingdings" pitchFamily="2" charset="2"/>
              <a:buChar char="q"/>
            </a:pPr>
            <a:r>
              <a:rPr lang="en-US" altLang="en-US" sz="2800" kern="0" dirty="0" smtClean="0">
                <a:solidFill>
                  <a:srgbClr val="5F5F5F"/>
                </a:solidFill>
              </a:rPr>
              <a:t>Types of QM Reviews.</a:t>
            </a:r>
          </a:p>
          <a:p>
            <a:pPr marL="914400" lvl="1" indent="-342900">
              <a:lnSpc>
                <a:spcPct val="80000"/>
              </a:lnSpc>
              <a:spcBef>
                <a:spcPct val="0"/>
              </a:spcBef>
              <a:buClr>
                <a:srgbClr val="006666"/>
              </a:buClr>
              <a:buFont typeface="Wingdings" pitchFamily="2" charset="2"/>
              <a:buChar char="§"/>
            </a:pPr>
            <a:r>
              <a:rPr lang="en-US" altLang="en-US" kern="0" dirty="0" smtClean="0">
                <a:solidFill>
                  <a:srgbClr val="5F5F5F"/>
                </a:solidFill>
              </a:rPr>
              <a:t>External review of selected courses.</a:t>
            </a:r>
          </a:p>
          <a:p>
            <a:pPr marL="914400" lvl="1" indent="-342900">
              <a:lnSpc>
                <a:spcPct val="80000"/>
              </a:lnSpc>
              <a:spcBef>
                <a:spcPct val="0"/>
              </a:spcBef>
              <a:buClr>
                <a:srgbClr val="006666"/>
              </a:buClr>
              <a:buFont typeface="Wingdings" pitchFamily="2" charset="2"/>
              <a:buChar char="§"/>
            </a:pPr>
            <a:r>
              <a:rPr lang="en-US" altLang="en-US" kern="0" dirty="0" smtClean="0">
                <a:solidFill>
                  <a:srgbClr val="5F5F5F"/>
                </a:solidFill>
              </a:rPr>
              <a:t>Internal Peer Review Process.</a:t>
            </a:r>
            <a:br>
              <a:rPr lang="en-US" altLang="en-US" kern="0" dirty="0" smtClean="0">
                <a:solidFill>
                  <a:srgbClr val="5F5F5F"/>
                </a:solidFill>
              </a:rPr>
            </a:br>
            <a:endParaRPr lang="en-US" altLang="en-US" kern="0" dirty="0" smtClean="0">
              <a:solidFill>
                <a:srgbClr val="5F5F5F"/>
              </a:solidFill>
            </a:endParaRPr>
          </a:p>
        </p:txBody>
      </p:sp>
      <p:pic>
        <p:nvPicPr>
          <p:cNvPr id="7" name="Picture 4" descr="j041585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825" y="2065337"/>
            <a:ext cx="2517775" cy="2354263"/>
          </a:xfrm>
          <a:noFill/>
        </p:spPr>
      </p:pic>
    </p:spTree>
    <p:extLst>
      <p:ext uri="{BB962C8B-B14F-4D97-AF65-F5344CB8AC3E}">
        <p14:creationId xmlns:p14="http://schemas.microsoft.com/office/powerpoint/2010/main" val="3449042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4830-7AB3-444A-ABB1-FB6667F60CE3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533400" y="647700"/>
            <a:ext cx="8002587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altLang="en-US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 Practices - QM Standards</a:t>
            </a:r>
            <a:endParaRPr lang="en-US" altLang="en-US" kern="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8900"/>
            <a:ext cx="20828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2"/>
          <p:cNvSpPr txBox="1">
            <a:spLocks noChangeArrowheads="1"/>
          </p:cNvSpPr>
          <p:nvPr/>
        </p:nvSpPr>
        <p:spPr bwMode="auto">
          <a:xfrm>
            <a:off x="1117600" y="1295400"/>
            <a:ext cx="741838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lnSpc>
                <a:spcPct val="80000"/>
              </a:lnSpc>
              <a:buClr>
                <a:srgbClr val="CC9900"/>
              </a:buClr>
              <a:buFont typeface="Wingdings" pitchFamily="2" charset="2"/>
              <a:buChar char="q"/>
            </a:pPr>
            <a:r>
              <a:rPr lang="en-US" altLang="en-US" sz="2800" kern="0" dirty="0" smtClean="0">
                <a:solidFill>
                  <a:srgbClr val="5F5F5F"/>
                </a:solidFill>
              </a:rPr>
              <a:t>Encouraging faculty to enroll in QM Workshops.</a:t>
            </a:r>
            <a:br>
              <a:rPr lang="en-US" altLang="en-US" sz="2800" kern="0" dirty="0" smtClean="0">
                <a:solidFill>
                  <a:srgbClr val="5F5F5F"/>
                </a:solidFill>
              </a:rPr>
            </a:br>
            <a:endParaRPr lang="en-US" altLang="en-US" sz="2800" kern="0" dirty="0" smtClean="0">
              <a:solidFill>
                <a:srgbClr val="5F5F5F"/>
              </a:solidFill>
            </a:endParaRPr>
          </a:p>
          <a:p>
            <a:pPr marL="457200" indent="-457200">
              <a:lnSpc>
                <a:spcPct val="80000"/>
              </a:lnSpc>
              <a:buClr>
                <a:srgbClr val="CC9900"/>
              </a:buClr>
              <a:buFont typeface="Wingdings" pitchFamily="2" charset="2"/>
              <a:buChar char="q"/>
            </a:pPr>
            <a:r>
              <a:rPr lang="en-US" altLang="en-US" sz="2800" kern="0" dirty="0" smtClean="0">
                <a:solidFill>
                  <a:srgbClr val="5F5F5F"/>
                </a:solidFill>
              </a:rPr>
              <a:t>Training Faculty – Peer Reviewers.</a:t>
            </a:r>
          </a:p>
          <a:p>
            <a:pPr marL="914400" lvl="1" indent="-342900">
              <a:lnSpc>
                <a:spcPct val="80000"/>
              </a:lnSpc>
              <a:spcBef>
                <a:spcPct val="0"/>
              </a:spcBef>
              <a:buClr>
                <a:srgbClr val="006666"/>
              </a:buClr>
              <a:buFont typeface="Wingdings" pitchFamily="2" charset="2"/>
              <a:buChar char="§"/>
            </a:pPr>
            <a:r>
              <a:rPr lang="en-US" altLang="en-US" kern="0" dirty="0" smtClean="0">
                <a:solidFill>
                  <a:srgbClr val="5F5F5F"/>
                </a:solidFill>
                <a:latin typeface="Arial" charset="0"/>
              </a:rPr>
              <a:t>Completing QM APP Workshop required.</a:t>
            </a:r>
          </a:p>
          <a:p>
            <a:pPr marL="914400" lvl="1" indent="-342900">
              <a:lnSpc>
                <a:spcPct val="80000"/>
              </a:lnSpc>
              <a:spcBef>
                <a:spcPct val="0"/>
              </a:spcBef>
              <a:buClr>
                <a:srgbClr val="006666"/>
              </a:buClr>
              <a:buFont typeface="Wingdings" pitchFamily="2" charset="2"/>
              <a:buChar char="§"/>
            </a:pPr>
            <a:r>
              <a:rPr lang="en-US" altLang="en-US" sz="2800" kern="0" dirty="0" smtClean="0">
                <a:solidFill>
                  <a:srgbClr val="5F5F5F"/>
                </a:solidFill>
                <a:latin typeface="Arial" charset="0"/>
              </a:rPr>
              <a:t>Completing internal Course Review Workshop (CRW) required.</a:t>
            </a:r>
          </a:p>
          <a:p>
            <a:pPr marL="914400" lvl="1" indent="-342900">
              <a:lnSpc>
                <a:spcPct val="80000"/>
              </a:lnSpc>
              <a:spcBef>
                <a:spcPct val="0"/>
              </a:spcBef>
              <a:buClr>
                <a:srgbClr val="006666"/>
              </a:buClr>
              <a:buFont typeface="Wingdings" pitchFamily="2" charset="2"/>
              <a:buChar char="§"/>
            </a:pPr>
            <a:r>
              <a:rPr lang="en-US" altLang="en-US" kern="0" dirty="0" smtClean="0">
                <a:solidFill>
                  <a:srgbClr val="5F5F5F"/>
                </a:solidFill>
              </a:rPr>
              <a:t>Peer Reviewer Pool – 40 faculty</a:t>
            </a:r>
          </a:p>
          <a:p>
            <a:pPr marL="914400" lvl="1" indent="-342900">
              <a:lnSpc>
                <a:spcPct val="80000"/>
              </a:lnSpc>
              <a:spcBef>
                <a:spcPct val="0"/>
              </a:spcBef>
              <a:buClr>
                <a:srgbClr val="006666"/>
              </a:buClr>
              <a:buFont typeface="Wingdings" pitchFamily="2" charset="2"/>
              <a:buChar char="§"/>
            </a:pPr>
            <a:r>
              <a:rPr lang="en-US" altLang="en-US" sz="2800" kern="0" dirty="0" smtClean="0">
                <a:solidFill>
                  <a:srgbClr val="5F5F5F"/>
                </a:solidFill>
              </a:rPr>
              <a:t>Beginning internal peer reviews soon.</a:t>
            </a:r>
            <a:br>
              <a:rPr lang="en-US" altLang="en-US" sz="2800" kern="0" dirty="0" smtClean="0">
                <a:solidFill>
                  <a:srgbClr val="5F5F5F"/>
                </a:solidFill>
              </a:rPr>
            </a:br>
            <a:endParaRPr lang="en-US" altLang="en-US" sz="2800" kern="0" dirty="0" smtClean="0">
              <a:solidFill>
                <a:srgbClr val="5F5F5F"/>
              </a:solidFill>
            </a:endParaRPr>
          </a:p>
          <a:p>
            <a:pPr marL="457200" indent="-457200">
              <a:lnSpc>
                <a:spcPct val="80000"/>
              </a:lnSpc>
              <a:buClr>
                <a:srgbClr val="CC9900"/>
              </a:buClr>
              <a:buFont typeface="Wingdings" pitchFamily="2" charset="2"/>
              <a:buChar char="q"/>
            </a:pPr>
            <a:r>
              <a:rPr lang="en-US" altLang="en-US" sz="2800" b="1" kern="0" dirty="0" smtClean="0">
                <a:solidFill>
                  <a:srgbClr val="5F5F5F"/>
                </a:solidFill>
              </a:rPr>
              <a:t>Working with campus deans and other stakeholders to define curriculum review process.</a:t>
            </a:r>
          </a:p>
        </p:txBody>
      </p:sp>
    </p:spTree>
    <p:extLst>
      <p:ext uri="{BB962C8B-B14F-4D97-AF65-F5344CB8AC3E}">
        <p14:creationId xmlns:p14="http://schemas.microsoft.com/office/powerpoint/2010/main" val="2751977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29F2-952D-4B32-90A6-758FE7080AE4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660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4830-7AB3-444A-ABB1-FB6667F60CE3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5" name="Rectangle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81000" y="2750820"/>
            <a:ext cx="8077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altLang="en-US" sz="9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Q&amp;A</a:t>
            </a:r>
            <a:r>
              <a:rPr lang="en-US" altLang="en-US" kern="0" dirty="0" smtClean="0"/>
              <a:t> </a:t>
            </a:r>
            <a:endParaRPr lang="en-US" altLang="en-US" kern="0" dirty="0"/>
          </a:p>
        </p:txBody>
      </p:sp>
      <p:pic>
        <p:nvPicPr>
          <p:cNvPr id="6" name="Picture 9" descr="C:\Users\HP\AppData\Local\Microsoft\Windows\Temporary Internet Files\Content.IE5\251E4QHS\MCj0434859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098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C:\Users\HP\AppData\Local\Microsoft\Windows\Temporary Internet Files\Content.IE5\251E4QHS\MCj0434859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8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:\Users\HP\AppData\Local\Microsoft\Windows\Temporary Internet Files\Content.IE5\251E4QHS\MCj0434859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380" y="39624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C:\Users\HP\AppData\Local\Microsoft\Windows\Temporary Internet Files\Content.IE5\251E4QHS\MCj0434859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380" y="84582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8900"/>
            <a:ext cx="20828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4830-7AB3-444A-ABB1-FB6667F60CE3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9" name="Picture 4" descr="C:\Users\HP\AppData\Local\Microsoft\Windows\Temporary Internet Files\Content.IE5\NNO6UYHZ\MCSO02753_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7837058" cy="1371600"/>
          </a:xfrm>
          <a:prstGeom prst="rect">
            <a:avLst/>
          </a:prstGeom>
          <a:solidFill>
            <a:srgbClr val="D1A3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8900"/>
            <a:ext cx="20828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ining seminar presentation">
  <a:themeElements>
    <a:clrScheme name="Cloud skipper design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loud skipper design templat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oud skipper design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 skipper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seminar presentation</Template>
  <TotalTime>365</TotalTime>
  <Words>125</Words>
  <Application>Microsoft Office PowerPoint</Application>
  <PresentationFormat>On-screen Show (4:3)</PresentationFormat>
  <Paragraphs>54</Paragraphs>
  <Slides>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Training seminar presentation</vt:lpstr>
      <vt:lpstr>Image</vt:lpstr>
      <vt:lpstr>Using Quality Matters™ (QM) to Design and Assess Online Courses</vt:lpstr>
      <vt:lpstr>Introduction </vt:lpstr>
      <vt:lpstr> </vt:lpstr>
      <vt:lpstr>PowerPoint Presentation</vt:lpstr>
      <vt:lpstr>PowerPoint Presentation</vt:lpstr>
      <vt:lpstr>PowerPoint Presentation</vt:lpstr>
      <vt:lpstr>PowerPoint Presentation</vt:lpstr>
      <vt:lpstr>Q&amp;A 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Presentation</dc:title>
  <dc:creator>McDonald, Frances A.</dc:creator>
  <cp:lastModifiedBy>McDonald, Frances A.</cp:lastModifiedBy>
  <cp:revision>34</cp:revision>
  <cp:lastPrinted>1601-01-01T00:00:00Z</cp:lastPrinted>
  <dcterms:created xsi:type="dcterms:W3CDTF">2013-10-22T18:21:02Z</dcterms:created>
  <dcterms:modified xsi:type="dcterms:W3CDTF">2014-04-16T19:23:43Z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TC062561681033</vt:lpwstr>
  </property>
</Properties>
</file>