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5" r:id="rId7"/>
    <p:sldId id="263" r:id="rId8"/>
    <p:sldId id="264" r:id="rId9"/>
    <p:sldId id="270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CA886-1DDA-4292-9000-A5804AF40556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807A-E42B-4E64-8012-242FBCC77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http://blogs.teradata.com/data-points/wp-content/uploads/2014/02/Open-Your-Mind-to-All-The-Data3.jpg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807A-E42B-4E64-8012-242FBCC77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3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5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0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F0E7-07D5-4532-802C-6AA9058C10A2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640B-1726-480F-8463-829F45C1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e2518.wixsite.com/transfor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9091" r="21934" b="-2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6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287"/>
            <a:ext cx="6185409" cy="3320973"/>
          </a:xfrm>
        </p:spPr>
        <p:txBody>
          <a:bodyPr anchor="t">
            <a:normAutofit/>
          </a:bodyPr>
          <a:lstStyle/>
          <a:p>
            <a:pPr algn="l">
              <a:lnSpc>
                <a:spcPct val="70000"/>
              </a:lnSpc>
            </a:pP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QM, a Faculty Learning Community, and Quality Assurance in the Dept. of History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5" y="2872892"/>
            <a:ext cx="6302037" cy="852372"/>
          </a:xfrm>
        </p:spPr>
        <p:txBody>
          <a:bodyPr anchor="b">
            <a:noAutofit/>
          </a:bodyPr>
          <a:lstStyle/>
          <a:p>
            <a:pPr algn="l"/>
            <a:r>
              <a:rPr lang="en-US" sz="3400" dirty="0">
                <a:latin typeface="+mj-lt"/>
              </a:rPr>
              <a:t>(or): Taking the Tools to the Builders: Introducing QM via Faculty Learning Communities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19280" y="4284670"/>
            <a:ext cx="5237787" cy="1758918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 Prof. Kevin Kaatz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 State University, East Bay Campus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History Department</a:t>
            </a:r>
          </a:p>
        </p:txBody>
      </p:sp>
    </p:spTree>
    <p:extLst>
      <p:ext uri="{BB962C8B-B14F-4D97-AF65-F5344CB8AC3E}">
        <p14:creationId xmlns:p14="http://schemas.microsoft.com/office/powerpoint/2010/main" val="4178310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Content Placeholder 7" descr="이미선CFP의 재무설계로 행복만들기~~카톡상담 : leecfp ...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6372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Pros of Using the Rubrics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It was nice to have a list of things to follow in terms of designing the courses</a:t>
            </a:r>
          </a:p>
          <a:p>
            <a:r>
              <a:rPr lang="en-US" sz="2400">
                <a:solidFill>
                  <a:schemeClr val="bg1"/>
                </a:solidFill>
              </a:rPr>
              <a:t>Seeing the Annotations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3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6090612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Original file ‎ (1,738 × 1,920 pixels, file size: 124 KB, MIME type ...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2456" b="3"/>
          <a:stretch/>
        </p:blipFill>
        <p:spPr>
          <a:xfrm>
            <a:off x="6721233" y="640082"/>
            <a:ext cx="4831104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12164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5121642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Alignment was difficult for some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Lots of time spent discussing Accessibility (some wanted specific examples)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enough time to work on transforming our courses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2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photo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Suggestion for QM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It would have been nice to have a central QM website showing specific examples from real courses</a:t>
            </a:r>
          </a:p>
        </p:txBody>
      </p:sp>
    </p:spTree>
    <p:extLst>
      <p:ext uri="{BB962C8B-B14F-4D97-AF65-F5344CB8AC3E}">
        <p14:creationId xmlns:p14="http://schemas.microsoft.com/office/powerpoint/2010/main" val="29830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the Dept. of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From the Transformation Handbook:</a:t>
            </a:r>
          </a:p>
          <a:p>
            <a:pPr marL="0" indent="0">
              <a:buNone/>
            </a:pPr>
            <a:r>
              <a:rPr lang="en-US" dirty="0"/>
              <a:t>“Assessment of online and hybrid courses. (Discuss how your department will assess the quality of the online and/or hybrid instruction to ensure it is equal or superior to your on-ground instruction.) </a:t>
            </a:r>
          </a:p>
          <a:p>
            <a:pPr marL="0" indent="0">
              <a:buNone/>
            </a:pPr>
            <a:r>
              <a:rPr lang="en-US" dirty="0"/>
              <a:t>Note: Assessment of learning is NOT addressed through student evaluations.”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Solution:</a:t>
            </a:r>
          </a:p>
          <a:p>
            <a:pPr marL="0" indent="0">
              <a:buNone/>
            </a:pPr>
            <a:r>
              <a:rPr lang="en-US" dirty="0"/>
              <a:t>Faculty will be provided with the Quality Online Learning and Teaching rubric and the Quality Matters rubric.  Faculty will ‘self-assess’ their courses with either rubric </a:t>
            </a:r>
          </a:p>
          <a:p>
            <a:pPr marL="0" indent="0">
              <a:buNone/>
            </a:pPr>
            <a:r>
              <a:rPr lang="en-US" dirty="0"/>
              <a:t>Then meet with the Online/Hybrid Quality Assurance Committee to go over the course design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0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Questions to Ask Before Choosing an LMS - Capterra Blog | e-Learn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713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r="5785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74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1" y="252837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br>
              <a:rPr lang="en-US" sz="4400"/>
            </a:br>
            <a:endParaRPr lang="en-US" sz="44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5431" y="2305789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Faculty Learning Communities at CSU East Bay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Anything from “Writing a Scholarly Project” to “Teaching with Technology”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Faculty are paid for their involvement</a:t>
            </a:r>
          </a:p>
        </p:txBody>
      </p:sp>
    </p:spTree>
    <p:extLst>
      <p:ext uri="{BB962C8B-B14F-4D97-AF65-F5344CB8AC3E}">
        <p14:creationId xmlns:p14="http://schemas.microsoft.com/office/powerpoint/2010/main" val="234873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 descr="Teams in the Workpla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352220"/>
            <a:ext cx="6553545" cy="4161501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70000"/>
              </a:lnSpc>
            </a:pP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I’ve taken:</a:t>
            </a: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Using Team-Based Learning</a:t>
            </a: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Teaching with Technology</a:t>
            </a: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I’ve led two FLCs as the Faculty in Residence</a:t>
            </a: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*Peer Evaluation for Online Teaching (2014-2105)</a:t>
            </a: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*Transforming Your Online Course to Semesters (2015-2016)</a:t>
            </a:r>
          </a:p>
        </p:txBody>
      </p:sp>
    </p:spTree>
    <p:extLst>
      <p:ext uri="{BB962C8B-B14F-4D97-AF65-F5344CB8AC3E}">
        <p14:creationId xmlns:p14="http://schemas.microsoft.com/office/powerpoint/2010/main" val="422986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 past experiences may have left a mark: the way we've learned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r="36242"/>
          <a:stretch/>
        </p:blipFill>
        <p:spPr>
          <a:xfrm>
            <a:off x="549774" y="581832"/>
            <a:ext cx="3788301" cy="5599512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Transformation?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“Connections between your course outcomes, relevant course activities, assignments and assessment strategies”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(source:  CSU East Bay)</a:t>
            </a:r>
          </a:p>
        </p:txBody>
      </p:sp>
    </p:spTree>
    <p:extLst>
      <p:ext uri="{BB962C8B-B14F-4D97-AF65-F5344CB8AC3E}">
        <p14:creationId xmlns:p14="http://schemas.microsoft.com/office/powerpoint/2010/main" val="235225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Connections  Among the Elements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31" y="1825625"/>
            <a:ext cx="6612537" cy="4351338"/>
          </a:xfrm>
        </p:spPr>
      </p:pic>
      <p:sp>
        <p:nvSpPr>
          <p:cNvPr id="5" name="TextBox 4"/>
          <p:cNvSpPr txBox="1"/>
          <p:nvPr/>
        </p:nvSpPr>
        <p:spPr>
          <a:xfrm>
            <a:off x="677159" y="6086887"/>
            <a:ext cx="231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(source:  CSU East Bay)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1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 descr="team-building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0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38422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We were a small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86574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2 from History</a:t>
            </a:r>
          </a:p>
          <a:p>
            <a:r>
              <a:rPr lang="en-US" dirty="0"/>
              <a:t>1 from Construction Management</a:t>
            </a:r>
          </a:p>
          <a:p>
            <a:r>
              <a:rPr lang="en-US" dirty="0"/>
              <a:t>1 from English</a:t>
            </a:r>
          </a:p>
          <a:p>
            <a:r>
              <a:rPr lang="en-US" dirty="0"/>
              <a:t>1 from Kinesiology</a:t>
            </a:r>
          </a:p>
          <a:p>
            <a:endParaRPr lang="en-US" dirty="0"/>
          </a:p>
          <a:p>
            <a:r>
              <a:rPr lang="en-US" dirty="0"/>
              <a:t>(only one was familiar with the QM Rubric)</a:t>
            </a:r>
          </a:p>
        </p:txBody>
      </p:sp>
    </p:spTree>
    <p:extLst>
      <p:ext uri="{BB962C8B-B14F-4D97-AF65-F5344CB8AC3E}">
        <p14:creationId xmlns:p14="http://schemas.microsoft.com/office/powerpoint/2010/main" val="68916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 an effective classroom meeting there is: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r="15345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76" y="7327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We Do This?</a:t>
            </a:r>
            <a:br>
              <a:rPr lang="en-US" dirty="0"/>
            </a:br>
            <a:r>
              <a:rPr lang="en-US" dirty="0"/>
              <a:t>*(11) 2-Hour meetings</a:t>
            </a:r>
            <a:br>
              <a:rPr lang="en-US" dirty="0"/>
            </a:br>
            <a:r>
              <a:rPr lang="en-US" dirty="0"/>
              <a:t>*Used the QM and the Quality Online Learning and Teaching Rubrics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72" y="2652459"/>
            <a:ext cx="4700467" cy="4351338"/>
          </a:xfrm>
        </p:spPr>
        <p:txBody>
          <a:bodyPr>
            <a:normAutofit/>
          </a:bodyPr>
          <a:lstStyle/>
          <a:p>
            <a:r>
              <a:rPr lang="en-US" sz="1900" b="1" dirty="0"/>
              <a:t>Jan 29</a:t>
            </a:r>
            <a:r>
              <a:rPr lang="en-US" sz="1900" dirty="0"/>
              <a:t> Go over the link between alignment and assessment; strategies for doing this.  Bring syllabus (if you have one) of the course you want to transform.  We will begin the process (having a fully transformed syllabus is a requirement for the FLC).</a:t>
            </a:r>
          </a:p>
          <a:p>
            <a:r>
              <a:rPr lang="en-US" sz="1900" b="1" dirty="0"/>
              <a:t>Feb. 12</a:t>
            </a:r>
            <a:r>
              <a:rPr lang="en-US" sz="1900" dirty="0"/>
              <a:t> Work on Standard 1 in QM  and QOLT 1 in our new courses; share how we have fulfilled these.</a:t>
            </a:r>
          </a:p>
          <a:p>
            <a:r>
              <a:rPr lang="en-US" sz="1900" b="1" dirty="0"/>
              <a:t>Feb 26</a:t>
            </a:r>
            <a:r>
              <a:rPr lang="en-US" sz="1900" dirty="0"/>
              <a:t> Work on Standard 2 in QM and QOLT 2 in our new courses; share how we have fulfilled these.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0698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304" y="301487"/>
            <a:ext cx="5127029" cy="51352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Each meeting was a workshop:</a:t>
            </a:r>
          </a:p>
          <a:p>
            <a:r>
              <a:rPr lang="en-US" dirty="0"/>
              <a:t>I went over the particular standard we were working on</a:t>
            </a:r>
          </a:p>
          <a:p>
            <a:r>
              <a:rPr lang="en-US" dirty="0"/>
              <a:t>Gave my own examples</a:t>
            </a:r>
          </a:p>
          <a:p>
            <a:r>
              <a:rPr lang="en-US" dirty="0"/>
              <a:t>Had the team brainstorm on how to fulfill the standard</a:t>
            </a:r>
          </a:p>
          <a:p>
            <a:r>
              <a:rPr lang="en-US" dirty="0"/>
              <a:t>The rest of the time was spent on design</a:t>
            </a:r>
          </a:p>
          <a:p>
            <a:r>
              <a:rPr lang="en-US" dirty="0"/>
              <a:t>Sharing at the end</a:t>
            </a:r>
          </a:p>
        </p:txBody>
      </p:sp>
    </p:spTree>
    <p:extLst>
      <p:ext uri="{BB962C8B-B14F-4D97-AF65-F5344CB8AC3E}">
        <p14:creationId xmlns:p14="http://schemas.microsoft.com/office/powerpoint/2010/main" val="318064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ybe then, it’s not Innovation that should be Open – but rather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r="35169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“Product”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or Outcome of the FLC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We decided to create a website with examples on how we fulfilled the various standards: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  <a:hlinkClick r:id="rId3"/>
              </a:rPr>
              <a:t>http://ke2518.wixsite.com/transform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9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457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  QM, a Faculty Learning Community, and Quality Assurance in the Dept. of History  </vt:lpstr>
      <vt:lpstr> </vt:lpstr>
      <vt:lpstr> I’ve taken:  Using Team-Based Learning  Teaching with Technology   I’ve led two FLCs as the Faculty in Residence  *Peer Evaluation for Online Teaching (2014-2105)  *Transforming Your Online Course to Semesters (2015-2016)</vt:lpstr>
      <vt:lpstr>What is Transformation?</vt:lpstr>
      <vt:lpstr>Making Connections  Among the Elements</vt:lpstr>
      <vt:lpstr>We were a small team</vt:lpstr>
      <vt:lpstr>How Did We Do This? *(11) 2-Hour meetings *Used the QM and the Quality Online Learning and Teaching Rubrics</vt:lpstr>
      <vt:lpstr>PowerPoint Presentation</vt:lpstr>
      <vt:lpstr>Our “Product”  or Outcome of the FLC</vt:lpstr>
      <vt:lpstr>Pros of Using the Rubrics</vt:lpstr>
      <vt:lpstr>Cons</vt:lpstr>
      <vt:lpstr>Suggestion for QM</vt:lpstr>
      <vt:lpstr>Work in the Dept. of History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QM, a Faculty Learning Community, and Quality Assurance in the Dept. of History  </dc:title>
  <dc:creator>Kevin Kaatz</dc:creator>
  <cp:lastModifiedBy>Kevin Kaatz</cp:lastModifiedBy>
  <cp:revision>12</cp:revision>
  <dcterms:created xsi:type="dcterms:W3CDTF">2016-10-21T16:26:25Z</dcterms:created>
  <dcterms:modified xsi:type="dcterms:W3CDTF">2016-10-21T17:54:32Z</dcterms:modified>
</cp:coreProperties>
</file>