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60" r:id="rId1"/>
  </p:sldMasterIdLst>
  <p:notesMasterIdLst>
    <p:notesMasterId r:id="rId49"/>
  </p:notesMasterIdLst>
  <p:sldIdLst>
    <p:sldId id="256" r:id="rId2"/>
    <p:sldId id="312" r:id="rId3"/>
    <p:sldId id="338" r:id="rId4"/>
    <p:sldId id="313" r:id="rId5"/>
    <p:sldId id="314" r:id="rId6"/>
    <p:sldId id="316" r:id="rId7"/>
    <p:sldId id="327" r:id="rId8"/>
    <p:sldId id="328" r:id="rId9"/>
    <p:sldId id="315" r:id="rId10"/>
    <p:sldId id="261" r:id="rId11"/>
    <p:sldId id="348" r:id="rId12"/>
    <p:sldId id="257" r:id="rId13"/>
    <p:sldId id="322" r:id="rId14"/>
    <p:sldId id="337" r:id="rId15"/>
    <p:sldId id="318" r:id="rId16"/>
    <p:sldId id="306" r:id="rId17"/>
    <p:sldId id="317" r:id="rId18"/>
    <p:sldId id="339" r:id="rId19"/>
    <p:sldId id="333" r:id="rId20"/>
    <p:sldId id="334" r:id="rId21"/>
    <p:sldId id="335" r:id="rId22"/>
    <p:sldId id="275" r:id="rId23"/>
    <p:sldId id="280" r:id="rId24"/>
    <p:sldId id="281" r:id="rId25"/>
    <p:sldId id="307" r:id="rId26"/>
    <p:sldId id="287" r:id="rId27"/>
    <p:sldId id="290" r:id="rId28"/>
    <p:sldId id="260" r:id="rId29"/>
    <p:sldId id="329" r:id="rId30"/>
    <p:sldId id="324" r:id="rId31"/>
    <p:sldId id="325" r:id="rId32"/>
    <p:sldId id="326" r:id="rId33"/>
    <p:sldId id="292" r:id="rId34"/>
    <p:sldId id="268" r:id="rId35"/>
    <p:sldId id="266" r:id="rId36"/>
    <p:sldId id="258" r:id="rId37"/>
    <p:sldId id="336" r:id="rId38"/>
    <p:sldId id="332" r:id="rId39"/>
    <p:sldId id="346" r:id="rId40"/>
    <p:sldId id="320" r:id="rId41"/>
    <p:sldId id="341" r:id="rId42"/>
    <p:sldId id="347" r:id="rId43"/>
    <p:sldId id="342" r:id="rId44"/>
    <p:sldId id="321" r:id="rId45"/>
    <p:sldId id="343" r:id="rId46"/>
    <p:sldId id="344" r:id="rId47"/>
    <p:sldId id="345" r:id="rId48"/>
  </p:sldIdLst>
  <p:sldSz cx="9144000" cy="6858000" type="screen4x3"/>
  <p:notesSz cx="7077075" cy="9363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996" autoAdjust="0"/>
  </p:normalViewPr>
  <p:slideViewPr>
    <p:cSldViewPr>
      <p:cViewPr>
        <p:scale>
          <a:sx n="100" d="100"/>
          <a:sy n="100" d="100"/>
        </p:scale>
        <p:origin x="-1944" y="-198"/>
      </p:cViewPr>
      <p:guideLst>
        <p:guide orient="horz" pos="2160"/>
        <p:guide pos="2880"/>
      </p:guideLst>
    </p:cSldViewPr>
  </p:slideViewPr>
  <p:notesTextViewPr>
    <p:cViewPr>
      <p:scale>
        <a:sx n="1" d="1"/>
        <a:sy n="1" d="1"/>
      </p:scale>
      <p:origin x="0" y="0"/>
    </p:cViewPr>
  </p:notesTextViewPr>
  <p:sorterViewPr>
    <p:cViewPr>
      <p:scale>
        <a:sx n="81" d="100"/>
        <a:sy n="81" d="100"/>
      </p:scale>
      <p:origin x="0" y="11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68154"/>
          </a:xfrm>
          <a:prstGeom prst="rect">
            <a:avLst/>
          </a:prstGeom>
        </p:spPr>
        <p:txBody>
          <a:bodyPr vert="horz" lIns="93936" tIns="46968" rIns="93936" bIns="46968" rtlCol="0"/>
          <a:lstStyle>
            <a:lvl1pPr algn="l">
              <a:defRPr sz="1200"/>
            </a:lvl1pPr>
          </a:lstStyle>
          <a:p>
            <a:endParaRPr lang="en-US"/>
          </a:p>
        </p:txBody>
      </p:sp>
      <p:sp>
        <p:nvSpPr>
          <p:cNvPr id="3" name="Date Placeholder 2"/>
          <p:cNvSpPr>
            <a:spLocks noGrp="1"/>
          </p:cNvSpPr>
          <p:nvPr>
            <p:ph type="dt" idx="1"/>
          </p:nvPr>
        </p:nvSpPr>
        <p:spPr>
          <a:xfrm>
            <a:off x="4008705" y="0"/>
            <a:ext cx="3066733" cy="468154"/>
          </a:xfrm>
          <a:prstGeom prst="rect">
            <a:avLst/>
          </a:prstGeom>
        </p:spPr>
        <p:txBody>
          <a:bodyPr vert="horz" lIns="93936" tIns="46968" rIns="93936" bIns="46968" rtlCol="0"/>
          <a:lstStyle>
            <a:lvl1pPr algn="r">
              <a:defRPr sz="1200"/>
            </a:lvl1pPr>
          </a:lstStyle>
          <a:p>
            <a:fld id="{7066BFD7-ECFB-4324-9E69-9F46A2311A09}" type="datetimeFigureOut">
              <a:rPr lang="en-US" smtClean="0"/>
              <a:t>11/10/2015</a:t>
            </a:fld>
            <a:endParaRPr lang="en-US"/>
          </a:p>
        </p:txBody>
      </p:sp>
      <p:sp>
        <p:nvSpPr>
          <p:cNvPr id="4" name="Slide Image Placeholder 3"/>
          <p:cNvSpPr>
            <a:spLocks noGrp="1" noRot="1" noChangeAspect="1"/>
          </p:cNvSpPr>
          <p:nvPr>
            <p:ph type="sldImg" idx="2"/>
          </p:nvPr>
        </p:nvSpPr>
        <p:spPr>
          <a:xfrm>
            <a:off x="1196975" y="701675"/>
            <a:ext cx="4683125" cy="3511550"/>
          </a:xfrm>
          <a:prstGeom prst="rect">
            <a:avLst/>
          </a:prstGeom>
          <a:noFill/>
          <a:ln w="12700">
            <a:solidFill>
              <a:prstClr val="black"/>
            </a:solidFill>
          </a:ln>
        </p:spPr>
        <p:txBody>
          <a:bodyPr vert="horz" lIns="93936" tIns="46968" rIns="93936" bIns="46968" rtlCol="0" anchor="ctr"/>
          <a:lstStyle/>
          <a:p>
            <a:endParaRPr lang="en-US"/>
          </a:p>
        </p:txBody>
      </p:sp>
      <p:sp>
        <p:nvSpPr>
          <p:cNvPr id="5" name="Notes Placeholder 4"/>
          <p:cNvSpPr>
            <a:spLocks noGrp="1"/>
          </p:cNvSpPr>
          <p:nvPr>
            <p:ph type="body" sz="quarter" idx="3"/>
          </p:nvPr>
        </p:nvSpPr>
        <p:spPr>
          <a:xfrm>
            <a:off x="707708" y="4447461"/>
            <a:ext cx="5661660" cy="4213384"/>
          </a:xfrm>
          <a:prstGeom prst="rect">
            <a:avLst/>
          </a:prstGeom>
        </p:spPr>
        <p:txBody>
          <a:bodyPr vert="horz" lIns="93936" tIns="46968" rIns="93936" bIns="4696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3296"/>
            <a:ext cx="3066733" cy="468154"/>
          </a:xfrm>
          <a:prstGeom prst="rect">
            <a:avLst/>
          </a:prstGeom>
        </p:spPr>
        <p:txBody>
          <a:bodyPr vert="horz" lIns="93936" tIns="46968" rIns="93936" bIns="46968"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893296"/>
            <a:ext cx="3066733" cy="468154"/>
          </a:xfrm>
          <a:prstGeom prst="rect">
            <a:avLst/>
          </a:prstGeom>
        </p:spPr>
        <p:txBody>
          <a:bodyPr vert="horz" lIns="93936" tIns="46968" rIns="93936" bIns="46968" rtlCol="0" anchor="b"/>
          <a:lstStyle>
            <a:lvl1pPr algn="r">
              <a:defRPr sz="1200"/>
            </a:lvl1pPr>
          </a:lstStyle>
          <a:p>
            <a:fld id="{03093CB4-814A-484F-A8FE-06DFD45D6EF8}" type="slidenum">
              <a:rPr lang="en-US" smtClean="0"/>
              <a:t>‹#›</a:t>
            </a:fld>
            <a:endParaRPr lang="en-US"/>
          </a:p>
        </p:txBody>
      </p:sp>
    </p:spTree>
    <p:extLst>
      <p:ext uri="{BB962C8B-B14F-4D97-AF65-F5344CB8AC3E}">
        <p14:creationId xmlns:p14="http://schemas.microsoft.com/office/powerpoint/2010/main" val="316723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5</a:t>
            </a:fld>
            <a:endParaRPr lang="en-US"/>
          </a:p>
        </p:txBody>
      </p:sp>
    </p:spTree>
    <p:extLst>
      <p:ext uri="{BB962C8B-B14F-4D97-AF65-F5344CB8AC3E}">
        <p14:creationId xmlns:p14="http://schemas.microsoft.com/office/powerpoint/2010/main" val="2996222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15</a:t>
            </a:fld>
            <a:endParaRPr lang="en-US"/>
          </a:p>
        </p:txBody>
      </p:sp>
    </p:spTree>
    <p:extLst>
      <p:ext uri="{BB962C8B-B14F-4D97-AF65-F5344CB8AC3E}">
        <p14:creationId xmlns:p14="http://schemas.microsoft.com/office/powerpoint/2010/main" val="3534648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16</a:t>
            </a:fld>
            <a:endParaRPr lang="en-US"/>
          </a:p>
        </p:txBody>
      </p:sp>
    </p:spTree>
    <p:extLst>
      <p:ext uri="{BB962C8B-B14F-4D97-AF65-F5344CB8AC3E}">
        <p14:creationId xmlns:p14="http://schemas.microsoft.com/office/powerpoint/2010/main" val="2444797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21</a:t>
            </a:fld>
            <a:endParaRPr lang="en-US"/>
          </a:p>
        </p:txBody>
      </p:sp>
    </p:spTree>
    <p:extLst>
      <p:ext uri="{BB962C8B-B14F-4D97-AF65-F5344CB8AC3E}">
        <p14:creationId xmlns:p14="http://schemas.microsoft.com/office/powerpoint/2010/main" val="12666338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28</a:t>
            </a:fld>
            <a:endParaRPr lang="en-US"/>
          </a:p>
        </p:txBody>
      </p:sp>
    </p:spTree>
    <p:extLst>
      <p:ext uri="{BB962C8B-B14F-4D97-AF65-F5344CB8AC3E}">
        <p14:creationId xmlns:p14="http://schemas.microsoft.com/office/powerpoint/2010/main" val="1595310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29</a:t>
            </a:fld>
            <a:endParaRPr lang="en-US"/>
          </a:p>
        </p:txBody>
      </p:sp>
    </p:spTree>
    <p:extLst>
      <p:ext uri="{BB962C8B-B14F-4D97-AF65-F5344CB8AC3E}">
        <p14:creationId xmlns:p14="http://schemas.microsoft.com/office/powerpoint/2010/main" val="20349875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093CB4-814A-484F-A8FE-06DFD45D6EF8}" type="slidenum">
              <a:rPr lang="en-US" smtClean="0"/>
              <a:t>30</a:t>
            </a:fld>
            <a:endParaRPr lang="en-US"/>
          </a:p>
        </p:txBody>
      </p:sp>
    </p:spTree>
    <p:extLst>
      <p:ext uri="{BB962C8B-B14F-4D97-AF65-F5344CB8AC3E}">
        <p14:creationId xmlns:p14="http://schemas.microsoft.com/office/powerpoint/2010/main" val="6282899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3403954D-55F7-43EB-B884-ADE207C05508}" type="datetimeFigureOut">
              <a:rPr lang="en-US" smtClean="0"/>
              <a:t>11/10/2015</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B0475D4-6D59-473E-AB41-0886E7488D98}"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03954D-55F7-43EB-B884-ADE207C0550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0475D4-6D59-473E-AB41-0886E7488D9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AB0475D4-6D59-473E-AB41-0886E7488D98}"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403954D-55F7-43EB-B884-ADE207C0550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3403954D-55F7-43EB-B884-ADE207C05508}" type="datetimeFigureOut">
              <a:rPr lang="en-US" smtClean="0"/>
              <a:t>11/10/2015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AB0475D4-6D59-473E-AB41-0886E7488D98}"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3403954D-55F7-43EB-B884-ADE207C05508}" type="datetimeFigureOut">
              <a:rPr lang="en-US" smtClean="0"/>
              <a:t>11/10/2015</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AB0475D4-6D59-473E-AB41-0886E7488D98}"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3403954D-55F7-43EB-B884-ADE207C05508}" type="datetimeFigureOut">
              <a:rPr lang="en-US" smtClean="0"/>
              <a:t>11/10/2015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0475D4-6D59-473E-AB41-0886E7488D98}"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3403954D-55F7-43EB-B884-ADE207C05508}" type="datetimeFigureOut">
              <a:rPr lang="en-US" smtClean="0"/>
              <a:t>11/10/2015</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AB0475D4-6D59-473E-AB41-0886E7488D98}" type="slidenum">
              <a:rPr lang="en-US" smtClean="0"/>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403954D-55F7-43EB-B884-ADE207C05508}" type="datetimeFigureOut">
              <a:rPr lang="en-US" smtClean="0"/>
              <a:t>11/10/2015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AB0475D4-6D59-473E-AB41-0886E7488D98}"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3403954D-55F7-43EB-B884-ADE207C05508}" type="datetimeFigureOut">
              <a:rPr lang="en-US" smtClean="0"/>
              <a:t>11/10/2015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AB0475D4-6D59-473E-AB41-0886E7488D9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AB0475D4-6D59-473E-AB41-0886E7488D98}"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3403954D-55F7-43EB-B884-ADE207C05508}" type="datetimeFigureOut">
              <a:rPr lang="en-US" smtClean="0"/>
              <a:t>11/10/2015</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AB0475D4-6D59-473E-AB41-0886E7488D98}"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3403954D-55F7-43EB-B884-ADE207C05508}" type="datetimeFigureOut">
              <a:rPr lang="en-US" smtClean="0"/>
              <a:t>11/10/2015</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3403954D-55F7-43EB-B884-ADE207C05508}" type="datetimeFigureOut">
              <a:rPr lang="en-US" smtClean="0"/>
              <a:t>11/10/2015</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AB0475D4-6D59-473E-AB41-0886E7488D98}"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961" r:id="rId1"/>
    <p:sldLayoutId id="2147483962" r:id="rId2"/>
    <p:sldLayoutId id="2147483963" r:id="rId3"/>
    <p:sldLayoutId id="2147483964" r:id="rId4"/>
    <p:sldLayoutId id="2147483965" r:id="rId5"/>
    <p:sldLayoutId id="2147483966" r:id="rId6"/>
    <p:sldLayoutId id="2147483967" r:id="rId7"/>
    <p:sldLayoutId id="2147483968" r:id="rId8"/>
    <p:sldLayoutId id="2147483969" r:id="rId9"/>
    <p:sldLayoutId id="2147483970" r:id="rId10"/>
    <p:sldLayoutId id="21474839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971800"/>
            <a:ext cx="8153400" cy="1752600"/>
          </a:xfrm>
        </p:spPr>
        <p:txBody>
          <a:bodyPr>
            <a:normAutofit lnSpcReduction="10000"/>
          </a:bodyPr>
          <a:lstStyle/>
          <a:p>
            <a:r>
              <a:rPr lang="en-US" sz="2100" dirty="0" smtClean="0">
                <a:effectLst>
                  <a:outerShdw blurRad="38100" dist="38100" dir="2700000" algn="tl">
                    <a:srgbClr val="000000">
                      <a:alpha val="43137"/>
                    </a:srgbClr>
                  </a:outerShdw>
                </a:effectLst>
              </a:rPr>
              <a:t>Leveraging Quality Matters Standards for Program Continuous Improvement</a:t>
            </a:r>
          </a:p>
          <a:p>
            <a:endParaRPr lang="en-US" sz="2000" dirty="0"/>
          </a:p>
          <a:p>
            <a:r>
              <a:rPr lang="en-US" sz="2000" b="0" dirty="0" smtClean="0">
                <a:effectLst>
                  <a:outerShdw blurRad="38100" dist="38100" dir="2700000" algn="tl">
                    <a:srgbClr val="000000">
                      <a:alpha val="43137"/>
                    </a:srgbClr>
                  </a:outerShdw>
                </a:effectLst>
              </a:rPr>
              <a:t>Dr. Andria F. </a:t>
            </a:r>
            <a:r>
              <a:rPr lang="en-US" sz="2000" b="0" dirty="0" err="1" smtClean="0">
                <a:effectLst>
                  <a:outerShdw blurRad="38100" dist="38100" dir="2700000" algn="tl">
                    <a:srgbClr val="000000">
                      <a:alpha val="43137"/>
                    </a:srgbClr>
                  </a:outerShdw>
                </a:effectLst>
              </a:rPr>
              <a:t>Schwegler</a:t>
            </a:r>
            <a:endParaRPr lang="en-US" sz="2000" b="0" dirty="0" smtClean="0">
              <a:effectLst>
                <a:outerShdw blurRad="38100" dist="38100" dir="2700000" algn="tl">
                  <a:srgbClr val="000000">
                    <a:alpha val="43137"/>
                  </a:srgbClr>
                </a:outerShdw>
              </a:effectLst>
            </a:endParaRPr>
          </a:p>
          <a:p>
            <a:r>
              <a:rPr lang="en-US" sz="2000" b="0" dirty="0" smtClean="0">
                <a:effectLst>
                  <a:outerShdw blurRad="38100" dist="38100" dir="2700000" algn="tl">
                    <a:srgbClr val="000000">
                      <a:alpha val="43137"/>
                    </a:srgbClr>
                  </a:outerShdw>
                </a:effectLst>
              </a:rPr>
              <a:t>Texas A&amp;M University – Central Texas</a:t>
            </a:r>
          </a:p>
          <a:p>
            <a:endParaRPr lang="en-US" sz="2000" b="0" dirty="0">
              <a:effectLst>
                <a:outerShdw blurRad="38100" dist="38100" dir="2700000" algn="tl">
                  <a:srgbClr val="000000">
                    <a:alpha val="43137"/>
                  </a:srgbClr>
                </a:outerShdw>
              </a:effectLst>
            </a:endParaRPr>
          </a:p>
        </p:txBody>
      </p:sp>
      <p:sp>
        <p:nvSpPr>
          <p:cNvPr id="2" name="Title 1"/>
          <p:cNvSpPr>
            <a:spLocks noGrp="1"/>
          </p:cNvSpPr>
          <p:nvPr>
            <p:ph type="ctrTitle"/>
          </p:nvPr>
        </p:nvSpPr>
        <p:spPr>
          <a:xfrm>
            <a:off x="304800" y="685800"/>
            <a:ext cx="8610600" cy="1219201"/>
          </a:xfrm>
        </p:spPr>
        <p:txBody>
          <a:bodyPr>
            <a:noAutofit/>
          </a:bodyPr>
          <a:lstStyle/>
          <a:p>
            <a:r>
              <a:rPr lang="en-US" sz="3800" dirty="0" smtClean="0">
                <a:solidFill>
                  <a:srgbClr val="C00000"/>
                </a:solidFill>
                <a:effectLst>
                  <a:outerShdw blurRad="38100" dist="38100" dir="2700000" algn="tl">
                    <a:srgbClr val="000000">
                      <a:alpha val="43137"/>
                    </a:srgbClr>
                  </a:outerShdw>
                </a:effectLst>
              </a:rPr>
              <a:t>Targeting Program Design Certification</a:t>
            </a:r>
            <a:endParaRPr lang="en-US" sz="3800" dirty="0">
              <a:solidFill>
                <a:srgbClr val="C00000"/>
              </a:solidFill>
              <a:effectLst>
                <a:outerShdw blurRad="38100" dist="38100" dir="2700000" algn="tl">
                  <a:srgbClr val="000000">
                    <a:alpha val="43137"/>
                  </a:srgbClr>
                </a:outerShdw>
              </a:effectLst>
            </a:endParaRPr>
          </a:p>
        </p:txBody>
      </p:sp>
      <p:pic>
        <p:nvPicPr>
          <p:cNvPr id="1026" name="Picture 2" descr="C:\Users\Eric\Desktop\TAMUCT-Warrior-Mascot-Icon-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4722250"/>
            <a:ext cx="1447800" cy="1662074"/>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p:cNvSpPr txBox="1">
            <a:spLocks/>
          </p:cNvSpPr>
          <p:nvPr/>
        </p:nvSpPr>
        <p:spPr>
          <a:xfrm>
            <a:off x="533400" y="6370422"/>
            <a:ext cx="8153400" cy="438150"/>
          </a:xfrm>
          <a:prstGeom prst="rect">
            <a:avLst/>
          </a:prstGeom>
        </p:spPr>
        <p:txBody>
          <a:bodyPr vert="horz">
            <a:norm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r>
              <a:rPr lang="en-US" dirty="0" smtClean="0">
                <a:effectLst>
                  <a:outerShdw blurRad="38100" dist="38100" dir="2700000" algn="tl">
                    <a:srgbClr val="000000">
                      <a:alpha val="43137"/>
                    </a:srgbClr>
                  </a:outerShdw>
                </a:effectLst>
              </a:rPr>
              <a:t>quality Matters 2015 Annual Conference</a:t>
            </a:r>
          </a:p>
          <a:p>
            <a:endParaRPr lang="en-US" b="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0739021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Summary of Program Review Recommendations</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Strengths</a:t>
            </a:r>
            <a:endParaRPr lang="en-US" dirty="0"/>
          </a:p>
          <a:p>
            <a:pPr lvl="2"/>
            <a:r>
              <a:rPr lang="en-US" dirty="0"/>
              <a:t>Fair alignment of Program Mission with University Mission</a:t>
            </a:r>
          </a:p>
          <a:p>
            <a:pPr lvl="2"/>
            <a:r>
              <a:rPr lang="en-US" dirty="0"/>
              <a:t>Strong support resources </a:t>
            </a:r>
            <a:r>
              <a:rPr lang="en-US" dirty="0" smtClean="0"/>
              <a:t>(online expertise</a:t>
            </a:r>
            <a:r>
              <a:rPr lang="en-US" dirty="0"/>
              <a:t>, </a:t>
            </a:r>
            <a:r>
              <a:rPr lang="en-US" dirty="0" smtClean="0"/>
              <a:t>library</a:t>
            </a:r>
            <a:r>
              <a:rPr lang="en-US" dirty="0"/>
              <a:t>)</a:t>
            </a:r>
          </a:p>
          <a:p>
            <a:pPr lvl="2"/>
            <a:r>
              <a:rPr lang="en-US" dirty="0"/>
              <a:t>Window of opportunity for a fully online program</a:t>
            </a:r>
          </a:p>
          <a:p>
            <a:r>
              <a:rPr lang="en-US" dirty="0"/>
              <a:t>Weaknesses</a:t>
            </a:r>
          </a:p>
          <a:p>
            <a:pPr lvl="2"/>
            <a:r>
              <a:rPr lang="en-US" dirty="0"/>
              <a:t>Clarify focus of </a:t>
            </a:r>
            <a:r>
              <a:rPr lang="en-US" dirty="0" smtClean="0"/>
              <a:t>program (Mission, Vision)</a:t>
            </a:r>
          </a:p>
          <a:p>
            <a:pPr lvl="2"/>
            <a:r>
              <a:rPr lang="en-US" dirty="0" smtClean="0"/>
              <a:t>Articulate program and course learning outcomes</a:t>
            </a:r>
          </a:p>
          <a:p>
            <a:pPr lvl="2"/>
            <a:r>
              <a:rPr lang="en-US" dirty="0" smtClean="0"/>
              <a:t>Expand assessment data (direct, indirect) </a:t>
            </a:r>
          </a:p>
          <a:p>
            <a:pPr lvl="3"/>
            <a:r>
              <a:rPr lang="en-US" dirty="0" smtClean="0"/>
              <a:t>“A full feedback process is not complete…”</a:t>
            </a:r>
          </a:p>
          <a:p>
            <a:pPr lvl="2"/>
            <a:r>
              <a:rPr lang="en-US" dirty="0" smtClean="0"/>
              <a:t>Align </a:t>
            </a:r>
            <a:r>
              <a:rPr lang="en-US" dirty="0"/>
              <a:t>with superordinate strategic </a:t>
            </a:r>
            <a:r>
              <a:rPr lang="en-US" dirty="0" smtClean="0"/>
              <a:t>plans</a:t>
            </a:r>
          </a:p>
          <a:p>
            <a:pPr lvl="2"/>
            <a:r>
              <a:rPr lang="en-US" dirty="0" smtClean="0"/>
              <a:t>Clarify </a:t>
            </a:r>
            <a:r>
              <a:rPr lang="en-US" dirty="0"/>
              <a:t>online presence</a:t>
            </a:r>
          </a:p>
          <a:p>
            <a:pPr lvl="2"/>
            <a:r>
              <a:rPr lang="en-US" dirty="0" smtClean="0"/>
              <a:t>Articulate and advertise faculty </a:t>
            </a:r>
            <a:r>
              <a:rPr lang="en-US" dirty="0"/>
              <a:t>research </a:t>
            </a:r>
            <a:r>
              <a:rPr lang="en-US" dirty="0" smtClean="0"/>
              <a:t>programs</a:t>
            </a:r>
          </a:p>
          <a:p>
            <a:endParaRPr lang="en-US" dirty="0"/>
          </a:p>
        </p:txBody>
      </p:sp>
      <p:sp>
        <p:nvSpPr>
          <p:cNvPr id="5" name="TextBox 4"/>
          <p:cNvSpPr txBox="1"/>
          <p:nvPr/>
        </p:nvSpPr>
        <p:spPr>
          <a:xfrm>
            <a:off x="7099429" y="3940314"/>
            <a:ext cx="1739579" cy="707886"/>
          </a:xfrm>
          <a:prstGeom prst="rect">
            <a:avLst/>
          </a:prstGeom>
          <a:noFill/>
        </p:spPr>
        <p:txBody>
          <a:bodyPr wrap="none" rtlCol="0">
            <a:spAutoFit/>
          </a:bodyPr>
          <a:lstStyle/>
          <a:p>
            <a:r>
              <a:rPr lang="en-US" sz="2000" dirty="0" smtClean="0"/>
              <a:t>Continuous </a:t>
            </a:r>
          </a:p>
          <a:p>
            <a:r>
              <a:rPr lang="en-US" sz="2000" dirty="0" smtClean="0"/>
              <a:t>Improvement</a:t>
            </a:r>
            <a:endParaRPr lang="en-US" sz="2000" dirty="0"/>
          </a:p>
        </p:txBody>
      </p:sp>
      <p:sp>
        <p:nvSpPr>
          <p:cNvPr id="6" name="Right Brace 5"/>
          <p:cNvSpPr/>
          <p:nvPr/>
        </p:nvSpPr>
        <p:spPr>
          <a:xfrm>
            <a:off x="6858000" y="3429000"/>
            <a:ext cx="304800" cy="1676400"/>
          </a:xfrm>
          <a:prstGeom prst="rightBrace">
            <a:avLst>
              <a:gd name="adj1" fmla="val 35644"/>
              <a:gd name="adj2" fmla="val 50000"/>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Right Brace 6"/>
          <p:cNvSpPr/>
          <p:nvPr/>
        </p:nvSpPr>
        <p:spPr>
          <a:xfrm>
            <a:off x="6858000" y="5181600"/>
            <a:ext cx="304800" cy="624548"/>
          </a:xfrm>
          <a:prstGeom prst="rightBrace">
            <a:avLst>
              <a:gd name="adj1" fmla="val 26155"/>
              <a:gd name="adj2" fmla="val 50000"/>
            </a:avLst>
          </a:prstGeom>
          <a:ln w="31750"/>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8" name="TextBox 7"/>
          <p:cNvSpPr txBox="1"/>
          <p:nvPr/>
        </p:nvSpPr>
        <p:spPr>
          <a:xfrm>
            <a:off x="7086600" y="5257800"/>
            <a:ext cx="1364476" cy="400110"/>
          </a:xfrm>
          <a:prstGeom prst="rect">
            <a:avLst/>
          </a:prstGeom>
          <a:noFill/>
        </p:spPr>
        <p:txBody>
          <a:bodyPr wrap="none" rtlCol="0">
            <a:spAutoFit/>
          </a:bodyPr>
          <a:lstStyle/>
          <a:p>
            <a:r>
              <a:rPr lang="en-US" sz="2000" dirty="0" smtClean="0"/>
              <a:t>Marketing</a:t>
            </a:r>
            <a:endParaRPr lang="en-US" sz="2000" dirty="0"/>
          </a:p>
        </p:txBody>
      </p:sp>
    </p:spTree>
    <p:extLst>
      <p:ext uri="{BB962C8B-B14F-4D97-AF65-F5344CB8AC3E}">
        <p14:creationId xmlns:p14="http://schemas.microsoft.com/office/powerpoint/2010/main" val="13008534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Targeting QM Program Design Certification</a:t>
            </a:r>
            <a:endParaRPr lang="en-US" dirty="0"/>
          </a:p>
        </p:txBody>
      </p:sp>
      <p:sp>
        <p:nvSpPr>
          <p:cNvPr id="3" name="Content Placeholder 2"/>
          <p:cNvSpPr>
            <a:spLocks noGrp="1"/>
          </p:cNvSpPr>
          <p:nvPr>
            <p:ph sz="quarter" idx="1"/>
          </p:nvPr>
        </p:nvSpPr>
        <p:spPr/>
        <p:txBody>
          <a:bodyPr/>
          <a:lstStyle/>
          <a:p>
            <a:r>
              <a:rPr lang="en-US" dirty="0"/>
              <a:t>After several institution and program level changes, target became Quality Matters (QM) Program Design Certification</a:t>
            </a:r>
          </a:p>
          <a:p>
            <a:pPr lvl="2"/>
            <a:r>
              <a:rPr lang="en-US" dirty="0"/>
              <a:t>Other QM certifications will be targeted after courses are revised</a:t>
            </a:r>
          </a:p>
          <a:p>
            <a:endParaRPr lang="en-US" dirty="0"/>
          </a:p>
        </p:txBody>
      </p:sp>
    </p:spTree>
    <p:extLst>
      <p:ext uri="{BB962C8B-B14F-4D97-AF65-F5344CB8AC3E}">
        <p14:creationId xmlns:p14="http://schemas.microsoft.com/office/powerpoint/2010/main" val="2670988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QM Online Program Design Certification</a:t>
            </a:r>
            <a:endParaRPr lang="en-US" sz="3600" dirty="0"/>
          </a:p>
        </p:txBody>
      </p:sp>
      <p:sp>
        <p:nvSpPr>
          <p:cNvPr id="3" name="Content Placeholder 2"/>
          <p:cNvSpPr>
            <a:spLocks noGrp="1"/>
          </p:cNvSpPr>
          <p:nvPr>
            <p:ph sz="quarter" idx="1"/>
          </p:nvPr>
        </p:nvSpPr>
        <p:spPr/>
        <p:txBody>
          <a:bodyPr>
            <a:normAutofit/>
          </a:bodyPr>
          <a:lstStyle/>
          <a:p>
            <a:r>
              <a:rPr lang="en-US" dirty="0" smtClean="0"/>
              <a:t>Measurable Learning Objectives for Program</a:t>
            </a:r>
          </a:p>
          <a:p>
            <a:r>
              <a:rPr lang="en-US" dirty="0" smtClean="0"/>
              <a:t>Measurable Learning Objectives for Courses Aligned with Program Objectives</a:t>
            </a:r>
          </a:p>
          <a:p>
            <a:r>
              <a:rPr lang="en-US" dirty="0" smtClean="0"/>
              <a:t>Course Design Team Completed Professional Development in Best Practices in Online Course Design </a:t>
            </a:r>
          </a:p>
          <a:p>
            <a:r>
              <a:rPr lang="en-US" dirty="0" smtClean="0"/>
              <a:t>Plan for Courses to meet QM Rubric Standards and Maintain Alignment	</a:t>
            </a:r>
          </a:p>
          <a:p>
            <a:pPr lvl="1"/>
            <a:r>
              <a:rPr lang="en-US" dirty="0" smtClean="0"/>
              <a:t>Course Development Process</a:t>
            </a:r>
          </a:p>
          <a:p>
            <a:pPr lvl="1"/>
            <a:r>
              <a:rPr lang="en-US" dirty="0" smtClean="0"/>
              <a:t>Course Review Process</a:t>
            </a:r>
            <a:endParaRPr lang="en-US" dirty="0"/>
          </a:p>
        </p:txBody>
      </p:sp>
    </p:spTree>
    <p:extLst>
      <p:ext uri="{BB962C8B-B14F-4D97-AF65-F5344CB8AC3E}">
        <p14:creationId xmlns:p14="http://schemas.microsoft.com/office/powerpoint/2010/main" val="40783124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Program Certification Timeline</a:t>
            </a:r>
            <a:endParaRPr lang="en-US" dirty="0"/>
          </a:p>
        </p:txBody>
      </p:sp>
      <p:sp>
        <p:nvSpPr>
          <p:cNvPr id="3" name="Content Placeholder 2"/>
          <p:cNvSpPr>
            <a:spLocks noGrp="1"/>
          </p:cNvSpPr>
          <p:nvPr>
            <p:ph sz="quarter" idx="1"/>
          </p:nvPr>
        </p:nvSpPr>
        <p:spPr>
          <a:xfrm>
            <a:off x="301752" y="1527048"/>
            <a:ext cx="8503920" cy="5026152"/>
          </a:xfrm>
        </p:spPr>
        <p:txBody>
          <a:bodyPr>
            <a:normAutofit fontScale="92500" lnSpcReduction="10000"/>
          </a:bodyPr>
          <a:lstStyle/>
          <a:p>
            <a:r>
              <a:rPr lang="en-US" dirty="0" smtClean="0"/>
              <a:t>Fall 2015-Spring 2016</a:t>
            </a:r>
          </a:p>
          <a:p>
            <a:pPr lvl="1"/>
            <a:r>
              <a:rPr lang="en-US" dirty="0" smtClean="0"/>
              <a:t>Create Master Syllabi with individual faculty, curriculum focus</a:t>
            </a:r>
          </a:p>
          <a:p>
            <a:pPr lvl="1"/>
            <a:r>
              <a:rPr lang="en-US" dirty="0" smtClean="0"/>
              <a:t>Begin new data collection on program-level outcomes</a:t>
            </a:r>
          </a:p>
          <a:p>
            <a:r>
              <a:rPr lang="en-US" dirty="0" smtClean="0"/>
              <a:t>Spring 2016 Department Retreat</a:t>
            </a:r>
          </a:p>
          <a:p>
            <a:pPr lvl="1"/>
            <a:r>
              <a:rPr lang="en-US" dirty="0" smtClean="0"/>
              <a:t>Review syllabi revisions across all courses with all faculty</a:t>
            </a:r>
          </a:p>
          <a:p>
            <a:r>
              <a:rPr lang="en-US" dirty="0" smtClean="0"/>
              <a:t>Spring 2016-Fall 2016</a:t>
            </a:r>
          </a:p>
          <a:p>
            <a:pPr lvl="1"/>
            <a:r>
              <a:rPr lang="en-US" dirty="0" smtClean="0"/>
              <a:t>Work with Instructional Designer, course design focus</a:t>
            </a:r>
          </a:p>
          <a:p>
            <a:pPr lvl="1"/>
            <a:r>
              <a:rPr lang="en-US" dirty="0" smtClean="0"/>
              <a:t>Teach revised </a:t>
            </a:r>
            <a:r>
              <a:rPr lang="en-US" dirty="0"/>
              <a:t>courses </a:t>
            </a:r>
            <a:r>
              <a:rPr lang="en-US" dirty="0" smtClean="0"/>
              <a:t>and tweak </a:t>
            </a:r>
            <a:endParaRPr lang="en-US" dirty="0"/>
          </a:p>
          <a:p>
            <a:pPr lvl="1"/>
            <a:r>
              <a:rPr lang="en-US" dirty="0" smtClean="0"/>
              <a:t>Market new CIP for program – Fall 2016</a:t>
            </a:r>
          </a:p>
          <a:p>
            <a:r>
              <a:rPr lang="en-US" dirty="0" smtClean="0"/>
              <a:t>Spring 2017-Fall 2017</a:t>
            </a:r>
          </a:p>
          <a:p>
            <a:pPr lvl="1"/>
            <a:r>
              <a:rPr lang="en-US" dirty="0" smtClean="0"/>
              <a:t>Program courses undergo external QM peer reviews</a:t>
            </a:r>
          </a:p>
          <a:p>
            <a:r>
              <a:rPr lang="en-US" dirty="0" smtClean="0"/>
              <a:t>Spring 2018</a:t>
            </a:r>
          </a:p>
          <a:p>
            <a:pPr lvl="1"/>
            <a:r>
              <a:rPr lang="en-US" dirty="0" smtClean="0"/>
              <a:t>Apply for QM Program Design Certification</a:t>
            </a:r>
          </a:p>
        </p:txBody>
      </p:sp>
    </p:spTree>
    <p:extLst>
      <p:ext uri="{BB962C8B-B14F-4D97-AF65-F5344CB8AC3E}">
        <p14:creationId xmlns:p14="http://schemas.microsoft.com/office/powerpoint/2010/main" val="13255043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Conditions that are enabling program improvement</a:t>
            </a:r>
            <a:endParaRPr lang="en-US" dirty="0"/>
          </a:p>
        </p:txBody>
      </p:sp>
      <p:sp>
        <p:nvSpPr>
          <p:cNvPr id="3" name="Title 2"/>
          <p:cNvSpPr>
            <a:spLocks noGrp="1"/>
          </p:cNvSpPr>
          <p:nvPr>
            <p:ph type="title"/>
          </p:nvPr>
        </p:nvSpPr>
        <p:spPr/>
        <p:txBody>
          <a:bodyPr/>
          <a:lstStyle/>
          <a:p>
            <a:r>
              <a:rPr lang="en-US" dirty="0" smtClean="0"/>
              <a:t>Institutional Changes Impacting Program</a:t>
            </a:r>
            <a:endParaRPr lang="en-US" dirty="0"/>
          </a:p>
        </p:txBody>
      </p:sp>
    </p:spTree>
    <p:extLst>
      <p:ext uri="{BB962C8B-B14F-4D97-AF65-F5344CB8AC3E}">
        <p14:creationId xmlns:p14="http://schemas.microsoft.com/office/powerpoint/2010/main" val="1012829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4873752"/>
          </a:xfrm>
        </p:spPr>
        <p:txBody>
          <a:bodyPr>
            <a:normAutofit/>
          </a:bodyPr>
          <a:lstStyle/>
          <a:p>
            <a:r>
              <a:rPr lang="en-US" dirty="0" smtClean="0"/>
              <a:t>Rapidly Developing Institutional Support for Online Learning</a:t>
            </a:r>
          </a:p>
          <a:p>
            <a:pPr lvl="1"/>
            <a:r>
              <a:rPr lang="en-US" dirty="0" smtClean="0"/>
              <a:t>Library Access</a:t>
            </a:r>
          </a:p>
          <a:p>
            <a:pPr lvl="2"/>
            <a:r>
              <a:rPr lang="en-US" dirty="0" smtClean="0"/>
              <a:t>Equivalent support for on campus and online students</a:t>
            </a:r>
          </a:p>
          <a:p>
            <a:pPr lvl="1"/>
            <a:r>
              <a:rPr lang="en-US" dirty="0" smtClean="0"/>
              <a:t>Office of Instructional Enhancement and Innovation</a:t>
            </a:r>
          </a:p>
          <a:p>
            <a:pPr lvl="2"/>
            <a:r>
              <a:rPr lang="en-US" dirty="0" smtClean="0"/>
              <a:t>Faculty Training to Teach Online</a:t>
            </a:r>
          </a:p>
          <a:p>
            <a:pPr lvl="2"/>
            <a:r>
              <a:rPr lang="en-US" dirty="0" smtClean="0"/>
              <a:t>Instructional Design Support and Resources</a:t>
            </a:r>
          </a:p>
          <a:p>
            <a:pPr lvl="1"/>
            <a:r>
              <a:rPr lang="en-US" dirty="0" smtClean="0"/>
              <a:t>Online Research Resources</a:t>
            </a:r>
          </a:p>
          <a:p>
            <a:pPr lvl="2"/>
            <a:r>
              <a:rPr lang="en-US" dirty="0"/>
              <a:t>Human </a:t>
            </a:r>
            <a:r>
              <a:rPr lang="en-US" dirty="0" smtClean="0"/>
              <a:t>Subjects Training</a:t>
            </a:r>
          </a:p>
          <a:p>
            <a:pPr lvl="2"/>
            <a:r>
              <a:rPr lang="en-US" dirty="0" smtClean="0"/>
              <a:t>Survey Creation Tools and Collaboration Software</a:t>
            </a:r>
          </a:p>
          <a:p>
            <a:pPr lvl="2"/>
            <a:r>
              <a:rPr lang="en-US" dirty="0" smtClean="0"/>
              <a:t>Online IRB Processes</a:t>
            </a:r>
          </a:p>
          <a:p>
            <a:pPr lvl="1"/>
            <a:r>
              <a:rPr lang="en-US" dirty="0" smtClean="0"/>
              <a:t>Upcoming Program Organizations in LMS</a:t>
            </a:r>
          </a:p>
          <a:p>
            <a:pPr lvl="1"/>
            <a:endParaRPr lang="en-US" dirty="0"/>
          </a:p>
        </p:txBody>
      </p:sp>
      <p:sp>
        <p:nvSpPr>
          <p:cNvPr id="4" name="Title 1"/>
          <p:cNvSpPr>
            <a:spLocks noGrp="1"/>
          </p:cNvSpPr>
          <p:nvPr>
            <p:ph type="title"/>
          </p:nvPr>
        </p:nvSpPr>
        <p:spPr/>
        <p:txBody>
          <a:bodyPr>
            <a:normAutofit/>
          </a:bodyPr>
          <a:lstStyle/>
          <a:p>
            <a:r>
              <a:rPr lang="en-US" dirty="0" smtClean="0"/>
              <a:t>Institutional Changes Impacting Program</a:t>
            </a:r>
            <a:endParaRPr lang="en-US" dirty="0"/>
          </a:p>
        </p:txBody>
      </p:sp>
    </p:spTree>
    <p:extLst>
      <p:ext uri="{BB962C8B-B14F-4D97-AF65-F5344CB8AC3E}">
        <p14:creationId xmlns:p14="http://schemas.microsoft.com/office/powerpoint/2010/main" val="40570314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Institutional Changes Impacting Program</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Implementing Academic Master Plan 2015-2020</a:t>
            </a:r>
          </a:p>
          <a:p>
            <a:pPr lvl="1"/>
            <a:r>
              <a:rPr lang="en-US" dirty="0" smtClean="0"/>
              <a:t>Academic Excellence</a:t>
            </a:r>
          </a:p>
          <a:p>
            <a:pPr lvl="2"/>
            <a:r>
              <a:rPr lang="en-US" dirty="0" smtClean="0"/>
              <a:t>Utilize TAMU-CT Program Review process</a:t>
            </a:r>
          </a:p>
          <a:p>
            <a:pPr lvl="2"/>
            <a:r>
              <a:rPr lang="en-US" dirty="0" smtClean="0"/>
              <a:t>Pursue and maintain program certification/accreditation</a:t>
            </a:r>
          </a:p>
          <a:p>
            <a:pPr lvl="1"/>
            <a:r>
              <a:rPr lang="en-US" dirty="0" smtClean="0"/>
              <a:t>Faculty Excellence</a:t>
            </a:r>
          </a:p>
          <a:p>
            <a:pPr lvl="2"/>
            <a:r>
              <a:rPr lang="en-US" dirty="0" smtClean="0"/>
              <a:t>Develop a Center for Innovative Teaching</a:t>
            </a:r>
          </a:p>
          <a:p>
            <a:pPr lvl="1"/>
            <a:r>
              <a:rPr lang="en-US" dirty="0" smtClean="0"/>
              <a:t>Student Success</a:t>
            </a:r>
          </a:p>
          <a:p>
            <a:pPr lvl="2"/>
            <a:r>
              <a:rPr lang="en-US" dirty="0" smtClean="0"/>
              <a:t>Develop a comprehensive writing program</a:t>
            </a:r>
          </a:p>
          <a:p>
            <a:pPr lvl="1"/>
            <a:r>
              <a:rPr lang="en-US" dirty="0" smtClean="0"/>
              <a:t>Student Access</a:t>
            </a:r>
          </a:p>
          <a:p>
            <a:pPr lvl="2"/>
            <a:r>
              <a:rPr lang="en-US" dirty="0" smtClean="0"/>
              <a:t>Increase marketing of quality academic programs</a:t>
            </a:r>
          </a:p>
          <a:p>
            <a:pPr lvl="1"/>
            <a:r>
              <a:rPr lang="en-US" dirty="0" smtClean="0"/>
              <a:t>Community Engagement</a:t>
            </a:r>
          </a:p>
          <a:p>
            <a:pPr lvl="2"/>
            <a:r>
              <a:rPr lang="en-US" dirty="0" smtClean="0"/>
              <a:t>Establish and institutionalize service-learning</a:t>
            </a:r>
          </a:p>
          <a:p>
            <a:pPr lvl="1"/>
            <a:endParaRPr lang="en-US" dirty="0"/>
          </a:p>
        </p:txBody>
      </p:sp>
    </p:spTree>
    <p:extLst>
      <p:ext uri="{BB962C8B-B14F-4D97-AF65-F5344CB8AC3E}">
        <p14:creationId xmlns:p14="http://schemas.microsoft.com/office/powerpoint/2010/main" val="4743548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1752" y="1527048"/>
            <a:ext cx="8503920" cy="4797552"/>
          </a:xfrm>
        </p:spPr>
        <p:txBody>
          <a:bodyPr>
            <a:normAutofit/>
          </a:bodyPr>
          <a:lstStyle/>
          <a:p>
            <a:r>
              <a:rPr lang="en-US" dirty="0" smtClean="0"/>
              <a:t>IDEA Center Student Ratings of Instruction</a:t>
            </a:r>
          </a:p>
          <a:p>
            <a:pPr lvl="1"/>
            <a:r>
              <a:rPr lang="en-US" dirty="0" smtClean="0"/>
              <a:t>Course-level Application</a:t>
            </a:r>
          </a:p>
          <a:p>
            <a:pPr lvl="2"/>
            <a:r>
              <a:rPr lang="en-US" dirty="0" smtClean="0"/>
              <a:t>Terminated previous course evaluation process.</a:t>
            </a:r>
          </a:p>
          <a:p>
            <a:pPr lvl="2"/>
            <a:r>
              <a:rPr lang="en-US" dirty="0" smtClean="0"/>
              <a:t>Integrated IDEA Center process as course evaluations for all courses.</a:t>
            </a:r>
          </a:p>
          <a:p>
            <a:pPr lvl="3"/>
            <a:r>
              <a:rPr lang="en-US" dirty="0" smtClean="0"/>
              <a:t>Students rate progress made on course objectives identified as essential by the faculty member teaching the course.</a:t>
            </a:r>
          </a:p>
          <a:p>
            <a:pPr lvl="1"/>
            <a:r>
              <a:rPr lang="en-US" dirty="0" smtClean="0"/>
              <a:t>Program-level Application</a:t>
            </a:r>
          </a:p>
          <a:p>
            <a:pPr lvl="2"/>
            <a:r>
              <a:rPr lang="en-US" dirty="0" smtClean="0"/>
              <a:t>Objectives selected </a:t>
            </a:r>
            <a:r>
              <a:rPr lang="en-US" dirty="0"/>
              <a:t>by faculty </a:t>
            </a:r>
            <a:r>
              <a:rPr lang="en-US" dirty="0" smtClean="0"/>
              <a:t>provide a common thread across courses to identify outcomes that are important in the program.</a:t>
            </a:r>
          </a:p>
          <a:p>
            <a:pPr lvl="2"/>
            <a:r>
              <a:rPr lang="en-US" dirty="0" smtClean="0"/>
              <a:t>Objectives provide an alternative perspective to view alignment of course-level objectives and program-level objectives. </a:t>
            </a:r>
            <a:endParaRPr lang="en-US" dirty="0"/>
          </a:p>
        </p:txBody>
      </p:sp>
      <p:sp>
        <p:nvSpPr>
          <p:cNvPr id="4" name="Title 1"/>
          <p:cNvSpPr>
            <a:spLocks noGrp="1"/>
          </p:cNvSpPr>
          <p:nvPr>
            <p:ph type="title"/>
          </p:nvPr>
        </p:nvSpPr>
        <p:spPr/>
        <p:txBody>
          <a:bodyPr>
            <a:normAutofit/>
          </a:bodyPr>
          <a:lstStyle/>
          <a:p>
            <a:r>
              <a:rPr lang="en-US" dirty="0" smtClean="0"/>
              <a:t>Institutional Changes Impacting Program</a:t>
            </a:r>
            <a:endParaRPr lang="en-US" dirty="0"/>
          </a:p>
        </p:txBody>
      </p:sp>
    </p:spTree>
    <p:extLst>
      <p:ext uri="{BB962C8B-B14F-4D97-AF65-F5344CB8AC3E}">
        <p14:creationId xmlns:p14="http://schemas.microsoft.com/office/powerpoint/2010/main" val="24937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The impact of Leveraging QM standards for course revision across the program</a:t>
            </a:r>
            <a:endParaRPr lang="en-US" dirty="0"/>
          </a:p>
        </p:txBody>
      </p:sp>
      <p:sp>
        <p:nvSpPr>
          <p:cNvPr id="3" name="Title 2"/>
          <p:cNvSpPr>
            <a:spLocks noGrp="1"/>
          </p:cNvSpPr>
          <p:nvPr>
            <p:ph type="title"/>
          </p:nvPr>
        </p:nvSpPr>
        <p:spPr/>
        <p:txBody>
          <a:bodyPr>
            <a:normAutofit/>
          </a:bodyPr>
          <a:lstStyle/>
          <a:p>
            <a:r>
              <a:rPr lang="en-US" dirty="0" smtClean="0"/>
              <a:t>Application of QM Standards across Program Courses</a:t>
            </a:r>
            <a:endParaRPr lang="en-US" dirty="0"/>
          </a:p>
        </p:txBody>
      </p:sp>
    </p:spTree>
    <p:extLst>
      <p:ext uri="{BB962C8B-B14F-4D97-AF65-F5344CB8AC3E}">
        <p14:creationId xmlns:p14="http://schemas.microsoft.com/office/powerpoint/2010/main" val="24507649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
        <p:nvSpPr>
          <p:cNvPr id="3" name="Content Placeholder 2"/>
          <p:cNvSpPr>
            <a:spLocks noGrp="1"/>
          </p:cNvSpPr>
          <p:nvPr>
            <p:ph sz="quarter" idx="1"/>
          </p:nvPr>
        </p:nvSpPr>
        <p:spPr/>
        <p:txBody>
          <a:bodyPr/>
          <a:lstStyle/>
          <a:p>
            <a:r>
              <a:rPr lang="en-US" dirty="0" smtClean="0"/>
              <a:t>Standard 2 ~ Learning objectives describe what learners will be able to do upon completion of the program. ~</a:t>
            </a:r>
          </a:p>
          <a:p>
            <a:pPr lvl="1"/>
            <a:r>
              <a:rPr lang="en-US" dirty="0" smtClean="0"/>
              <a:t>Standard 2.1 The program learning objectives describe outcomes that are measureable.</a:t>
            </a:r>
          </a:p>
          <a:p>
            <a:pPr lvl="1"/>
            <a:r>
              <a:rPr lang="en-US" dirty="0" smtClean="0"/>
              <a:t>Standard 2.2 The course learning objectives describe outcomes that are measureable and consistent with the program-level objectives.</a:t>
            </a:r>
          </a:p>
          <a:p>
            <a:pPr lvl="1"/>
            <a:endParaRPr lang="en-US" dirty="0" smtClean="0"/>
          </a:p>
          <a:p>
            <a:endParaRPr lang="en-US" dirty="0"/>
          </a:p>
        </p:txBody>
      </p:sp>
    </p:spTree>
    <p:extLst>
      <p:ext uri="{BB962C8B-B14F-4D97-AF65-F5344CB8AC3E}">
        <p14:creationId xmlns:p14="http://schemas.microsoft.com/office/powerpoint/2010/main" val="3951876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Institutional Context:  Program History</a:t>
            </a:r>
          </a:p>
          <a:p>
            <a:r>
              <a:rPr lang="en-US" dirty="0" smtClean="0"/>
              <a:t>Institutional Changes Impacting Program</a:t>
            </a:r>
          </a:p>
          <a:p>
            <a:pPr lvl="1"/>
            <a:r>
              <a:rPr lang="en-US" dirty="0" smtClean="0"/>
              <a:t>Rapidly Developing Institutional Support for Online Learning</a:t>
            </a:r>
          </a:p>
          <a:p>
            <a:pPr lvl="1"/>
            <a:r>
              <a:rPr lang="en-US" dirty="0"/>
              <a:t>Implementing Academic Master Plan </a:t>
            </a:r>
            <a:r>
              <a:rPr lang="en-US" dirty="0">
                <a:solidFill>
                  <a:schemeClr val="bg2">
                    <a:lumMod val="50000"/>
                  </a:schemeClr>
                </a:solidFill>
              </a:rPr>
              <a:t>2015-2020</a:t>
            </a:r>
          </a:p>
          <a:p>
            <a:pPr lvl="1"/>
            <a:r>
              <a:rPr lang="en-US" dirty="0" smtClean="0"/>
              <a:t>Integrating IDEA Center Course Evaluations</a:t>
            </a:r>
          </a:p>
          <a:p>
            <a:r>
              <a:rPr lang="en-US" dirty="0" smtClean="0"/>
              <a:t>Application of QM Rubric Standards across Courses</a:t>
            </a:r>
          </a:p>
          <a:p>
            <a:pPr lvl="1"/>
            <a:r>
              <a:rPr lang="en-US" dirty="0" smtClean="0"/>
              <a:t>Creating Master Syllabi for Program Courses</a:t>
            </a:r>
          </a:p>
          <a:p>
            <a:pPr lvl="1"/>
            <a:r>
              <a:rPr lang="en-US" dirty="0" smtClean="0"/>
              <a:t>Revising Program Objectives &amp; Mission</a:t>
            </a:r>
          </a:p>
          <a:p>
            <a:pPr lvl="1"/>
            <a:r>
              <a:rPr lang="en-US" dirty="0" smtClean="0"/>
              <a:t>Aligning Program Assessment with Objectives</a:t>
            </a:r>
          </a:p>
          <a:p>
            <a:r>
              <a:rPr lang="en-US" dirty="0" smtClean="0"/>
              <a:t>Application of QM Rubric Standards beyond Courses</a:t>
            </a:r>
          </a:p>
          <a:p>
            <a:pPr lvl="1"/>
            <a:r>
              <a:rPr lang="en-US" dirty="0" smtClean="0"/>
              <a:t>Developing Program Admission &amp; Orientation Materials </a:t>
            </a:r>
          </a:p>
          <a:p>
            <a:pPr lvl="1"/>
            <a:r>
              <a:rPr lang="en-US" dirty="0" smtClean="0"/>
              <a:t>Communicating a Group Identity Online</a:t>
            </a:r>
          </a:p>
        </p:txBody>
      </p:sp>
    </p:spTree>
    <p:extLst>
      <p:ext uri="{BB962C8B-B14F-4D97-AF65-F5344CB8AC3E}">
        <p14:creationId xmlns:p14="http://schemas.microsoft.com/office/powerpoint/2010/main" val="3444754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Standard </a:t>
            </a:r>
            <a:r>
              <a:rPr lang="en-US" dirty="0" smtClean="0"/>
              <a:t>3 </a:t>
            </a:r>
            <a:r>
              <a:rPr lang="en-US" dirty="0"/>
              <a:t>~ </a:t>
            </a:r>
            <a:r>
              <a:rPr lang="en-US" dirty="0" smtClean="0"/>
              <a:t>Assessments are designed to evaluate learner progress in achieving the stated program learning objectives. ~</a:t>
            </a:r>
          </a:p>
          <a:p>
            <a:pPr lvl="1"/>
            <a:r>
              <a:rPr lang="en-US" dirty="0" smtClean="0"/>
              <a:t>3.1 The assessments measure the stated learning objectives.</a:t>
            </a:r>
          </a:p>
          <a:p>
            <a:pPr lvl="1"/>
            <a:r>
              <a:rPr lang="en-US" dirty="0" smtClean="0"/>
              <a:t>3.3 Specific and descriptive criteria are provided for the evaluation of learner’s work.</a:t>
            </a:r>
          </a:p>
          <a:p>
            <a:pPr lvl="1"/>
            <a:r>
              <a:rPr lang="en-US" dirty="0" smtClean="0"/>
              <a:t>3.4 The assessment instruments are sequenced, varied, and suited to the learner’s work.</a:t>
            </a:r>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32978685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Standard </a:t>
            </a:r>
            <a:r>
              <a:rPr lang="en-US" dirty="0" smtClean="0"/>
              <a:t>4 </a:t>
            </a:r>
            <a:r>
              <a:rPr lang="en-US" dirty="0"/>
              <a:t>~ </a:t>
            </a:r>
            <a:r>
              <a:rPr lang="en-US" dirty="0" smtClean="0"/>
              <a:t>Instructional strategies enable learners to achieve stated program learning objectives. ~</a:t>
            </a:r>
          </a:p>
          <a:p>
            <a:pPr lvl="1"/>
            <a:r>
              <a:rPr lang="en-US" dirty="0" smtClean="0"/>
              <a:t>4.1 Instructional strategies contribute to the achievement of the stated program and course learning objectives</a:t>
            </a:r>
            <a:r>
              <a:rPr lang="en-US" dirty="0" smtClean="0"/>
              <a:t>.</a:t>
            </a:r>
          </a:p>
          <a:p>
            <a:pPr lvl="2"/>
            <a:r>
              <a:rPr lang="en-US" dirty="0"/>
              <a:t>Inclusion of reading first-hand empirical research in </a:t>
            </a:r>
            <a:r>
              <a:rPr lang="en-US" dirty="0" smtClean="0"/>
              <a:t>program </a:t>
            </a:r>
            <a:r>
              <a:rPr lang="en-US" dirty="0"/>
              <a:t>courses</a:t>
            </a:r>
          </a:p>
          <a:p>
            <a:pPr lvl="2"/>
            <a:r>
              <a:rPr lang="en-US" dirty="0"/>
              <a:t>Inclusion of APA formatted research assignments in </a:t>
            </a:r>
            <a:r>
              <a:rPr lang="en-US" dirty="0" smtClean="0"/>
              <a:t>program </a:t>
            </a:r>
            <a:r>
              <a:rPr lang="en-US" dirty="0"/>
              <a:t>courses</a:t>
            </a:r>
          </a:p>
          <a:p>
            <a:pPr lvl="1"/>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21243279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000" dirty="0" smtClean="0"/>
              <a:t>Application of QM Standards:  Program  Level</a:t>
            </a:r>
            <a:endParaRPr lang="en-US" sz="3000" dirty="0"/>
          </a:p>
        </p:txBody>
      </p:sp>
      <p:sp>
        <p:nvSpPr>
          <p:cNvPr id="3" name="Content Placeholder 2"/>
          <p:cNvSpPr>
            <a:spLocks noGrp="1"/>
          </p:cNvSpPr>
          <p:nvPr>
            <p:ph sz="quarter" idx="1"/>
          </p:nvPr>
        </p:nvSpPr>
        <p:spPr>
          <a:xfrm>
            <a:off x="301752" y="1527048"/>
            <a:ext cx="8689848" cy="4797552"/>
          </a:xfrm>
        </p:spPr>
        <p:txBody>
          <a:bodyPr>
            <a:normAutofit fontScale="92500" lnSpcReduction="20000"/>
          </a:bodyPr>
          <a:lstStyle/>
          <a:p>
            <a:r>
              <a:rPr lang="en-US" dirty="0" smtClean="0"/>
              <a:t>Creating Master Syllabi</a:t>
            </a:r>
          </a:p>
          <a:p>
            <a:pPr lvl="1"/>
            <a:r>
              <a:rPr lang="en-US" dirty="0" smtClean="0"/>
              <a:t>Using online university syllabus template with QM integration</a:t>
            </a:r>
          </a:p>
          <a:p>
            <a:pPr lvl="2"/>
            <a:r>
              <a:rPr lang="en-US" dirty="0" smtClean="0"/>
              <a:t>Standard 1.2 Introduction to purpose and structure of course</a:t>
            </a:r>
          </a:p>
          <a:p>
            <a:pPr lvl="2"/>
            <a:r>
              <a:rPr lang="en-US" dirty="0" smtClean="0"/>
              <a:t>Standard 1.4, 7.2, 7.3, 7.4 Course and institutional policies and support</a:t>
            </a:r>
          </a:p>
          <a:p>
            <a:pPr lvl="2"/>
            <a:r>
              <a:rPr lang="en-US" dirty="0" smtClean="0"/>
              <a:t>Standard 1.5 , 1.7, 7.1  Technology requirements, skills, support</a:t>
            </a:r>
          </a:p>
          <a:p>
            <a:pPr lvl="2"/>
            <a:r>
              <a:rPr lang="en-US" dirty="0" smtClean="0"/>
              <a:t>Standard 3.2 Grading policy</a:t>
            </a:r>
          </a:p>
          <a:p>
            <a:pPr lvl="2"/>
            <a:r>
              <a:rPr lang="en-US" dirty="0" smtClean="0"/>
              <a:t>Standard 5.2 Instructor’s response time</a:t>
            </a:r>
          </a:p>
          <a:p>
            <a:pPr lvl="2"/>
            <a:r>
              <a:rPr lang="en-US" dirty="0" smtClean="0"/>
              <a:t>Standard 5.4 Requirements for learner interaction</a:t>
            </a:r>
          </a:p>
          <a:p>
            <a:pPr lvl="1"/>
            <a:r>
              <a:rPr lang="en-US" dirty="0" smtClean="0"/>
              <a:t>Adding Standard 8.1 Navigation ease of use in syllabi</a:t>
            </a:r>
          </a:p>
          <a:p>
            <a:pPr lvl="1"/>
            <a:r>
              <a:rPr lang="en-US" dirty="0" smtClean="0"/>
              <a:t>Identifying and Clarifying Course Objectives</a:t>
            </a:r>
          </a:p>
          <a:p>
            <a:pPr lvl="2"/>
            <a:r>
              <a:rPr lang="en-US" dirty="0" smtClean="0"/>
              <a:t>Compiled course objectives from </a:t>
            </a:r>
            <a:r>
              <a:rPr lang="en-US" dirty="0"/>
              <a:t>current </a:t>
            </a:r>
            <a:r>
              <a:rPr lang="en-US" dirty="0" smtClean="0"/>
              <a:t>syllabi across program</a:t>
            </a:r>
          </a:p>
          <a:p>
            <a:pPr lvl="1"/>
            <a:r>
              <a:rPr lang="en-US" dirty="0" smtClean="0"/>
              <a:t>Aligning Syllabi Course Objectives with Course Evaluation Objectives</a:t>
            </a:r>
          </a:p>
          <a:p>
            <a:pPr lvl="2"/>
            <a:r>
              <a:rPr lang="en-US" dirty="0" smtClean="0"/>
              <a:t>Requested faculty-identified objectives on IDEA Faculty Information Form</a:t>
            </a:r>
          </a:p>
          <a:p>
            <a:pPr lvl="2"/>
            <a:r>
              <a:rPr lang="en-US" dirty="0" smtClean="0"/>
              <a:t>Drafted program curriculum map based on course-level IDEA objectives</a:t>
            </a:r>
            <a:endParaRPr lang="en-US" dirty="0"/>
          </a:p>
          <a:p>
            <a:pPr lvl="2"/>
            <a:endParaRPr lang="en-US" dirty="0"/>
          </a:p>
        </p:txBody>
      </p:sp>
    </p:spTree>
    <p:extLst>
      <p:ext uri="{BB962C8B-B14F-4D97-AF65-F5344CB8AC3E}">
        <p14:creationId xmlns:p14="http://schemas.microsoft.com/office/powerpoint/2010/main" val="8762285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p:txBody>
          <a:bodyPr>
            <a:normAutofit/>
          </a:bodyPr>
          <a:lstStyle/>
          <a:p>
            <a:r>
              <a:rPr lang="en-US" sz="3600" dirty="0" smtClean="0"/>
              <a:t>Alignment:  Course-Level Objectives</a:t>
            </a:r>
            <a:endParaRPr lang="en-US" sz="3600" dirty="0"/>
          </a:p>
        </p:txBody>
      </p:sp>
      <p:sp>
        <p:nvSpPr>
          <p:cNvPr id="5" name="Content Placeholder 2"/>
          <p:cNvSpPr>
            <a:spLocks noGrp="1"/>
          </p:cNvSpPr>
          <p:nvPr>
            <p:ph sz="quarter" idx="1"/>
          </p:nvPr>
        </p:nvSpPr>
        <p:spPr/>
        <p:txBody>
          <a:bodyPr/>
          <a:lstStyle/>
          <a:p>
            <a:r>
              <a:rPr lang="en-US" dirty="0" smtClean="0"/>
              <a:t>PSYK 500 Behavioral Statistics, Essential Objectives</a:t>
            </a:r>
          </a:p>
          <a:p>
            <a:pPr lvl="1"/>
            <a:r>
              <a:rPr lang="en-US" dirty="0" smtClean="0"/>
              <a:t>Gain factual knowledge (terminology, classifications, methods, trends)</a:t>
            </a:r>
          </a:p>
          <a:p>
            <a:pPr lvl="1"/>
            <a:r>
              <a:rPr lang="en-US" dirty="0" smtClean="0"/>
              <a:t>Learn and apply fundamental principles, generalizations, theories</a:t>
            </a:r>
          </a:p>
          <a:p>
            <a:pPr lvl="1"/>
            <a:r>
              <a:rPr lang="en-US" dirty="0"/>
              <a:t>Developing specific skills, competencies, and points of view needed by professionals in the field most closely related to this course</a:t>
            </a:r>
          </a:p>
          <a:p>
            <a:pPr lvl="1"/>
            <a:r>
              <a:rPr lang="en-US" dirty="0" smtClean="0"/>
              <a:t>Learning </a:t>
            </a:r>
            <a:r>
              <a:rPr lang="en-US" dirty="0"/>
              <a:t>how to find and use resources for answering questions or solving problems</a:t>
            </a:r>
          </a:p>
        </p:txBody>
      </p:sp>
    </p:spTree>
    <p:extLst>
      <p:ext uri="{BB962C8B-B14F-4D97-AF65-F5344CB8AC3E}">
        <p14:creationId xmlns:p14="http://schemas.microsoft.com/office/powerpoint/2010/main" val="20249613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Course-Level Objectives</a:t>
            </a:r>
            <a:endParaRPr lang="en-US" sz="3600" dirty="0"/>
          </a:p>
        </p:txBody>
      </p:sp>
      <p:sp>
        <p:nvSpPr>
          <p:cNvPr id="4" name="Content Placeholder 2"/>
          <p:cNvSpPr>
            <a:spLocks noGrp="1"/>
          </p:cNvSpPr>
          <p:nvPr>
            <p:ph sz="quarter" idx="1"/>
          </p:nvPr>
        </p:nvSpPr>
        <p:spPr>
          <a:xfrm>
            <a:off x="301752" y="1527048"/>
            <a:ext cx="8503920" cy="4797552"/>
          </a:xfrm>
        </p:spPr>
        <p:txBody>
          <a:bodyPr>
            <a:normAutofit/>
          </a:bodyPr>
          <a:lstStyle/>
          <a:p>
            <a:r>
              <a:rPr lang="en-US" dirty="0" smtClean="0"/>
              <a:t>PSYK 503 Theories of Learning</a:t>
            </a:r>
          </a:p>
          <a:p>
            <a:pPr lvl="1"/>
            <a:r>
              <a:rPr lang="en-US" dirty="0" smtClean="0"/>
              <a:t>Class taught strictly by adjunct with no review by full-time faculty</a:t>
            </a:r>
          </a:p>
          <a:p>
            <a:pPr lvl="2"/>
            <a:r>
              <a:rPr lang="en-US" dirty="0" smtClean="0"/>
              <a:t>Syllabus references former LMS, collaboration software, and email domain.</a:t>
            </a:r>
          </a:p>
          <a:p>
            <a:pPr lvl="1"/>
            <a:r>
              <a:rPr lang="en-US" dirty="0" smtClean="0"/>
              <a:t>Stated course objectives do not match assessments</a:t>
            </a:r>
          </a:p>
          <a:p>
            <a:pPr lvl="2"/>
            <a:r>
              <a:rPr lang="en-US" dirty="0" smtClean="0"/>
              <a:t>“Practice developing, writing, and presenting a research paper”</a:t>
            </a:r>
          </a:p>
          <a:p>
            <a:pPr lvl="3"/>
            <a:r>
              <a:rPr lang="en-US" dirty="0" smtClean="0"/>
              <a:t>No research paper assignment</a:t>
            </a:r>
          </a:p>
          <a:p>
            <a:pPr lvl="3"/>
            <a:r>
              <a:rPr lang="en-US" dirty="0" smtClean="0"/>
              <a:t>Two </a:t>
            </a:r>
            <a:r>
              <a:rPr lang="en-US" dirty="0"/>
              <a:t>reflection papers are not considered in </a:t>
            </a:r>
            <a:r>
              <a:rPr lang="en-US" dirty="0" smtClean="0"/>
              <a:t>grade points</a:t>
            </a:r>
            <a:endParaRPr lang="en-US" dirty="0"/>
          </a:p>
          <a:p>
            <a:pPr lvl="2"/>
            <a:r>
              <a:rPr lang="en-US" dirty="0" smtClean="0"/>
              <a:t>“Examine definitions of distance education, distance learning, distributed learning, and open learning”</a:t>
            </a:r>
          </a:p>
          <a:p>
            <a:pPr lvl="3"/>
            <a:r>
              <a:rPr lang="en-US" dirty="0" smtClean="0"/>
              <a:t>Objective does not pertain to course content</a:t>
            </a:r>
          </a:p>
        </p:txBody>
      </p:sp>
    </p:spTree>
    <p:extLst>
      <p:ext uri="{BB962C8B-B14F-4D97-AF65-F5344CB8AC3E}">
        <p14:creationId xmlns:p14="http://schemas.microsoft.com/office/powerpoint/2010/main" val="20052843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extLst>
              <p:ext uri="{D42A27DB-BD31-4B8C-83A1-F6EECF244321}">
                <p14:modId xmlns:p14="http://schemas.microsoft.com/office/powerpoint/2010/main" val="3832997905"/>
              </p:ext>
            </p:extLst>
          </p:nvPr>
        </p:nvGraphicFramePr>
        <p:xfrm>
          <a:off x="152400" y="1676399"/>
          <a:ext cx="8839200" cy="5029200"/>
        </p:xfrm>
        <a:graphic>
          <a:graphicData uri="http://schemas.openxmlformats.org/drawingml/2006/table">
            <a:tbl>
              <a:tblPr firstRow="1" firstCol="1" bandRow="1">
                <a:tableStyleId>{F5AB1C69-6EDB-4FF4-983F-18BD219EF322}</a:tableStyleId>
              </a:tblPr>
              <a:tblGrid>
                <a:gridCol w="87717"/>
                <a:gridCol w="2298369"/>
                <a:gridCol w="2151039"/>
                <a:gridCol w="2381506"/>
                <a:gridCol w="1920569"/>
              </a:tblGrid>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Fall 2014 </a:t>
                      </a:r>
                      <a:r>
                        <a:rPr lang="en-US" sz="800" dirty="0" smtClean="0">
                          <a:effectLst/>
                        </a:rPr>
                        <a:t>Section</a:t>
                      </a:r>
                      <a:endParaRPr lang="en-US" sz="800" dirty="0">
                        <a:effectLst/>
                      </a:endParaRPr>
                    </a:p>
                    <a:p>
                      <a:pPr marL="0" marR="0">
                        <a:lnSpc>
                          <a:spcPct val="115000"/>
                        </a:lnSpc>
                        <a:spcBef>
                          <a:spcPts val="0"/>
                        </a:spcBef>
                        <a:spcAft>
                          <a:spcPts val="0"/>
                        </a:spcAft>
                      </a:pPr>
                      <a:r>
                        <a:rPr lang="en-US" sz="800" dirty="0">
                          <a:effectLst/>
                        </a:rPr>
                        <a:t>Spring 2015 </a:t>
                      </a:r>
                      <a:r>
                        <a:rPr lang="en-US" sz="800" dirty="0" smtClean="0">
                          <a:effectLst/>
                        </a:rPr>
                        <a:t>Section</a:t>
                      </a:r>
                      <a:endParaRPr lang="en-US" sz="800" dirty="0">
                        <a:effectLst/>
                      </a:endParaRPr>
                    </a:p>
                    <a:p>
                      <a:pPr marL="0" marR="0">
                        <a:lnSpc>
                          <a:spcPct val="115000"/>
                        </a:lnSpc>
                        <a:spcBef>
                          <a:spcPts val="0"/>
                        </a:spcBef>
                        <a:spcAft>
                          <a:spcPts val="0"/>
                        </a:spcAft>
                      </a:pPr>
                      <a:r>
                        <a:rPr lang="en-US" sz="800" dirty="0">
                          <a:effectLst/>
                        </a:rPr>
                        <a:t>MHCK Master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Fall 2014 </a:t>
                      </a:r>
                      <a:r>
                        <a:rPr lang="en-US" sz="800" dirty="0" smtClean="0">
                          <a:effectLst/>
                        </a:rPr>
                        <a:t>Section</a:t>
                      </a:r>
                      <a:endParaRPr lang="en-US" sz="800" dirty="0">
                        <a:effectLst/>
                      </a:endParaRPr>
                    </a:p>
                    <a:p>
                      <a:pPr marL="0" marR="0">
                        <a:lnSpc>
                          <a:spcPct val="115000"/>
                        </a:lnSpc>
                        <a:spcBef>
                          <a:spcPts val="0"/>
                        </a:spcBef>
                        <a:spcAft>
                          <a:spcPts val="0"/>
                        </a:spcAft>
                      </a:pPr>
                      <a:r>
                        <a:rPr lang="en-US" sz="800" dirty="0">
                          <a:effectLst/>
                        </a:rPr>
                        <a:t>Sum 2014 </a:t>
                      </a:r>
                      <a:r>
                        <a:rPr lang="en-US" sz="800" dirty="0" smtClean="0">
                          <a:effectLst/>
                        </a:rPr>
                        <a:t>Section</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Spring 2015 </a:t>
                      </a:r>
                      <a:r>
                        <a:rPr lang="en-US" sz="800" dirty="0" smtClean="0">
                          <a:effectLst/>
                        </a:rPr>
                        <a:t>Section</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smtClean="0">
                          <a:effectLst/>
                        </a:rPr>
                        <a:t>PSYK </a:t>
                      </a:r>
                      <a:r>
                        <a:rPr lang="en-US" sz="800" dirty="0">
                          <a:effectLst/>
                        </a:rPr>
                        <a:t>Master</a:t>
                      </a:r>
                      <a:endParaRPr lang="en-US" sz="800" dirty="0">
                        <a:effectLst/>
                        <a:latin typeface="Calibri"/>
                        <a:ea typeface="Calibri"/>
                        <a:cs typeface="Times New Roman"/>
                      </a:endParaRPr>
                    </a:p>
                  </a:txBody>
                  <a:tcPr marL="28533" marR="28533" marT="0" marB="0"/>
                </a:tc>
              </a:tr>
              <a:tr h="292436">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Understand the transitions from infancy to childhood to adulthood.</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Gain broad knowledge of the cognitive, physical, social, and emotional development of the individual.</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Describe the major theoretical approaches to classifying and understanding human development.</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Demonstrate content-specific knowledge of major models/theories and research findings in lifespan human development </a:t>
                      </a:r>
                      <a:endParaRPr lang="en-US" sz="800">
                        <a:effectLst/>
                        <a:latin typeface="Calibri"/>
                        <a:ea typeface="Calibri"/>
                        <a:cs typeface="Times New Roman"/>
                      </a:endParaRPr>
                    </a:p>
                  </a:txBody>
                  <a:tcPr marL="28533" marR="28533"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800" dirty="0" smtClean="0">
                          <a:effectLst/>
                        </a:rPr>
                        <a:t>Demonstrate fundamental principles, generalizations, or theories</a:t>
                      </a:r>
                      <a:endParaRPr lang="en-US" sz="800" dirty="0" smtClean="0">
                        <a:effectLst/>
                        <a:latin typeface="Calibri"/>
                        <a:ea typeface="Calibri"/>
                        <a:cs typeface="Times New Roman"/>
                      </a:endParaRPr>
                    </a:p>
                  </a:txBody>
                  <a:tcPr marL="28533" marR="28533" marT="0" marB="0"/>
                </a:tc>
              </a:tr>
              <a:tr h="594503">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Gain broad understanding of an individual’s relationships within the family, with peers, and with significant others.</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151032">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Gain knowledge of the aging process.</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Apply theoretical constructs to commonly encountered problems in development.</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Apply course material (to improve thinking, problem solving, and decisions)</a:t>
                      </a:r>
                      <a:endParaRPr lang="en-US" sz="80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Describe the different theoretical approaches to the same developmental problem.</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Distinguish between normal individual variations and developmental problems.</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Discuss and write about the techniques used in lifespan development research. </a:t>
                      </a:r>
                      <a:endParaRPr lang="en-US" sz="800" dirty="0">
                        <a:effectLst/>
                        <a:latin typeface="Calibri"/>
                        <a:ea typeface="Calibri"/>
                        <a:cs typeface="Times New Roman"/>
                      </a:endParaRPr>
                    </a:p>
                  </a:txBody>
                  <a:tcPr marL="28533" marR="28533" marT="0" marB="0"/>
                </a:tc>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r>
                        <a:rPr lang="en-US" sz="800" dirty="0">
                          <a:effectLst/>
                        </a:rPr>
                        <a:t> </a:t>
                      </a:r>
                      <a:r>
                        <a:rPr lang="en-US" sz="800" dirty="0" smtClean="0">
                          <a:effectLst/>
                        </a:rPr>
                        <a:t>Demonstrate factual knowledge (terminology, classifications, methods, trends)</a:t>
                      </a:r>
                      <a:endParaRPr lang="en-US" sz="800" dirty="0" smtClean="0">
                        <a:effectLst/>
                        <a:latin typeface="Calibri"/>
                        <a:ea typeface="Calibri"/>
                        <a:cs typeface="Times New Roman"/>
                      </a:endParaRPr>
                    </a:p>
                  </a:txBody>
                  <a:tcPr marL="28533" marR="28533" marT="0" marB="0"/>
                </a:tc>
              </a:tr>
              <a:tr h="443470">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Create and present a PowerPoint presentation on a developmental researcher/theorist</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594503">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Develop a portfolio tying course material to models, research, and personal experiences, </a:t>
                      </a:r>
                      <a:r>
                        <a:rPr lang="en-US" sz="800" dirty="0" smtClean="0">
                          <a:effectLst/>
                        </a:rPr>
                        <a:t>completing </a:t>
                      </a:r>
                      <a:r>
                        <a:rPr lang="en-US" sz="800" dirty="0">
                          <a:effectLst/>
                        </a:rPr>
                        <a:t>a related service learning project</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r>
              <a:tr h="292436">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 </a:t>
                      </a:r>
                      <a:endParaRPr lang="en-US" sz="800" dirty="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a:effectLst/>
                        </a:rPr>
                        <a:t> </a:t>
                      </a:r>
                      <a:endParaRPr lang="en-US" sz="800">
                        <a:effectLst/>
                        <a:latin typeface="Calibri"/>
                        <a:ea typeface="Calibri"/>
                        <a:cs typeface="Times New Roman"/>
                      </a:endParaRPr>
                    </a:p>
                  </a:txBody>
                  <a:tcPr marL="28533" marR="28533" marT="0" marB="0"/>
                </a:tc>
                <a:tc>
                  <a:txBody>
                    <a:bodyPr/>
                    <a:lstStyle/>
                    <a:p>
                      <a:pPr marL="0" marR="0">
                        <a:lnSpc>
                          <a:spcPct val="115000"/>
                        </a:lnSpc>
                        <a:spcBef>
                          <a:spcPts val="0"/>
                        </a:spcBef>
                        <a:spcAft>
                          <a:spcPts val="0"/>
                        </a:spcAft>
                      </a:pPr>
                      <a:r>
                        <a:rPr lang="en-US" sz="800" dirty="0">
                          <a:effectLst/>
                        </a:rPr>
                        <a:t>Demonstrate skill in expressing oneself orally or in writing</a:t>
                      </a:r>
                      <a:endParaRPr lang="en-US" sz="800" dirty="0">
                        <a:effectLst/>
                        <a:latin typeface="Calibri"/>
                        <a:ea typeface="Calibri"/>
                        <a:cs typeface="Times New Roman"/>
                      </a:endParaRPr>
                    </a:p>
                  </a:txBody>
                  <a:tcPr marL="28533" marR="28533" marT="0" marB="0"/>
                </a:tc>
              </a:tr>
            </a:tbl>
          </a:graphicData>
        </a:graphic>
      </p:graphicFrame>
      <p:sp>
        <p:nvSpPr>
          <p:cNvPr id="3" name="Title 1"/>
          <p:cNvSpPr>
            <a:spLocks noGrp="1"/>
          </p:cNvSpPr>
          <p:nvPr>
            <p:ph type="title"/>
          </p:nvPr>
        </p:nvSpPr>
        <p:spPr>
          <a:xfrm>
            <a:off x="301752" y="228600"/>
            <a:ext cx="8534400" cy="758952"/>
          </a:xfrm>
        </p:spPr>
        <p:txBody>
          <a:bodyPr>
            <a:normAutofit/>
          </a:bodyPr>
          <a:lstStyle/>
          <a:p>
            <a:r>
              <a:rPr lang="en-US" sz="3600" dirty="0" smtClean="0"/>
              <a:t>Alignment:  Course-Level Objectives</a:t>
            </a:r>
            <a:endParaRPr lang="en-US" sz="3600" dirty="0"/>
          </a:p>
        </p:txBody>
      </p:sp>
    </p:spTree>
    <p:extLst>
      <p:ext uri="{BB962C8B-B14F-4D97-AF65-F5344CB8AC3E}">
        <p14:creationId xmlns:p14="http://schemas.microsoft.com/office/powerpoint/2010/main" val="39167471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Program-Level Goals</a:t>
            </a:r>
            <a:endParaRPr lang="en-US" sz="3600" dirty="0"/>
          </a:p>
        </p:txBody>
      </p:sp>
      <p:sp>
        <p:nvSpPr>
          <p:cNvPr id="3" name="Content Placeholder 2"/>
          <p:cNvSpPr>
            <a:spLocks noGrp="1"/>
          </p:cNvSpPr>
          <p:nvPr>
            <p:ph sz="quarter" idx="1"/>
          </p:nvPr>
        </p:nvSpPr>
        <p:spPr/>
        <p:txBody>
          <a:bodyPr/>
          <a:lstStyle/>
          <a:p>
            <a:r>
              <a:rPr lang="en-US" dirty="0" smtClean="0"/>
              <a:t>Draft of Program Curriculum Map </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635954575"/>
              </p:ext>
            </p:extLst>
          </p:nvPr>
        </p:nvGraphicFramePr>
        <p:xfrm>
          <a:off x="762002" y="2043855"/>
          <a:ext cx="7772397" cy="4121362"/>
        </p:xfrm>
        <a:graphic>
          <a:graphicData uri="http://schemas.openxmlformats.org/drawingml/2006/table">
            <a:tbl>
              <a:tblPr firstRow="1" firstCol="1" bandRow="1"/>
              <a:tblGrid>
                <a:gridCol w="609598"/>
                <a:gridCol w="585290"/>
                <a:gridCol w="597444"/>
                <a:gridCol w="597444"/>
                <a:gridCol w="598069"/>
                <a:gridCol w="598069"/>
                <a:gridCol w="598069"/>
                <a:gridCol w="598069"/>
                <a:gridCol w="598069"/>
                <a:gridCol w="598069"/>
                <a:gridCol w="598069"/>
                <a:gridCol w="598069"/>
                <a:gridCol w="598069"/>
              </a:tblGrid>
              <a:tr h="1594536">
                <a:tc>
                  <a:txBody>
                    <a:bodyPr/>
                    <a:lstStyle/>
                    <a:p>
                      <a:pPr marL="71755" marR="71755">
                        <a:lnSpc>
                          <a:spcPct val="115000"/>
                        </a:lnSpc>
                        <a:spcBef>
                          <a:spcPts val="0"/>
                        </a:spcBef>
                        <a:spcAft>
                          <a:spcPts val="0"/>
                        </a:spcAft>
                      </a:pPr>
                      <a:r>
                        <a:rPr lang="en-US" sz="800" b="1" dirty="0">
                          <a:effectLst/>
                          <a:latin typeface="Calibri"/>
                          <a:ea typeface="Calibri"/>
                          <a:cs typeface="Times New Roman"/>
                        </a:rPr>
                        <a:t> </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800" b="1">
                          <a:effectLst/>
                          <a:latin typeface="Calibri"/>
                          <a:ea typeface="Calibri"/>
                          <a:cs typeface="Times New Roman"/>
                        </a:rPr>
                        <a:t>Gaining factual knowledge (terminology, classifications, methods, trends)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71755" marR="71755">
                        <a:lnSpc>
                          <a:spcPct val="115000"/>
                        </a:lnSpc>
                        <a:spcBef>
                          <a:spcPts val="0"/>
                        </a:spcBef>
                        <a:spcAft>
                          <a:spcPts val="0"/>
                        </a:spcAft>
                      </a:pPr>
                      <a:r>
                        <a:rPr lang="en-US" sz="800" b="1">
                          <a:effectLst/>
                          <a:latin typeface="Calibri"/>
                          <a:ea typeface="Calibri"/>
                          <a:cs typeface="Times New Roman"/>
                        </a:rPr>
                        <a:t>Learning fundamental principles, generalizations, or theories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71755" marR="71755">
                        <a:lnSpc>
                          <a:spcPct val="115000"/>
                        </a:lnSpc>
                        <a:spcBef>
                          <a:spcPts val="0"/>
                        </a:spcBef>
                        <a:spcAft>
                          <a:spcPts val="0"/>
                        </a:spcAft>
                      </a:pPr>
                      <a:r>
                        <a:rPr lang="en-US" sz="800" b="1">
                          <a:effectLst/>
                          <a:latin typeface="Calibri"/>
                          <a:ea typeface="Calibri"/>
                          <a:cs typeface="Times New Roman"/>
                        </a:rPr>
                        <a:t>Learning to apply course material (to improve thinking, problem solving, and decisions)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71755" marR="71755">
                        <a:lnSpc>
                          <a:spcPct val="115000"/>
                        </a:lnSpc>
                        <a:spcBef>
                          <a:spcPts val="0"/>
                        </a:spcBef>
                        <a:spcAft>
                          <a:spcPts val="0"/>
                        </a:spcAft>
                      </a:pPr>
                      <a:r>
                        <a:rPr lang="en-US" sz="800" b="1" dirty="0">
                          <a:effectLst/>
                          <a:latin typeface="Calibri"/>
                          <a:ea typeface="Calibri"/>
                          <a:cs typeface="Times New Roman"/>
                        </a:rPr>
                        <a:t>Developing specific skills, competencies, and points of view needed by professionals in </a:t>
                      </a:r>
                      <a:r>
                        <a:rPr lang="en-US" sz="800" b="1" dirty="0" smtClean="0">
                          <a:effectLst/>
                          <a:latin typeface="Calibri"/>
                          <a:ea typeface="Calibri"/>
                          <a:cs typeface="Times New Roman"/>
                        </a:rPr>
                        <a:t>field </a:t>
                      </a:r>
                      <a:r>
                        <a:rPr lang="en-US" sz="800" b="1" dirty="0">
                          <a:effectLst/>
                          <a:latin typeface="Calibri"/>
                          <a:ea typeface="Calibri"/>
                          <a:cs typeface="Times New Roman"/>
                        </a:rPr>
                        <a:t>most closely related to this course</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800" b="1" dirty="0">
                          <a:solidFill>
                            <a:schemeClr val="tx1"/>
                          </a:solidFill>
                          <a:effectLst/>
                          <a:latin typeface="Calibri"/>
                          <a:ea typeface="Calibri"/>
                          <a:cs typeface="Times New Roman"/>
                        </a:rPr>
                        <a:t>Acquiring skills in working with others as a member of a team</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71755" marR="71755">
                        <a:lnSpc>
                          <a:spcPct val="115000"/>
                        </a:lnSpc>
                        <a:spcBef>
                          <a:spcPts val="0"/>
                        </a:spcBef>
                        <a:spcAft>
                          <a:spcPts val="0"/>
                        </a:spcAft>
                      </a:pPr>
                      <a:r>
                        <a:rPr lang="en-US" sz="800" b="1">
                          <a:solidFill>
                            <a:schemeClr val="tx1"/>
                          </a:solidFill>
                          <a:effectLst/>
                          <a:latin typeface="Calibri"/>
                          <a:ea typeface="Calibri"/>
                          <a:cs typeface="Times New Roman"/>
                        </a:rPr>
                        <a:t>Developing creative capacities (writing, inventing, designing, performing in art, music, drama, etc.)</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71755" marR="71755">
                        <a:lnSpc>
                          <a:spcPct val="115000"/>
                        </a:lnSpc>
                        <a:spcBef>
                          <a:spcPts val="0"/>
                        </a:spcBef>
                        <a:spcAft>
                          <a:spcPts val="0"/>
                        </a:spcAft>
                      </a:pPr>
                      <a:r>
                        <a:rPr lang="en-US" sz="800" b="1">
                          <a:solidFill>
                            <a:schemeClr val="tx1"/>
                          </a:solidFill>
                          <a:effectLst/>
                          <a:latin typeface="Calibri"/>
                          <a:ea typeface="Calibri"/>
                          <a:cs typeface="Times New Roman"/>
                        </a:rPr>
                        <a:t>Gaining a broader understanding and appreciation of intellectual/cultural activity (music, science, literature, etc.)</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71755" marR="71755">
                        <a:lnSpc>
                          <a:spcPct val="115000"/>
                        </a:lnSpc>
                        <a:spcBef>
                          <a:spcPts val="0"/>
                        </a:spcBef>
                        <a:spcAft>
                          <a:spcPts val="0"/>
                        </a:spcAft>
                      </a:pPr>
                      <a:r>
                        <a:rPr lang="en-US" sz="800" b="1">
                          <a:effectLst/>
                          <a:latin typeface="Calibri"/>
                          <a:ea typeface="Calibri"/>
                          <a:cs typeface="Times New Roman"/>
                        </a:rPr>
                        <a:t>Developing skill in expressing oneself orally or in writing</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71755" marR="71755">
                        <a:lnSpc>
                          <a:spcPct val="115000"/>
                        </a:lnSpc>
                        <a:spcBef>
                          <a:spcPts val="0"/>
                        </a:spcBef>
                        <a:spcAft>
                          <a:spcPts val="0"/>
                        </a:spcAft>
                      </a:pPr>
                      <a:r>
                        <a:rPr lang="en-US" sz="800" b="1">
                          <a:effectLst/>
                          <a:latin typeface="Calibri"/>
                          <a:ea typeface="Calibri"/>
                          <a:cs typeface="Times New Roman"/>
                        </a:rPr>
                        <a:t>Learning how to find and use resources for answering questions or solving problems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1755" marR="71755">
                        <a:lnSpc>
                          <a:spcPct val="115000"/>
                        </a:lnSpc>
                        <a:spcBef>
                          <a:spcPts val="0"/>
                        </a:spcBef>
                        <a:spcAft>
                          <a:spcPts val="0"/>
                        </a:spcAft>
                      </a:pPr>
                      <a:r>
                        <a:rPr lang="en-US" sz="800" b="1">
                          <a:effectLst/>
                          <a:latin typeface="Calibri"/>
                          <a:ea typeface="Calibri"/>
                          <a:cs typeface="Times New Roman"/>
                        </a:rPr>
                        <a:t>Developing a clearer understanding of, and commitment to, personal values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71755" marR="71755">
                        <a:lnSpc>
                          <a:spcPct val="115000"/>
                        </a:lnSpc>
                        <a:spcBef>
                          <a:spcPts val="0"/>
                        </a:spcBef>
                        <a:spcAft>
                          <a:spcPts val="0"/>
                        </a:spcAft>
                      </a:pPr>
                      <a:r>
                        <a:rPr lang="en-US" sz="800" b="1">
                          <a:effectLst/>
                          <a:latin typeface="Calibri"/>
                          <a:ea typeface="Calibri"/>
                          <a:cs typeface="Times New Roman"/>
                        </a:rPr>
                        <a:t>Learning to analyze and critically evaluate ideas, arguments, and points of view</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71755" marR="71755">
                        <a:lnSpc>
                          <a:spcPct val="115000"/>
                        </a:lnSpc>
                        <a:spcBef>
                          <a:spcPts val="0"/>
                        </a:spcBef>
                        <a:spcAft>
                          <a:spcPts val="0"/>
                        </a:spcAft>
                      </a:pPr>
                      <a:r>
                        <a:rPr lang="en-US" sz="800" b="1" dirty="0">
                          <a:effectLst/>
                          <a:latin typeface="Calibri"/>
                          <a:ea typeface="Calibri"/>
                          <a:cs typeface="Times New Roman"/>
                        </a:rPr>
                        <a:t>Acquiring an interest in learning more by asking questions and seeking answers</a:t>
                      </a:r>
                    </a:p>
                  </a:txBody>
                  <a:tcPr marL="45198" marR="45198" marT="0" marB="0" vert="vert27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500</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501</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smtClean="0">
                          <a:effectLst/>
                          <a:latin typeface="Calibri"/>
                          <a:ea typeface="Calibri"/>
                          <a:cs typeface="Times New Roman"/>
                        </a:rPr>
                        <a:t>X</a:t>
                      </a: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502</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503</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dirty="0" smtClean="0">
                          <a:effectLst/>
                          <a:latin typeface="Calibri"/>
                          <a:ea typeface="Calibri"/>
                          <a:cs typeface="Times New Roman"/>
                        </a:rPr>
                        <a:t>PSYK 504</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smtClean="0">
                          <a:effectLst/>
                          <a:latin typeface="Calibri"/>
                          <a:ea typeface="Calibri"/>
                          <a:cs typeface="Times New Roman"/>
                        </a:rPr>
                        <a:t>X</a:t>
                      </a: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smtClean="0">
                          <a:effectLst/>
                          <a:latin typeface="Calibri"/>
                          <a:ea typeface="Calibri"/>
                          <a:cs typeface="Times New Roman"/>
                        </a:rPr>
                        <a:t>X</a:t>
                      </a: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smtClean="0">
                          <a:effectLst/>
                          <a:latin typeface="Calibri"/>
                          <a:ea typeface="Calibri"/>
                          <a:cs typeface="Times New Roman"/>
                        </a:rPr>
                        <a:t>X</a:t>
                      </a: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515</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195363">
                <a:tc>
                  <a:txBody>
                    <a:bodyPr/>
                    <a:lstStyle/>
                    <a:p>
                      <a:pPr marL="0" marR="0">
                        <a:lnSpc>
                          <a:spcPct val="115000"/>
                        </a:lnSpc>
                        <a:spcBef>
                          <a:spcPts val="0"/>
                        </a:spcBef>
                        <a:spcAft>
                          <a:spcPts val="0"/>
                        </a:spcAft>
                      </a:pPr>
                      <a:r>
                        <a:rPr lang="en-US" sz="800" b="1">
                          <a:effectLst/>
                          <a:latin typeface="Calibri"/>
                          <a:ea typeface="Calibri"/>
                          <a:cs typeface="Times New Roman"/>
                        </a:rPr>
                        <a:t>PSYK 516</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520</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521</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r>
                        <a:rPr lang="en-US" sz="800" b="1" dirty="0" smtClean="0">
                          <a:effectLst/>
                          <a:latin typeface="Calibri"/>
                          <a:ea typeface="Calibri"/>
                          <a:cs typeface="Times New Roman"/>
                        </a:rPr>
                        <a:t>X</a:t>
                      </a: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a:effectLst/>
                          <a:latin typeface="Calibri"/>
                          <a:ea typeface="Calibri"/>
                          <a:cs typeface="Times New Roman"/>
                        </a:rPr>
                        <a:t>PSYK 581</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r h="224641">
                <a:tc>
                  <a:txBody>
                    <a:bodyPr/>
                    <a:lstStyle/>
                    <a:p>
                      <a:pPr marL="0" marR="0">
                        <a:lnSpc>
                          <a:spcPct val="115000"/>
                        </a:lnSpc>
                        <a:spcBef>
                          <a:spcPts val="0"/>
                        </a:spcBef>
                        <a:spcAft>
                          <a:spcPts val="0"/>
                        </a:spcAft>
                      </a:pPr>
                      <a:r>
                        <a:rPr lang="en-US" sz="800" b="1" dirty="0">
                          <a:effectLst/>
                          <a:latin typeface="Calibri"/>
                          <a:ea typeface="Calibri"/>
                          <a:cs typeface="Times New Roman"/>
                        </a:rPr>
                        <a:t>PSYK 588</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solidFill>
                            <a:schemeClr val="tx1"/>
                          </a:solidFill>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r>
                        <a:rPr lang="en-US" sz="800" b="1">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 </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c>
                  <a:txBody>
                    <a:bodyPr/>
                    <a:lstStyle/>
                    <a:p>
                      <a:pPr marL="0" marR="0" algn="ctr">
                        <a:lnSpc>
                          <a:spcPct val="115000"/>
                        </a:lnSpc>
                        <a:spcBef>
                          <a:spcPts val="0"/>
                        </a:spcBef>
                        <a:spcAft>
                          <a:spcPts val="0"/>
                        </a:spcAft>
                      </a:pPr>
                      <a:r>
                        <a:rPr lang="en-US" sz="800" b="1" dirty="0">
                          <a:effectLst/>
                          <a:latin typeface="Calibri"/>
                          <a:ea typeface="Calibri"/>
                          <a:cs typeface="Times New Roman"/>
                        </a:rPr>
                        <a:t>X</a:t>
                      </a: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solidFill>
                  </a:tcPr>
                </a:tc>
                <a:tc>
                  <a:txBody>
                    <a:bodyPr/>
                    <a:lstStyle/>
                    <a:p>
                      <a:pPr marL="0" marR="0" algn="ctr">
                        <a:lnSpc>
                          <a:spcPct val="115000"/>
                        </a:lnSpc>
                        <a:spcBef>
                          <a:spcPts val="0"/>
                        </a:spcBef>
                        <a:spcAft>
                          <a:spcPts val="0"/>
                        </a:spcAft>
                      </a:pPr>
                      <a:endParaRPr lang="en-US" sz="800" b="1" dirty="0">
                        <a:effectLst/>
                        <a:latin typeface="Calibri"/>
                        <a:ea typeface="Calibri"/>
                        <a:cs typeface="Times New Roman"/>
                      </a:endParaRPr>
                    </a:p>
                  </a:txBody>
                  <a:tcPr marL="45198" marR="4519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lumMod val="50000"/>
                        <a:lumOff val="50000"/>
                      </a:schemeClr>
                    </a:solidFill>
                  </a:tcPr>
                </a:tc>
              </a:tr>
            </a:tbl>
          </a:graphicData>
        </a:graphic>
      </p:graphicFrame>
    </p:spTree>
    <p:extLst>
      <p:ext uri="{BB962C8B-B14F-4D97-AF65-F5344CB8AC3E}">
        <p14:creationId xmlns:p14="http://schemas.microsoft.com/office/powerpoint/2010/main" val="1409530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Check:  Goals &amp; Mission</a:t>
            </a:r>
            <a:endParaRPr lang="en-US" sz="3600" dirty="0"/>
          </a:p>
        </p:txBody>
      </p:sp>
      <p:sp>
        <p:nvSpPr>
          <p:cNvPr id="3" name="Content Placeholder 2"/>
          <p:cNvSpPr>
            <a:spLocks noGrp="1"/>
          </p:cNvSpPr>
          <p:nvPr>
            <p:ph sz="quarter" idx="1"/>
          </p:nvPr>
        </p:nvSpPr>
        <p:spPr>
          <a:xfrm>
            <a:off x="6172200" y="1524000"/>
            <a:ext cx="2898648" cy="4572000"/>
          </a:xfrm>
        </p:spPr>
        <p:txBody>
          <a:bodyPr>
            <a:noAutofit/>
          </a:bodyPr>
          <a:lstStyle/>
          <a:p>
            <a:pPr marL="0" lvl="2" indent="0">
              <a:buClr>
                <a:schemeClr val="accent1"/>
              </a:buClr>
              <a:buSzPct val="85000"/>
              <a:buNone/>
            </a:pPr>
            <a:r>
              <a:rPr lang="en-US" sz="1900" dirty="0" smtClean="0"/>
              <a:t>…and inform revisions  to Program Mission.</a:t>
            </a:r>
            <a:endParaRPr lang="en-US" sz="1900" dirty="0"/>
          </a:p>
          <a:p>
            <a:pPr marL="274320" lvl="2" indent="-274320">
              <a:buClr>
                <a:schemeClr val="accent1"/>
              </a:buClr>
              <a:buSzPct val="85000"/>
              <a:buFont typeface="Wingdings 2"/>
              <a:buChar char=""/>
            </a:pPr>
            <a:r>
              <a:rPr lang="en-US" sz="1900" dirty="0"/>
              <a:t>psychology-specific knowledge,</a:t>
            </a:r>
          </a:p>
          <a:p>
            <a:pPr marL="274320" lvl="2" indent="-274320">
              <a:buClr>
                <a:schemeClr val="accent1"/>
              </a:buClr>
              <a:buSzPct val="85000"/>
              <a:buFont typeface="Wingdings 2"/>
              <a:buChar char=""/>
            </a:pPr>
            <a:r>
              <a:rPr lang="en-US" sz="1900" dirty="0"/>
              <a:t>research </a:t>
            </a:r>
            <a:r>
              <a:rPr lang="en-US" sz="1900" dirty="0" smtClean="0"/>
              <a:t>&amp; statistical </a:t>
            </a:r>
            <a:r>
              <a:rPr lang="en-US" sz="1900" dirty="0"/>
              <a:t>analysis skills, </a:t>
            </a:r>
          </a:p>
          <a:p>
            <a:pPr marL="274320" lvl="2" indent="-274320">
              <a:buClr>
                <a:schemeClr val="accent1"/>
              </a:buClr>
              <a:buSzPct val="85000"/>
              <a:buFont typeface="Wingdings 2"/>
              <a:buChar char=""/>
            </a:pPr>
            <a:r>
              <a:rPr lang="en-US" sz="1900" dirty="0"/>
              <a:t>scientific writing skills, and </a:t>
            </a:r>
          </a:p>
          <a:p>
            <a:pPr marL="274320" lvl="2" indent="-274320">
              <a:buClr>
                <a:schemeClr val="accent1"/>
              </a:buClr>
              <a:buSzPct val="85000"/>
              <a:buFont typeface="Wingdings 2"/>
              <a:buChar char=""/>
            </a:pPr>
            <a:r>
              <a:rPr lang="en-US" sz="1900" dirty="0"/>
              <a:t>critical thinking </a:t>
            </a:r>
            <a:r>
              <a:rPr lang="en-US" sz="1900" dirty="0" smtClean="0"/>
              <a:t>abilities</a:t>
            </a:r>
            <a:endParaRPr lang="en-US" sz="1900" dirty="0"/>
          </a:p>
          <a:p>
            <a:pPr marL="274320" lvl="2" indent="-274320">
              <a:buClr>
                <a:schemeClr val="accent1"/>
              </a:buClr>
              <a:buSzPct val="85000"/>
              <a:buFont typeface="Wingdings 2"/>
              <a:buChar char=""/>
            </a:pPr>
            <a:r>
              <a:rPr lang="en-US" sz="1900" dirty="0"/>
              <a:t>r</a:t>
            </a:r>
            <a:r>
              <a:rPr lang="en-US" sz="1900" dirty="0" smtClean="0"/>
              <a:t>esearch-based context of </a:t>
            </a:r>
            <a:r>
              <a:rPr lang="en-US" sz="1900" dirty="0"/>
              <a:t>service to others </a:t>
            </a:r>
            <a:r>
              <a:rPr lang="en-US" sz="1900" dirty="0" smtClean="0"/>
              <a:t>regardless of location</a:t>
            </a:r>
            <a:endParaRPr lang="en-US" sz="1900" dirty="0"/>
          </a:p>
          <a:p>
            <a:endParaRPr lang="en-US" sz="1900" dirty="0"/>
          </a:p>
        </p:txBody>
      </p:sp>
      <p:sp>
        <p:nvSpPr>
          <p:cNvPr id="4" name="Content Placeholder 2"/>
          <p:cNvSpPr txBox="1">
            <a:spLocks/>
          </p:cNvSpPr>
          <p:nvPr/>
        </p:nvSpPr>
        <p:spPr>
          <a:xfrm>
            <a:off x="3200400" y="1524000"/>
            <a:ext cx="2746248"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None/>
            </a:pPr>
            <a:r>
              <a:rPr lang="en-US" sz="1900" dirty="0"/>
              <a:t>…</a:t>
            </a:r>
            <a:r>
              <a:rPr lang="en-US" sz="1900" dirty="0" smtClean="0"/>
              <a:t>translate </a:t>
            </a:r>
            <a:r>
              <a:rPr lang="en-US" sz="1900" dirty="0"/>
              <a:t>to </a:t>
            </a:r>
            <a:r>
              <a:rPr lang="en-US" sz="1900" dirty="0" smtClean="0"/>
              <a:t>course curriculum…</a:t>
            </a:r>
            <a:endParaRPr lang="en-US" sz="1900" dirty="0"/>
          </a:p>
          <a:p>
            <a:r>
              <a:rPr lang="en-US" sz="1900" dirty="0"/>
              <a:t>content area theories, research</a:t>
            </a:r>
          </a:p>
          <a:p>
            <a:r>
              <a:rPr lang="en-US" sz="1900" dirty="0"/>
              <a:t>procedures, </a:t>
            </a:r>
            <a:r>
              <a:rPr lang="en-US" sz="1900" dirty="0" smtClean="0"/>
              <a:t>formulas, software</a:t>
            </a:r>
            <a:endParaRPr lang="en-US" sz="1900" dirty="0"/>
          </a:p>
          <a:p>
            <a:r>
              <a:rPr lang="en-US" sz="1900" dirty="0"/>
              <a:t>sentences, logic, APA style</a:t>
            </a:r>
          </a:p>
          <a:p>
            <a:r>
              <a:rPr lang="en-US" sz="1900" dirty="0"/>
              <a:t>arguments, </a:t>
            </a:r>
            <a:r>
              <a:rPr lang="en-US" sz="1900" dirty="0" smtClean="0"/>
              <a:t>research gaps, </a:t>
            </a:r>
            <a:r>
              <a:rPr lang="en-US" sz="1900" dirty="0"/>
              <a:t>new </a:t>
            </a:r>
            <a:r>
              <a:rPr lang="en-US" sz="1900" dirty="0" smtClean="0"/>
              <a:t>proposals</a:t>
            </a:r>
            <a:endParaRPr lang="en-US" sz="1900" dirty="0"/>
          </a:p>
          <a:p>
            <a:r>
              <a:rPr lang="en-US" sz="1900" dirty="0"/>
              <a:t>research directed toward student-identified issues</a:t>
            </a:r>
          </a:p>
          <a:p>
            <a:endParaRPr lang="en-US" sz="1900" dirty="0"/>
          </a:p>
        </p:txBody>
      </p:sp>
      <p:sp>
        <p:nvSpPr>
          <p:cNvPr id="5" name="Content Placeholder 2"/>
          <p:cNvSpPr txBox="1">
            <a:spLocks/>
          </p:cNvSpPr>
          <p:nvPr/>
        </p:nvSpPr>
        <p:spPr>
          <a:xfrm>
            <a:off x="304800" y="1524000"/>
            <a:ext cx="2593848" cy="4572000"/>
          </a:xfrm>
          <a:prstGeom prst="rect">
            <a:avLst/>
          </a:prstGeom>
        </p:spPr>
        <p:txBody>
          <a:bodyPr vert="horz">
            <a:normAutofit/>
          </a:bodyPr>
          <a:lst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a:lstStyle>
          <a:p>
            <a:pPr marL="0" indent="0">
              <a:buNone/>
            </a:pPr>
            <a:r>
              <a:rPr lang="en-US" sz="1900" dirty="0" smtClean="0"/>
              <a:t>Synthesized Program Goals to teach…</a:t>
            </a:r>
          </a:p>
          <a:p>
            <a:r>
              <a:rPr lang="en-US" sz="1900" dirty="0" smtClean="0"/>
              <a:t>principles and theories</a:t>
            </a:r>
            <a:endParaRPr lang="en-US" sz="1900" dirty="0"/>
          </a:p>
          <a:p>
            <a:r>
              <a:rPr lang="en-US" sz="1900" dirty="0"/>
              <a:t>f</a:t>
            </a:r>
            <a:r>
              <a:rPr lang="en-US" sz="1900" dirty="0" smtClean="0"/>
              <a:t>actual knowledge (methods)</a:t>
            </a:r>
            <a:endParaRPr lang="en-US" sz="1900" dirty="0"/>
          </a:p>
          <a:p>
            <a:r>
              <a:rPr lang="en-US" sz="1900" dirty="0" smtClean="0"/>
              <a:t>expressing self in writing</a:t>
            </a:r>
            <a:endParaRPr lang="en-US" sz="1900" dirty="0"/>
          </a:p>
          <a:p>
            <a:r>
              <a:rPr lang="en-US" sz="1900" dirty="0" smtClean="0"/>
              <a:t>evaluating ideas, arguments, views</a:t>
            </a:r>
            <a:endParaRPr lang="en-US" sz="1900" dirty="0"/>
          </a:p>
          <a:p>
            <a:r>
              <a:rPr lang="en-US" sz="1900" dirty="0" smtClean="0"/>
              <a:t>improving thinking, problem solving, decision making</a:t>
            </a:r>
            <a:endParaRPr lang="en-US" sz="1900" dirty="0"/>
          </a:p>
          <a:p>
            <a:endParaRPr lang="en-US" sz="1900" dirty="0"/>
          </a:p>
        </p:txBody>
      </p:sp>
      <p:cxnSp>
        <p:nvCxnSpPr>
          <p:cNvPr id="7" name="Straight Connector 6"/>
          <p:cNvCxnSpPr/>
          <p:nvPr/>
        </p:nvCxnSpPr>
        <p:spPr>
          <a:xfrm>
            <a:off x="304800" y="281940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304800" y="3478041"/>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 y="4114800"/>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 y="4733453"/>
            <a:ext cx="8229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81000" y="2133600"/>
            <a:ext cx="23622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3352800" y="2133600"/>
            <a:ext cx="2362200" cy="0"/>
          </a:xfrm>
          <a:prstGeom prst="line">
            <a:avLst/>
          </a:prstGeom>
          <a:ln w="254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324600" y="2133600"/>
            <a:ext cx="2362200" cy="0"/>
          </a:xfrm>
          <a:prstGeom prst="line">
            <a:avLst/>
          </a:prstGeom>
          <a:ln w="254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66121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Program Mission</a:t>
            </a:r>
            <a:endParaRPr lang="en-US" sz="3600" dirty="0"/>
          </a:p>
        </p:txBody>
      </p:sp>
      <p:sp>
        <p:nvSpPr>
          <p:cNvPr id="3" name="Content Placeholder 2"/>
          <p:cNvSpPr>
            <a:spLocks noGrp="1"/>
          </p:cNvSpPr>
          <p:nvPr>
            <p:ph sz="quarter" idx="1"/>
          </p:nvPr>
        </p:nvSpPr>
        <p:spPr/>
        <p:txBody>
          <a:bodyPr>
            <a:normAutofit fontScale="92500"/>
          </a:bodyPr>
          <a:lstStyle/>
          <a:p>
            <a:r>
              <a:rPr lang="en-US" dirty="0" smtClean="0"/>
              <a:t>Previous</a:t>
            </a:r>
          </a:p>
          <a:p>
            <a:pPr lvl="1"/>
            <a:r>
              <a:rPr lang="en-US" dirty="0" smtClean="0"/>
              <a:t>…provide students with a solid foundation to engage in productive research and other scholarly activities, to become highly competent in research methodology and assessment techniques, and to develop skills for further education and careers.</a:t>
            </a:r>
          </a:p>
          <a:p>
            <a:r>
              <a:rPr lang="en-US" dirty="0" smtClean="0"/>
              <a:t>Revised Draft</a:t>
            </a:r>
            <a:endParaRPr lang="en-US" dirty="0" smtClean="0"/>
          </a:p>
          <a:p>
            <a:pPr lvl="1"/>
            <a:r>
              <a:rPr lang="en-US" dirty="0" smtClean="0"/>
              <a:t>…advance psychological science through teaching, research, and service by engaging students  in experiences that develop psychology-specific knowledge, research and statistical analysis skills, scientific writing skills, and critical thinking abilities and by challenging students to integrate theory with empirical research in applications that serve others as citizens of a globally connected community.</a:t>
            </a:r>
          </a:p>
          <a:p>
            <a:pPr lvl="1"/>
            <a:endParaRPr lang="en-US" dirty="0" smtClean="0"/>
          </a:p>
        </p:txBody>
      </p:sp>
    </p:spTree>
    <p:extLst>
      <p:ext uri="{BB962C8B-B14F-4D97-AF65-F5344CB8AC3E}">
        <p14:creationId xmlns:p14="http://schemas.microsoft.com/office/powerpoint/2010/main" val="25895857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Program Objectives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Previous</a:t>
            </a:r>
          </a:p>
          <a:p>
            <a:pPr lvl="1"/>
            <a:r>
              <a:rPr lang="en-US" dirty="0" smtClean="0"/>
              <a:t>Each graduate will be able to design and implement original research projects of significance to the field of psychology.</a:t>
            </a:r>
          </a:p>
          <a:p>
            <a:pPr lvl="2"/>
            <a:r>
              <a:rPr lang="en-US" dirty="0" smtClean="0"/>
              <a:t>PSYK 588 Thesis</a:t>
            </a:r>
          </a:p>
          <a:p>
            <a:pPr lvl="1"/>
            <a:r>
              <a:rPr lang="en-US" dirty="0"/>
              <a:t>Each graduate will be able to effectively apply principles from the theoretical bases of psychology and scientific methodology to the successful design and completion of research projects</a:t>
            </a:r>
            <a:r>
              <a:rPr lang="en-US" dirty="0" smtClean="0"/>
              <a:t>.</a:t>
            </a:r>
          </a:p>
          <a:p>
            <a:pPr lvl="2"/>
            <a:r>
              <a:rPr lang="en-US" dirty="0" smtClean="0"/>
              <a:t>PSYK 588 Thesis</a:t>
            </a:r>
          </a:p>
          <a:p>
            <a:pPr lvl="1"/>
            <a:r>
              <a:rPr lang="en-US" dirty="0"/>
              <a:t>Each graduate will demonstrate proficiency in the use of technology</a:t>
            </a:r>
          </a:p>
          <a:p>
            <a:r>
              <a:rPr lang="en-US" dirty="0"/>
              <a:t>Revisions </a:t>
            </a:r>
            <a:r>
              <a:rPr lang="en-US" dirty="0" smtClean="0"/>
              <a:t>to </a:t>
            </a:r>
            <a:r>
              <a:rPr lang="en-US" dirty="0"/>
              <a:t>update </a:t>
            </a:r>
            <a:r>
              <a:rPr lang="en-US" dirty="0" smtClean="0"/>
              <a:t>objectives and expand assessment data</a:t>
            </a:r>
          </a:p>
          <a:p>
            <a:pPr lvl="1"/>
            <a:r>
              <a:rPr lang="en-US" dirty="0" smtClean="0"/>
              <a:t>Indirect data – Student ratings of progress on course evaluations</a:t>
            </a:r>
          </a:p>
          <a:p>
            <a:pPr lvl="1"/>
            <a:r>
              <a:rPr lang="en-US" dirty="0" smtClean="0"/>
              <a:t>Direct data – Student work beyond thesis</a:t>
            </a:r>
            <a:endParaRPr lang="en-US" dirty="0"/>
          </a:p>
          <a:p>
            <a:pPr lvl="1"/>
            <a:endParaRPr lang="en-US" dirty="0" smtClean="0"/>
          </a:p>
        </p:txBody>
      </p:sp>
    </p:spTree>
    <p:extLst>
      <p:ext uri="{BB962C8B-B14F-4D97-AF65-F5344CB8AC3E}">
        <p14:creationId xmlns:p14="http://schemas.microsoft.com/office/powerpoint/2010/main" val="6675836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Conditions that shaped the current state of the program</a:t>
            </a:r>
            <a:endParaRPr lang="en-US" dirty="0"/>
          </a:p>
        </p:txBody>
      </p:sp>
      <p:sp>
        <p:nvSpPr>
          <p:cNvPr id="3" name="Title 2"/>
          <p:cNvSpPr>
            <a:spLocks noGrp="1"/>
          </p:cNvSpPr>
          <p:nvPr>
            <p:ph type="title"/>
          </p:nvPr>
        </p:nvSpPr>
        <p:spPr/>
        <p:txBody>
          <a:bodyPr/>
          <a:lstStyle/>
          <a:p>
            <a:r>
              <a:rPr lang="en-US" dirty="0" smtClean="0"/>
              <a:t>Institutional Context:  </a:t>
            </a:r>
            <a:br>
              <a:rPr lang="en-US" dirty="0" smtClean="0"/>
            </a:br>
            <a:r>
              <a:rPr lang="en-US" dirty="0" smtClean="0"/>
              <a:t>Program History</a:t>
            </a:r>
            <a:endParaRPr lang="en-US" dirty="0"/>
          </a:p>
        </p:txBody>
      </p:sp>
    </p:spTree>
    <p:extLst>
      <p:ext uri="{BB962C8B-B14F-4D97-AF65-F5344CB8AC3E}">
        <p14:creationId xmlns:p14="http://schemas.microsoft.com/office/powerpoint/2010/main" val="4328916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Program-Level Objectives</a:t>
            </a:r>
            <a:endParaRPr lang="en-US" dirty="0"/>
          </a:p>
        </p:txBody>
      </p:sp>
      <p:sp>
        <p:nvSpPr>
          <p:cNvPr id="3" name="Content Placeholder 2"/>
          <p:cNvSpPr>
            <a:spLocks noGrp="1"/>
          </p:cNvSpPr>
          <p:nvPr>
            <p:ph sz="quarter" idx="1"/>
          </p:nvPr>
        </p:nvSpPr>
        <p:spPr/>
        <p:txBody>
          <a:bodyPr/>
          <a:lstStyle/>
          <a:p>
            <a:r>
              <a:rPr lang="en-US" dirty="0"/>
              <a:t>Demonstrate comprehension of and apply fundamental principles, generalizations, and theories</a:t>
            </a:r>
          </a:p>
          <a:p>
            <a:pPr lvl="1"/>
            <a:r>
              <a:rPr lang="en-US" dirty="0"/>
              <a:t>Graduates will be able to </a:t>
            </a:r>
            <a:r>
              <a:rPr lang="en-US" dirty="0" smtClean="0"/>
              <a:t>apply </a:t>
            </a:r>
            <a:r>
              <a:rPr lang="en-US" dirty="0"/>
              <a:t>psychology-specific knowledge including research methods and theory in a content area of specialization.</a:t>
            </a:r>
          </a:p>
          <a:p>
            <a:pPr lvl="2"/>
            <a:r>
              <a:rPr lang="en-US" dirty="0"/>
              <a:t>PSYK </a:t>
            </a:r>
            <a:r>
              <a:rPr lang="en-US" dirty="0" smtClean="0"/>
              <a:t>501 Research Proposal</a:t>
            </a:r>
            <a:endParaRPr lang="en-US" dirty="0"/>
          </a:p>
          <a:p>
            <a:pPr lvl="2"/>
            <a:r>
              <a:rPr lang="en-US" dirty="0"/>
              <a:t>PSYK </a:t>
            </a:r>
            <a:r>
              <a:rPr lang="en-US" dirty="0" smtClean="0"/>
              <a:t>588 Thesis Proposal</a:t>
            </a:r>
            <a:endParaRPr lang="en-US" dirty="0"/>
          </a:p>
        </p:txBody>
      </p:sp>
    </p:spTree>
    <p:extLst>
      <p:ext uri="{BB962C8B-B14F-4D97-AF65-F5344CB8AC3E}">
        <p14:creationId xmlns:p14="http://schemas.microsoft.com/office/powerpoint/2010/main" val="9602591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Program-Level Objectives</a:t>
            </a:r>
            <a:endParaRPr lang="en-US" dirty="0"/>
          </a:p>
        </p:txBody>
      </p:sp>
      <p:sp>
        <p:nvSpPr>
          <p:cNvPr id="4" name="Content Placeholder 2"/>
          <p:cNvSpPr>
            <a:spLocks noGrp="1"/>
          </p:cNvSpPr>
          <p:nvPr>
            <p:ph sz="quarter" idx="1"/>
          </p:nvPr>
        </p:nvSpPr>
        <p:spPr/>
        <p:txBody>
          <a:bodyPr>
            <a:normAutofit lnSpcReduction="10000"/>
          </a:bodyPr>
          <a:lstStyle/>
          <a:p>
            <a:r>
              <a:rPr lang="en-US" dirty="0" smtClean="0"/>
              <a:t>Demonstrate </a:t>
            </a:r>
            <a:r>
              <a:rPr lang="en-US" dirty="0"/>
              <a:t>comprehension of and apply factual knowledge (terminology, classifications, methods, trends)</a:t>
            </a:r>
          </a:p>
          <a:p>
            <a:pPr lvl="1"/>
            <a:r>
              <a:rPr lang="en-US" dirty="0"/>
              <a:t>Graduates will be able to compute basic statistical analyses using statistical computing software</a:t>
            </a:r>
            <a:r>
              <a:rPr lang="en-US" dirty="0" smtClean="0"/>
              <a:t>.</a:t>
            </a:r>
          </a:p>
          <a:p>
            <a:pPr lvl="2"/>
            <a:r>
              <a:rPr lang="en-US" dirty="0" smtClean="0"/>
              <a:t>PSYK 500 Practice Exercises</a:t>
            </a:r>
          </a:p>
          <a:p>
            <a:pPr lvl="2"/>
            <a:r>
              <a:rPr lang="en-US" dirty="0" smtClean="0"/>
              <a:t>PSYK 516 Practice Exercises</a:t>
            </a:r>
          </a:p>
          <a:p>
            <a:pPr lvl="2"/>
            <a:r>
              <a:rPr lang="en-US" dirty="0" smtClean="0"/>
              <a:t>PSYK 588 Thesis </a:t>
            </a:r>
            <a:endParaRPr lang="en-US" dirty="0"/>
          </a:p>
          <a:p>
            <a:pPr lvl="1"/>
            <a:r>
              <a:rPr lang="en-US" dirty="0"/>
              <a:t>Graduates will be able to write results of statistical analyses in APA style</a:t>
            </a:r>
            <a:r>
              <a:rPr lang="en-US" dirty="0" smtClean="0"/>
              <a:t>.</a:t>
            </a:r>
          </a:p>
          <a:p>
            <a:pPr lvl="2"/>
            <a:r>
              <a:rPr lang="en-US" dirty="0" smtClean="0"/>
              <a:t>PSYK 500 Practice Exercises</a:t>
            </a:r>
          </a:p>
          <a:p>
            <a:pPr lvl="2"/>
            <a:r>
              <a:rPr lang="en-US" dirty="0" smtClean="0"/>
              <a:t>PSYK 516 Practice Exercises</a:t>
            </a:r>
          </a:p>
          <a:p>
            <a:pPr lvl="2"/>
            <a:r>
              <a:rPr lang="en-US" dirty="0" smtClean="0"/>
              <a:t>PSYK 588 Thesis</a:t>
            </a:r>
            <a:endParaRPr lang="en-US" dirty="0"/>
          </a:p>
          <a:p>
            <a:endParaRPr lang="en-US" dirty="0"/>
          </a:p>
        </p:txBody>
      </p:sp>
    </p:spTree>
    <p:extLst>
      <p:ext uri="{BB962C8B-B14F-4D97-AF65-F5344CB8AC3E}">
        <p14:creationId xmlns:p14="http://schemas.microsoft.com/office/powerpoint/2010/main" val="35136063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Alignment:  Program-Level Objectives</a:t>
            </a:r>
            <a:endParaRPr lang="en-US" dirty="0"/>
          </a:p>
        </p:txBody>
      </p:sp>
      <p:sp>
        <p:nvSpPr>
          <p:cNvPr id="4" name="Content Placeholder 2"/>
          <p:cNvSpPr>
            <a:spLocks noGrp="1"/>
          </p:cNvSpPr>
          <p:nvPr>
            <p:ph sz="quarter" idx="1"/>
          </p:nvPr>
        </p:nvSpPr>
        <p:spPr/>
        <p:txBody>
          <a:bodyPr>
            <a:normAutofit/>
          </a:bodyPr>
          <a:lstStyle/>
          <a:p>
            <a:r>
              <a:rPr lang="en-US" dirty="0" smtClean="0"/>
              <a:t>Demonstrate </a:t>
            </a:r>
            <a:r>
              <a:rPr lang="en-US" dirty="0"/>
              <a:t>skill in expressing oneself in scientific writing</a:t>
            </a:r>
          </a:p>
          <a:p>
            <a:pPr lvl="1"/>
            <a:r>
              <a:rPr lang="en-US" dirty="0"/>
              <a:t>Graduates will be able to write a research article summary</a:t>
            </a:r>
            <a:r>
              <a:rPr lang="en-US" dirty="0" smtClean="0"/>
              <a:t>.</a:t>
            </a:r>
          </a:p>
          <a:p>
            <a:pPr lvl="2"/>
            <a:r>
              <a:rPr lang="en-US" dirty="0" smtClean="0"/>
              <a:t>PSYK 515 Article Summary</a:t>
            </a:r>
          </a:p>
          <a:p>
            <a:pPr lvl="2"/>
            <a:r>
              <a:rPr lang="en-US" dirty="0" smtClean="0"/>
              <a:t>PSYK 588 Thesis Proposal</a:t>
            </a:r>
            <a:endParaRPr lang="en-US" dirty="0"/>
          </a:p>
          <a:p>
            <a:pPr lvl="1"/>
            <a:r>
              <a:rPr lang="en-US" dirty="0"/>
              <a:t>Graduates will be able to write a report of research in APA style</a:t>
            </a:r>
            <a:r>
              <a:rPr lang="en-US" dirty="0" smtClean="0"/>
              <a:t>.</a:t>
            </a:r>
          </a:p>
          <a:p>
            <a:pPr lvl="2"/>
            <a:r>
              <a:rPr lang="en-US" dirty="0" smtClean="0"/>
              <a:t>PSYK 501 Research Proposal</a:t>
            </a:r>
          </a:p>
          <a:p>
            <a:pPr lvl="2"/>
            <a:r>
              <a:rPr lang="en-US" dirty="0" smtClean="0"/>
              <a:t>PSYK 588 Thesis</a:t>
            </a:r>
          </a:p>
        </p:txBody>
      </p:sp>
    </p:spTree>
    <p:extLst>
      <p:ext uri="{BB962C8B-B14F-4D97-AF65-F5344CB8AC3E}">
        <p14:creationId xmlns:p14="http://schemas.microsoft.com/office/powerpoint/2010/main" val="14310508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Program-Level Objectives</a:t>
            </a:r>
            <a:endParaRPr lang="en-US" sz="3600" dirty="0"/>
          </a:p>
        </p:txBody>
      </p:sp>
      <p:sp>
        <p:nvSpPr>
          <p:cNvPr id="3" name="Content Placeholder 2"/>
          <p:cNvSpPr>
            <a:spLocks noGrp="1"/>
          </p:cNvSpPr>
          <p:nvPr>
            <p:ph sz="quarter" idx="1"/>
          </p:nvPr>
        </p:nvSpPr>
        <p:spPr/>
        <p:txBody>
          <a:bodyPr/>
          <a:lstStyle/>
          <a:p>
            <a:r>
              <a:rPr lang="en-US" dirty="0" smtClean="0"/>
              <a:t>Analyze </a:t>
            </a:r>
            <a:r>
              <a:rPr lang="en-US" dirty="0"/>
              <a:t>and critically evaluate ideas, arguments, and points of view</a:t>
            </a:r>
          </a:p>
          <a:p>
            <a:pPr lvl="1"/>
            <a:r>
              <a:rPr lang="en-US" dirty="0"/>
              <a:t>Graduates will be able to </a:t>
            </a:r>
            <a:r>
              <a:rPr lang="en-US" dirty="0" smtClean="0"/>
              <a:t>identify and summarize existing research and write </a:t>
            </a:r>
            <a:r>
              <a:rPr lang="en-US" dirty="0"/>
              <a:t>a </a:t>
            </a:r>
            <a:r>
              <a:rPr lang="en-US" dirty="0" smtClean="0"/>
              <a:t>research proposal based on the literature review.</a:t>
            </a:r>
          </a:p>
          <a:p>
            <a:pPr lvl="2"/>
            <a:r>
              <a:rPr lang="en-US" dirty="0" smtClean="0"/>
              <a:t>PSYK 501 Research Proposal</a:t>
            </a:r>
            <a:endParaRPr lang="en-US" dirty="0"/>
          </a:p>
          <a:p>
            <a:pPr lvl="1"/>
            <a:r>
              <a:rPr lang="en-US" dirty="0" smtClean="0"/>
              <a:t>Graduates will be able to write a logical, theoretical argument to justify a novel research study that is supported by empirical research.</a:t>
            </a:r>
          </a:p>
          <a:p>
            <a:pPr lvl="2"/>
            <a:r>
              <a:rPr lang="en-US" dirty="0" smtClean="0"/>
              <a:t>PSYK 588 Thesis Proposal</a:t>
            </a:r>
            <a:endParaRPr lang="en-US" dirty="0"/>
          </a:p>
          <a:p>
            <a:endParaRPr lang="en-US" dirty="0"/>
          </a:p>
        </p:txBody>
      </p:sp>
    </p:spTree>
    <p:extLst>
      <p:ext uri="{BB962C8B-B14F-4D97-AF65-F5344CB8AC3E}">
        <p14:creationId xmlns:p14="http://schemas.microsoft.com/office/powerpoint/2010/main" val="15494816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Program-Level Objectives</a:t>
            </a:r>
            <a:endParaRPr lang="en-US" sz="3600" dirty="0"/>
          </a:p>
        </p:txBody>
      </p:sp>
      <p:sp>
        <p:nvSpPr>
          <p:cNvPr id="4" name="Content Placeholder 2"/>
          <p:cNvSpPr>
            <a:spLocks noGrp="1"/>
          </p:cNvSpPr>
          <p:nvPr>
            <p:ph sz="quarter" idx="1"/>
          </p:nvPr>
        </p:nvSpPr>
        <p:spPr/>
        <p:txBody>
          <a:bodyPr>
            <a:normAutofit/>
          </a:bodyPr>
          <a:lstStyle/>
          <a:p>
            <a:r>
              <a:rPr lang="en-US" dirty="0" smtClean="0"/>
              <a:t>Synthesize </a:t>
            </a:r>
            <a:r>
              <a:rPr lang="en-US" dirty="0"/>
              <a:t>program content to improve thinking, problem solving, and decision making</a:t>
            </a:r>
          </a:p>
          <a:p>
            <a:pPr lvl="1"/>
            <a:r>
              <a:rPr lang="en-US" dirty="0"/>
              <a:t>Graduates will be able to integrate course content with empirical research to write </a:t>
            </a:r>
            <a:r>
              <a:rPr lang="en-US" dirty="0" smtClean="0"/>
              <a:t>a community service proposal </a:t>
            </a:r>
            <a:r>
              <a:rPr lang="en-US" dirty="0"/>
              <a:t>that </a:t>
            </a:r>
            <a:r>
              <a:rPr lang="en-US" dirty="0" smtClean="0"/>
              <a:t>addresses </a:t>
            </a:r>
            <a:r>
              <a:rPr lang="en-US" dirty="0"/>
              <a:t>self-identified community needs</a:t>
            </a:r>
            <a:r>
              <a:rPr lang="en-US" dirty="0" smtClean="0"/>
              <a:t>.</a:t>
            </a:r>
          </a:p>
          <a:p>
            <a:pPr lvl="2"/>
            <a:r>
              <a:rPr lang="en-US" dirty="0" smtClean="0"/>
              <a:t>PSYK 502 Community Service Proposal</a:t>
            </a:r>
          </a:p>
          <a:p>
            <a:pPr lvl="2"/>
            <a:r>
              <a:rPr lang="en-US" dirty="0" smtClean="0"/>
              <a:t>PSYK 504 Service-Learning Project (initial implementation)</a:t>
            </a:r>
            <a:endParaRPr lang="en-US" dirty="0"/>
          </a:p>
          <a:p>
            <a:pPr lvl="1"/>
            <a:r>
              <a:rPr lang="en-US" dirty="0"/>
              <a:t>Graduates will be able to </a:t>
            </a:r>
            <a:r>
              <a:rPr lang="en-US" dirty="0" smtClean="0"/>
              <a:t>develop and conduct </a:t>
            </a:r>
            <a:r>
              <a:rPr lang="en-US" dirty="0"/>
              <a:t>a novel research </a:t>
            </a:r>
            <a:r>
              <a:rPr lang="en-US" dirty="0" smtClean="0"/>
              <a:t>project that is supported by existing empirical research to address a self-identified problem, social issue, or gap in knowledge.</a:t>
            </a:r>
          </a:p>
          <a:p>
            <a:pPr lvl="2"/>
            <a:r>
              <a:rPr lang="en-US" dirty="0" smtClean="0"/>
              <a:t>PSYK 588 Thesis</a:t>
            </a:r>
            <a:endParaRPr lang="en-US" dirty="0"/>
          </a:p>
          <a:p>
            <a:pPr lvl="1"/>
            <a:endParaRPr lang="en-US" dirty="0" smtClean="0"/>
          </a:p>
        </p:txBody>
      </p:sp>
    </p:spTree>
    <p:extLst>
      <p:ext uri="{BB962C8B-B14F-4D97-AF65-F5344CB8AC3E}">
        <p14:creationId xmlns:p14="http://schemas.microsoft.com/office/powerpoint/2010/main" val="34438748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Alignment:  Program Vision</a:t>
            </a:r>
            <a:endParaRPr lang="en-US" sz="3600" dirty="0"/>
          </a:p>
        </p:txBody>
      </p:sp>
      <p:sp>
        <p:nvSpPr>
          <p:cNvPr id="3" name="Content Placeholder 2"/>
          <p:cNvSpPr>
            <a:spLocks noGrp="1"/>
          </p:cNvSpPr>
          <p:nvPr>
            <p:ph sz="quarter" idx="1"/>
          </p:nvPr>
        </p:nvSpPr>
        <p:spPr/>
        <p:txBody>
          <a:bodyPr>
            <a:normAutofit lnSpcReduction="10000"/>
          </a:bodyPr>
          <a:lstStyle/>
          <a:p>
            <a:r>
              <a:rPr lang="en-US" dirty="0" smtClean="0"/>
              <a:t>Develop Program’s Guiding Elements: Vision</a:t>
            </a:r>
          </a:p>
          <a:p>
            <a:pPr lvl="1"/>
            <a:r>
              <a:rPr lang="en-US" dirty="0" smtClean="0"/>
              <a:t>Previous</a:t>
            </a:r>
          </a:p>
          <a:p>
            <a:pPr lvl="2"/>
            <a:r>
              <a:rPr lang="en-US" dirty="0" smtClean="0"/>
              <a:t>None</a:t>
            </a:r>
          </a:p>
          <a:p>
            <a:pPr lvl="1"/>
            <a:r>
              <a:rPr lang="en-US" dirty="0" smtClean="0"/>
              <a:t>Revised Draft</a:t>
            </a:r>
            <a:endParaRPr lang="en-US" dirty="0" smtClean="0"/>
          </a:p>
          <a:p>
            <a:pPr lvl="2"/>
            <a:r>
              <a:rPr lang="en-US" dirty="0" smtClean="0"/>
              <a:t>Regarding teaching and learning, the Program strives to offer courses aligned with 1) current directions in psychological science that include an emphasis on developing students’ research and writing skills and 2) best practices in online education.</a:t>
            </a:r>
          </a:p>
          <a:p>
            <a:pPr lvl="2"/>
            <a:r>
              <a:rPr lang="en-US" dirty="0" smtClean="0"/>
              <a:t>Regarding research, the Program strives to expand access to research opportunities for students, regardless of their geographic location.</a:t>
            </a:r>
          </a:p>
          <a:p>
            <a:pPr lvl="2"/>
            <a:r>
              <a:rPr lang="en-US" dirty="0" smtClean="0"/>
              <a:t>Regarding service, the Program strives to include service-learning experiences that integrate course content and empirical research to address needs in students’ communities.</a:t>
            </a:r>
            <a:endParaRPr lang="en-US" dirty="0"/>
          </a:p>
        </p:txBody>
      </p:sp>
    </p:spTree>
    <p:extLst>
      <p:ext uri="{BB962C8B-B14F-4D97-AF65-F5344CB8AC3E}">
        <p14:creationId xmlns:p14="http://schemas.microsoft.com/office/powerpoint/2010/main" val="310107218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Progress Toward Certification</a:t>
            </a:r>
            <a:endParaRPr lang="en-US" sz="3600" dirty="0"/>
          </a:p>
        </p:txBody>
      </p:sp>
      <p:sp>
        <p:nvSpPr>
          <p:cNvPr id="4" name="Content Placeholder 2"/>
          <p:cNvSpPr>
            <a:spLocks noGrp="1"/>
          </p:cNvSpPr>
          <p:nvPr>
            <p:ph sz="quarter" idx="1"/>
          </p:nvPr>
        </p:nvSpPr>
        <p:spPr>
          <a:xfrm>
            <a:off x="301752" y="1527048"/>
            <a:ext cx="8613648" cy="4873752"/>
          </a:xfrm>
        </p:spPr>
        <p:txBody>
          <a:bodyPr>
            <a:normAutofit fontScale="85000" lnSpcReduction="20000"/>
          </a:bodyPr>
          <a:lstStyle/>
          <a:p>
            <a:r>
              <a:rPr lang="en-US" dirty="0" smtClean="0"/>
              <a:t>Measurable Learning Objectives for Program</a:t>
            </a:r>
          </a:p>
          <a:p>
            <a:pPr lvl="1"/>
            <a:r>
              <a:rPr lang="en-US" dirty="0" smtClean="0"/>
              <a:t>Proposed and aligned with Goals, Mission, Vision</a:t>
            </a:r>
          </a:p>
          <a:p>
            <a:r>
              <a:rPr lang="en-US" dirty="0" smtClean="0"/>
              <a:t>Measurable Learning Objectives for Courses Aligned with Program Objectives</a:t>
            </a:r>
          </a:p>
          <a:p>
            <a:pPr lvl="1"/>
            <a:r>
              <a:rPr lang="en-US" dirty="0" smtClean="0"/>
              <a:t>In progress (6/11) but course reviews are needed</a:t>
            </a:r>
          </a:p>
          <a:p>
            <a:r>
              <a:rPr lang="en-US" dirty="0" smtClean="0"/>
              <a:t>Faculty and Staff Professional Development in Best Practices in Online Course Design </a:t>
            </a:r>
          </a:p>
          <a:p>
            <a:pPr lvl="1"/>
            <a:r>
              <a:rPr lang="en-US" dirty="0" smtClean="0"/>
              <a:t>Instructional Designers and Program Coordinator are QM Certified</a:t>
            </a:r>
          </a:p>
          <a:p>
            <a:pPr lvl="1"/>
            <a:r>
              <a:rPr lang="en-US" dirty="0" smtClean="0"/>
              <a:t>Faculty are trained to teach online including introduction to QM</a:t>
            </a:r>
          </a:p>
          <a:p>
            <a:r>
              <a:rPr lang="en-US" dirty="0" smtClean="0"/>
              <a:t>Plan for Courses to meet QM Rubric Standards 	</a:t>
            </a:r>
          </a:p>
          <a:p>
            <a:pPr lvl="1"/>
            <a:r>
              <a:rPr lang="en-US" dirty="0" smtClean="0"/>
              <a:t>Course Development Process</a:t>
            </a:r>
          </a:p>
          <a:p>
            <a:pPr lvl="2"/>
            <a:r>
              <a:rPr lang="en-US" dirty="0" smtClean="0"/>
              <a:t>Each faculty member will work with Instructional Designer on course design revision</a:t>
            </a:r>
          </a:p>
          <a:p>
            <a:pPr lvl="1"/>
            <a:r>
              <a:rPr lang="en-US" dirty="0" smtClean="0"/>
              <a:t>Course Review Process</a:t>
            </a:r>
          </a:p>
          <a:p>
            <a:pPr lvl="2"/>
            <a:r>
              <a:rPr lang="en-US" dirty="0" smtClean="0"/>
              <a:t>Each course will go through external QM review after course development process</a:t>
            </a:r>
            <a:endParaRPr lang="en-US" dirty="0"/>
          </a:p>
        </p:txBody>
      </p:sp>
    </p:spTree>
    <p:extLst>
      <p:ext uri="{BB962C8B-B14F-4D97-AF65-F5344CB8AC3E}">
        <p14:creationId xmlns:p14="http://schemas.microsoft.com/office/powerpoint/2010/main" val="417747659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The impact of Leveraging QM standards for </a:t>
            </a:r>
            <a:r>
              <a:rPr lang="en-US" dirty="0" smtClean="0"/>
              <a:t>program revision</a:t>
            </a:r>
            <a:endParaRPr lang="en-US" dirty="0"/>
          </a:p>
        </p:txBody>
      </p:sp>
      <p:sp>
        <p:nvSpPr>
          <p:cNvPr id="3" name="Title 2"/>
          <p:cNvSpPr>
            <a:spLocks noGrp="1"/>
          </p:cNvSpPr>
          <p:nvPr>
            <p:ph type="title"/>
          </p:nvPr>
        </p:nvSpPr>
        <p:spPr/>
        <p:txBody>
          <a:bodyPr>
            <a:normAutofit/>
          </a:bodyPr>
          <a:lstStyle/>
          <a:p>
            <a:r>
              <a:rPr lang="en-US" dirty="0" smtClean="0"/>
              <a:t>Application of QM Standards beyond Program Courses</a:t>
            </a:r>
            <a:endParaRPr lang="en-US" dirty="0"/>
          </a:p>
        </p:txBody>
      </p:sp>
    </p:spTree>
    <p:extLst>
      <p:ext uri="{BB962C8B-B14F-4D97-AF65-F5344CB8AC3E}">
        <p14:creationId xmlns:p14="http://schemas.microsoft.com/office/powerpoint/2010/main" val="84077306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
        <p:nvSpPr>
          <p:cNvPr id="3" name="Content Placeholder 2"/>
          <p:cNvSpPr>
            <a:spLocks noGrp="1"/>
          </p:cNvSpPr>
          <p:nvPr>
            <p:ph sz="quarter" idx="1"/>
          </p:nvPr>
        </p:nvSpPr>
        <p:spPr>
          <a:xfrm>
            <a:off x="301752" y="1527048"/>
            <a:ext cx="8503920" cy="4873752"/>
          </a:xfrm>
        </p:spPr>
        <p:txBody>
          <a:bodyPr>
            <a:normAutofit/>
          </a:bodyPr>
          <a:lstStyle/>
          <a:p>
            <a:r>
              <a:rPr lang="en-US" dirty="0" smtClean="0"/>
              <a:t>Standard 1 ~ The overall design of the program is made clear at the beginning of the program.~</a:t>
            </a:r>
          </a:p>
          <a:p>
            <a:pPr marL="594360" lvl="2" indent="0">
              <a:buNone/>
            </a:pPr>
            <a:endParaRPr lang="en-US" dirty="0" smtClean="0"/>
          </a:p>
        </p:txBody>
      </p:sp>
    </p:spTree>
    <p:extLst>
      <p:ext uri="{BB962C8B-B14F-4D97-AF65-F5344CB8AC3E}">
        <p14:creationId xmlns:p14="http://schemas.microsoft.com/office/powerpoint/2010/main" val="463721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1.1 Instructions make clear how to get started and where to find various program components.</a:t>
            </a:r>
          </a:p>
          <a:p>
            <a:pPr lvl="1"/>
            <a:r>
              <a:rPr lang="en-US" dirty="0"/>
              <a:t>University Catalog explains admission to Graduate School</a:t>
            </a:r>
          </a:p>
          <a:p>
            <a:pPr lvl="1"/>
            <a:r>
              <a:rPr lang="en-US" dirty="0"/>
              <a:t>After admission, email to Program Coordinator</a:t>
            </a:r>
          </a:p>
          <a:p>
            <a:pPr lvl="1"/>
            <a:r>
              <a:rPr lang="en-US" b="1" dirty="0"/>
              <a:t>Need</a:t>
            </a:r>
            <a:r>
              <a:rPr lang="en-US" dirty="0"/>
              <a:t>: Admission process unaffected by individual differences</a:t>
            </a:r>
          </a:p>
          <a:p>
            <a:r>
              <a:rPr lang="en-US" dirty="0"/>
              <a:t>Developing Admission Process</a:t>
            </a:r>
          </a:p>
          <a:p>
            <a:pPr lvl="1"/>
            <a:r>
              <a:rPr lang="en-US" dirty="0"/>
              <a:t>Created form letter containing introductory information</a:t>
            </a:r>
          </a:p>
          <a:p>
            <a:pPr lvl="2"/>
            <a:r>
              <a:rPr lang="en-US" dirty="0"/>
              <a:t>Degree plan, course descriptions, course rotation</a:t>
            </a:r>
          </a:p>
          <a:p>
            <a:pPr lvl="1"/>
            <a:r>
              <a:rPr lang="en-US" dirty="0"/>
              <a:t>Created online application to program</a:t>
            </a:r>
          </a:p>
          <a:p>
            <a:pPr lvl="2"/>
            <a:r>
              <a:rPr lang="en-US" dirty="0"/>
              <a:t>Research interests, geographic location, citizenship</a:t>
            </a:r>
          </a:p>
          <a:p>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3440869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Context:  Program History</a:t>
            </a:r>
            <a:endParaRPr lang="en-US" dirty="0"/>
          </a:p>
        </p:txBody>
      </p:sp>
      <p:sp>
        <p:nvSpPr>
          <p:cNvPr id="3" name="Content Placeholder 2"/>
          <p:cNvSpPr>
            <a:spLocks noGrp="1"/>
          </p:cNvSpPr>
          <p:nvPr>
            <p:ph sz="quarter" idx="1"/>
          </p:nvPr>
        </p:nvSpPr>
        <p:spPr/>
        <p:txBody>
          <a:bodyPr/>
          <a:lstStyle/>
          <a:p>
            <a:r>
              <a:rPr lang="en-US" dirty="0" smtClean="0"/>
              <a:t>TAMU-CT as a New University</a:t>
            </a:r>
          </a:p>
          <a:p>
            <a:pPr lvl="1"/>
            <a:r>
              <a:rPr lang="en-US" dirty="0" smtClean="0"/>
              <a:t>Established 2009</a:t>
            </a:r>
          </a:p>
          <a:p>
            <a:pPr lvl="2"/>
            <a:r>
              <a:rPr lang="en-US" dirty="0" smtClean="0"/>
              <a:t>Dependent on parent institution</a:t>
            </a:r>
          </a:p>
          <a:p>
            <a:pPr lvl="2"/>
            <a:r>
              <a:rPr lang="en-US" dirty="0" smtClean="0"/>
              <a:t>No control over curriculum</a:t>
            </a:r>
          </a:p>
          <a:p>
            <a:pPr lvl="1"/>
            <a:r>
              <a:rPr lang="en-US" dirty="0" smtClean="0"/>
              <a:t>Accredited 2013 by SACS-COC</a:t>
            </a:r>
          </a:p>
          <a:p>
            <a:pPr lvl="2"/>
            <a:r>
              <a:rPr lang="en-US" dirty="0" smtClean="0"/>
              <a:t>Independent institution with interdependent systems</a:t>
            </a:r>
          </a:p>
          <a:p>
            <a:pPr lvl="2"/>
            <a:r>
              <a:rPr lang="en-US" dirty="0" smtClean="0"/>
              <a:t>Control over curriculum</a:t>
            </a:r>
          </a:p>
          <a:p>
            <a:pPr lvl="2"/>
            <a:r>
              <a:rPr lang="en-US" dirty="0" smtClean="0"/>
              <a:t>Progressive decoupling of systems</a:t>
            </a:r>
          </a:p>
          <a:p>
            <a:pPr lvl="3"/>
            <a:r>
              <a:rPr lang="en-US" dirty="0" smtClean="0"/>
              <a:t>Banner student registration system</a:t>
            </a:r>
          </a:p>
          <a:p>
            <a:pPr lvl="2"/>
            <a:r>
              <a:rPr lang="en-US" dirty="0" smtClean="0"/>
              <a:t>Rapid development of institutional processes and procedures</a:t>
            </a:r>
          </a:p>
          <a:p>
            <a:pPr lvl="2"/>
            <a:endParaRPr lang="en-US" dirty="0"/>
          </a:p>
        </p:txBody>
      </p:sp>
      <p:pic>
        <p:nvPicPr>
          <p:cNvPr id="4" name="Picture 2" descr="C:\Users\Eric\Desktop\TAMUCT-Logo-Stacked-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217118" y="1447799"/>
            <a:ext cx="1717016" cy="2209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6057845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
        <p:nvSpPr>
          <p:cNvPr id="3" name="Content Placeholder 2"/>
          <p:cNvSpPr>
            <a:spLocks noGrp="1"/>
          </p:cNvSpPr>
          <p:nvPr>
            <p:ph sz="quarter" idx="1"/>
          </p:nvPr>
        </p:nvSpPr>
        <p:spPr>
          <a:xfrm>
            <a:off x="301752" y="1527048"/>
            <a:ext cx="8503920" cy="4873752"/>
          </a:xfrm>
        </p:spPr>
        <p:txBody>
          <a:bodyPr>
            <a:normAutofit/>
          </a:bodyPr>
          <a:lstStyle/>
          <a:p>
            <a:r>
              <a:rPr lang="en-US" dirty="0" smtClean="0"/>
              <a:t>1.2 </a:t>
            </a:r>
            <a:r>
              <a:rPr lang="en-US" dirty="0"/>
              <a:t>Learners are introduced to the purpose and structure of the program.</a:t>
            </a:r>
          </a:p>
          <a:p>
            <a:pPr lvl="1"/>
            <a:r>
              <a:rPr lang="en-US" b="1" dirty="0" smtClean="0"/>
              <a:t>Need</a:t>
            </a:r>
            <a:r>
              <a:rPr lang="en-US" dirty="0" smtClean="0"/>
              <a:t>: Formal </a:t>
            </a:r>
            <a:r>
              <a:rPr lang="en-US" dirty="0"/>
              <a:t>orientation to the program</a:t>
            </a:r>
          </a:p>
          <a:p>
            <a:r>
              <a:rPr lang="en-US" dirty="0" smtClean="0"/>
              <a:t>Developing Orientation Materials</a:t>
            </a:r>
          </a:p>
          <a:p>
            <a:pPr lvl="1"/>
            <a:r>
              <a:rPr lang="en-US" dirty="0" smtClean="0"/>
              <a:t>Introductory Videos</a:t>
            </a:r>
          </a:p>
          <a:p>
            <a:pPr lvl="2"/>
            <a:r>
              <a:rPr lang="en-US" dirty="0" smtClean="0"/>
              <a:t>College-level introductory video to students </a:t>
            </a:r>
          </a:p>
          <a:p>
            <a:pPr lvl="2"/>
            <a:r>
              <a:rPr lang="en-US" dirty="0" smtClean="0"/>
              <a:t>Program-level videos of faculty describing research interests</a:t>
            </a:r>
          </a:p>
          <a:p>
            <a:pPr lvl="1"/>
            <a:r>
              <a:rPr lang="en-US" dirty="0" smtClean="0"/>
              <a:t>“How to” Guides</a:t>
            </a:r>
          </a:p>
          <a:p>
            <a:pPr lvl="2"/>
            <a:r>
              <a:rPr lang="en-US" dirty="0" smtClean="0"/>
              <a:t>Office of Graduate Studies “Thesis Manual” </a:t>
            </a:r>
          </a:p>
          <a:p>
            <a:pPr lvl="2"/>
            <a:r>
              <a:rPr lang="en-US" dirty="0" smtClean="0"/>
              <a:t>Program-Level “Procedures for Preparing a Thesis”</a:t>
            </a:r>
          </a:p>
          <a:p>
            <a:pPr lvl="1"/>
            <a:r>
              <a:rPr lang="en-US" dirty="0" smtClean="0"/>
              <a:t>Examples of Student Work</a:t>
            </a:r>
          </a:p>
          <a:p>
            <a:pPr lvl="2"/>
            <a:r>
              <a:rPr lang="en-US" dirty="0" smtClean="0"/>
              <a:t>Thesis projects of program graduates</a:t>
            </a:r>
          </a:p>
          <a:p>
            <a:endParaRPr lang="en-US" dirty="0"/>
          </a:p>
        </p:txBody>
      </p:sp>
    </p:spTree>
    <p:extLst>
      <p:ext uri="{BB962C8B-B14F-4D97-AF65-F5344CB8AC3E}">
        <p14:creationId xmlns:p14="http://schemas.microsoft.com/office/powerpoint/2010/main" val="384211639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Standard 5 ~ Program activities facilitate and support learner interaction and engagement. ~</a:t>
            </a:r>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10224966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a:t>5.1 Program learning activities promote achievement of stated program learning objectives. </a:t>
            </a:r>
          </a:p>
          <a:p>
            <a:pPr lvl="1"/>
            <a:r>
              <a:rPr lang="en-US" b="1" dirty="0"/>
              <a:t>Need</a:t>
            </a:r>
            <a:r>
              <a:rPr lang="en-US" dirty="0"/>
              <a:t>: </a:t>
            </a:r>
            <a:r>
              <a:rPr lang="en-US" dirty="0" smtClean="0"/>
              <a:t>Engaging </a:t>
            </a:r>
            <a:r>
              <a:rPr lang="en-US" dirty="0"/>
              <a:t>students in research early</a:t>
            </a:r>
          </a:p>
          <a:p>
            <a:r>
              <a:rPr lang="en-US" dirty="0" smtClean="0"/>
              <a:t>Rethinking </a:t>
            </a:r>
            <a:r>
              <a:rPr lang="en-US" dirty="0"/>
              <a:t>“Research Brown Bags”</a:t>
            </a:r>
          </a:p>
          <a:p>
            <a:pPr lvl="1"/>
            <a:r>
              <a:rPr lang="en-US" dirty="0"/>
              <a:t>Faculty present research to maintain conference funding</a:t>
            </a:r>
          </a:p>
          <a:p>
            <a:pPr lvl="1"/>
            <a:r>
              <a:rPr lang="en-US" dirty="0"/>
              <a:t>Students identify faculty projects to support</a:t>
            </a:r>
          </a:p>
          <a:p>
            <a:pPr lvl="1"/>
            <a:r>
              <a:rPr lang="en-US" dirty="0"/>
              <a:t>Brown </a:t>
            </a:r>
            <a:r>
              <a:rPr lang="en-US" dirty="0" smtClean="0"/>
              <a:t>Bags to </a:t>
            </a:r>
            <a:r>
              <a:rPr lang="en-US" dirty="0"/>
              <a:t>target student-instructor and student-content interaction</a:t>
            </a:r>
          </a:p>
          <a:p>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385597372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5.2 </a:t>
            </a:r>
            <a:r>
              <a:rPr lang="en-US" dirty="0"/>
              <a:t>Program </a:t>
            </a:r>
            <a:r>
              <a:rPr lang="en-US" dirty="0" smtClean="0"/>
              <a:t>learning activities provide opportunities for interaction that support active learning.</a:t>
            </a:r>
          </a:p>
          <a:p>
            <a:pPr lvl="1"/>
            <a:r>
              <a:rPr lang="en-US" b="1" dirty="0" smtClean="0"/>
              <a:t>Need</a:t>
            </a:r>
            <a:r>
              <a:rPr lang="en-US" dirty="0" smtClean="0"/>
              <a:t>: Mechanism to connect program students</a:t>
            </a:r>
          </a:p>
          <a:p>
            <a:r>
              <a:rPr lang="en-US" dirty="0" smtClean="0"/>
              <a:t>Developing a Program Organization in LMS</a:t>
            </a:r>
          </a:p>
          <a:p>
            <a:pPr lvl="1"/>
            <a:r>
              <a:rPr lang="en-US" dirty="0" smtClean="0"/>
              <a:t>Students can use LMS tools to engage with peers </a:t>
            </a:r>
          </a:p>
          <a:p>
            <a:pPr lvl="2"/>
            <a:r>
              <a:rPr lang="en-US" dirty="0" smtClean="0"/>
              <a:t>DB to buy &amp; sell books</a:t>
            </a:r>
          </a:p>
          <a:p>
            <a:pPr lvl="2"/>
            <a:r>
              <a:rPr lang="en-US" dirty="0" smtClean="0"/>
              <a:t>Collaboration software for statistics support</a:t>
            </a:r>
          </a:p>
          <a:p>
            <a:pPr lvl="2"/>
            <a:r>
              <a:rPr lang="en-US" dirty="0" smtClean="0"/>
              <a:t>Location to house orientation &amp; “how to” guides</a:t>
            </a:r>
          </a:p>
          <a:p>
            <a:pPr lvl="1"/>
            <a:r>
              <a:rPr lang="en-US" dirty="0" smtClean="0"/>
              <a:t>Program Organization to target student-student interaction and student-content interaction</a:t>
            </a:r>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41585756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lstStyle/>
          <a:p>
            <a:r>
              <a:rPr lang="en-US" dirty="0" smtClean="0"/>
              <a:t>5.4 Program requirements for learner interaction are clearly stated.</a:t>
            </a:r>
          </a:p>
          <a:p>
            <a:pPr lvl="1"/>
            <a:r>
              <a:rPr lang="en-US" b="1" dirty="0" smtClean="0"/>
              <a:t>Need</a:t>
            </a:r>
            <a:r>
              <a:rPr lang="en-US" dirty="0" smtClean="0"/>
              <a:t>: Communicating a valued group identity online</a:t>
            </a:r>
          </a:p>
          <a:p>
            <a:r>
              <a:rPr lang="en-US" dirty="0" smtClean="0"/>
              <a:t>Exploring learner interaction as a program requirement as an empirical question</a:t>
            </a:r>
          </a:p>
          <a:p>
            <a:pPr lvl="1"/>
            <a:r>
              <a:rPr lang="en-US" dirty="0" smtClean="0"/>
              <a:t>Due to work and family obligations, some students need an asynchronous, online program</a:t>
            </a:r>
          </a:p>
          <a:p>
            <a:pPr lvl="1"/>
            <a:r>
              <a:rPr lang="en-US" dirty="0" smtClean="0"/>
              <a:t>But, benefits of a positive group identity cannot be ignored</a:t>
            </a:r>
          </a:p>
          <a:p>
            <a:pPr lvl="1"/>
            <a:r>
              <a:rPr lang="en-US" dirty="0" smtClean="0"/>
              <a:t>Can we increase group identity online?</a:t>
            </a:r>
          </a:p>
          <a:p>
            <a:pPr lvl="1"/>
            <a:r>
              <a:rPr lang="en-US" dirty="0" smtClean="0"/>
              <a:t>What are the benefits to students?</a:t>
            </a:r>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228952972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p:txBody>
          <a:bodyPr>
            <a:normAutofit/>
          </a:bodyPr>
          <a:lstStyle/>
          <a:p>
            <a:r>
              <a:rPr lang="en-US" dirty="0" smtClean="0"/>
              <a:t>Research support regarding value of group identity on behavior</a:t>
            </a:r>
            <a:endParaRPr lang="en-US" dirty="0" smtClean="0"/>
          </a:p>
          <a:p>
            <a:pPr lvl="1"/>
            <a:r>
              <a:rPr lang="en-US" dirty="0" smtClean="0"/>
              <a:t>“…the inclination to define oneself as a separate individual or as a member of a social group is a major determinant of social perceptions and behavioral intentions” (</a:t>
            </a:r>
            <a:r>
              <a:rPr lang="en-US" dirty="0" err="1" smtClean="0"/>
              <a:t>Ellemers</a:t>
            </a:r>
            <a:r>
              <a:rPr lang="en-US" dirty="0" smtClean="0"/>
              <a:t>, Spears, &amp; </a:t>
            </a:r>
            <a:r>
              <a:rPr lang="en-US" dirty="0" err="1" smtClean="0"/>
              <a:t>Doosje</a:t>
            </a:r>
            <a:r>
              <a:rPr lang="en-US" dirty="0" smtClean="0"/>
              <a:t>, 1997)</a:t>
            </a:r>
          </a:p>
          <a:p>
            <a:pPr lvl="1"/>
            <a:r>
              <a:rPr lang="en-US" dirty="0" smtClean="0"/>
              <a:t>“…social identifications with a context-related group have the capacity to enhance positive adjustment in that context” (Bettencourt, Charlton, Eubanks, </a:t>
            </a:r>
            <a:r>
              <a:rPr lang="en-US" dirty="0" err="1" smtClean="0"/>
              <a:t>Kernahan</a:t>
            </a:r>
            <a:r>
              <a:rPr lang="en-US" dirty="0" smtClean="0"/>
              <a:t>, &amp; Fuller, 1999)</a:t>
            </a:r>
          </a:p>
          <a:p>
            <a:r>
              <a:rPr lang="en-US" dirty="0" smtClean="0"/>
              <a:t>Research </a:t>
            </a:r>
            <a:r>
              <a:rPr lang="en-US" dirty="0" smtClean="0"/>
              <a:t>project under development</a:t>
            </a:r>
            <a:endParaRPr lang="en-US" dirty="0"/>
          </a:p>
          <a:p>
            <a:pPr lvl="1"/>
            <a:endParaRPr lang="en-US" dirty="0"/>
          </a:p>
        </p:txBody>
      </p:sp>
      <p:sp>
        <p:nvSpPr>
          <p:cNvPr id="4" name="Title 1"/>
          <p:cNvSpPr>
            <a:spLocks noGrp="1"/>
          </p:cNvSpPr>
          <p:nvPr>
            <p:ph type="title"/>
          </p:nvPr>
        </p:nvSpPr>
        <p:spPr/>
        <p:txBody>
          <a:bodyPr>
            <a:normAutofit fontScale="90000"/>
          </a:bodyPr>
          <a:lstStyle/>
          <a:p>
            <a:r>
              <a:rPr lang="en-US" dirty="0" smtClean="0"/>
              <a:t>Application of QM Standards:  Program Level</a:t>
            </a:r>
            <a:endParaRPr lang="en-US" dirty="0"/>
          </a:p>
        </p:txBody>
      </p:sp>
    </p:spTree>
    <p:extLst>
      <p:ext uri="{BB962C8B-B14F-4D97-AF65-F5344CB8AC3E}">
        <p14:creationId xmlns:p14="http://schemas.microsoft.com/office/powerpoint/2010/main" val="382460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84048"/>
            <a:ext cx="8534400" cy="758952"/>
          </a:xfrm>
        </p:spPr>
        <p:txBody>
          <a:bodyPr>
            <a:noAutofit/>
          </a:bodyPr>
          <a:lstStyle/>
          <a:p>
            <a:r>
              <a:rPr lang="en-US" sz="2800" dirty="0" smtClean="0"/>
              <a:t>Leveraging QM Standards </a:t>
            </a:r>
            <a:br>
              <a:rPr lang="en-US" sz="2800" dirty="0" smtClean="0"/>
            </a:br>
            <a:r>
              <a:rPr lang="en-US" sz="2800" dirty="0" smtClean="0"/>
              <a:t>for Program Continuous Improvement</a:t>
            </a:r>
            <a:endParaRPr lang="en-US" sz="2800" dirty="0"/>
          </a:p>
        </p:txBody>
      </p:sp>
      <p:sp>
        <p:nvSpPr>
          <p:cNvPr id="3" name="Content Placeholder 2"/>
          <p:cNvSpPr>
            <a:spLocks noGrp="1"/>
          </p:cNvSpPr>
          <p:nvPr>
            <p:ph sz="quarter" idx="1"/>
          </p:nvPr>
        </p:nvSpPr>
        <p:spPr>
          <a:xfrm>
            <a:off x="301752" y="1527048"/>
            <a:ext cx="8503920" cy="4797552"/>
          </a:xfrm>
        </p:spPr>
        <p:txBody>
          <a:bodyPr>
            <a:normAutofit fontScale="92500" lnSpcReduction="10000"/>
          </a:bodyPr>
          <a:lstStyle/>
          <a:p>
            <a:pPr fontAlgn="base"/>
            <a:r>
              <a:rPr lang="en-US" dirty="0" smtClean="0"/>
              <a:t>Presentation </a:t>
            </a:r>
            <a:r>
              <a:rPr lang="en-US" dirty="0"/>
              <a:t>Objectives</a:t>
            </a:r>
          </a:p>
          <a:p>
            <a:pPr lvl="1" fontAlgn="base"/>
            <a:r>
              <a:rPr lang="en-US" dirty="0"/>
              <a:t>Discuss revisions to institutional processes and </a:t>
            </a:r>
            <a:r>
              <a:rPr lang="en-US" dirty="0" smtClean="0"/>
              <a:t>impact </a:t>
            </a:r>
            <a:r>
              <a:rPr lang="en-US" dirty="0"/>
              <a:t>of changes at the institution level on </a:t>
            </a:r>
            <a:r>
              <a:rPr lang="en-US" dirty="0" smtClean="0"/>
              <a:t>program-level </a:t>
            </a:r>
            <a:r>
              <a:rPr lang="en-US" dirty="0"/>
              <a:t>activities </a:t>
            </a:r>
            <a:endParaRPr lang="en-US" dirty="0" smtClean="0"/>
          </a:p>
          <a:p>
            <a:pPr lvl="2" fontAlgn="base"/>
            <a:r>
              <a:rPr lang="en-US" dirty="0" smtClean="0"/>
              <a:t>Online institutional support enabled program revisions</a:t>
            </a:r>
          </a:p>
          <a:p>
            <a:pPr lvl="2" fontAlgn="base"/>
            <a:r>
              <a:rPr lang="en-US" dirty="0" smtClean="0"/>
              <a:t>Course </a:t>
            </a:r>
            <a:r>
              <a:rPr lang="en-US" dirty="0"/>
              <a:t>evaluation </a:t>
            </a:r>
            <a:r>
              <a:rPr lang="en-US" dirty="0" smtClean="0"/>
              <a:t>procedures</a:t>
            </a:r>
            <a:r>
              <a:rPr lang="en-US" dirty="0"/>
              <a:t> </a:t>
            </a:r>
            <a:r>
              <a:rPr lang="en-US" dirty="0" smtClean="0"/>
              <a:t>provided commonality to align program courses</a:t>
            </a:r>
            <a:endParaRPr lang="en-US" dirty="0"/>
          </a:p>
          <a:p>
            <a:pPr lvl="1" fontAlgn="base"/>
            <a:r>
              <a:rPr lang="en-US" dirty="0" smtClean="0"/>
              <a:t>Discuss </a:t>
            </a:r>
            <a:r>
              <a:rPr lang="en-US" dirty="0"/>
              <a:t>QM-based revisions to course-level objectives and </a:t>
            </a:r>
            <a:r>
              <a:rPr lang="en-US" dirty="0" smtClean="0"/>
              <a:t>impact </a:t>
            </a:r>
            <a:r>
              <a:rPr lang="en-US" dirty="0"/>
              <a:t>of changes in </a:t>
            </a:r>
            <a:r>
              <a:rPr lang="en-US" dirty="0" smtClean="0"/>
              <a:t>course-level </a:t>
            </a:r>
            <a:r>
              <a:rPr lang="en-US" dirty="0"/>
              <a:t>objectives on </a:t>
            </a:r>
            <a:r>
              <a:rPr lang="en-US" dirty="0" smtClean="0"/>
              <a:t>program-level </a:t>
            </a:r>
            <a:r>
              <a:rPr lang="en-US" dirty="0"/>
              <a:t>objectives </a:t>
            </a:r>
            <a:endParaRPr lang="en-US" dirty="0" smtClean="0"/>
          </a:p>
          <a:p>
            <a:pPr lvl="2" fontAlgn="base"/>
            <a:r>
              <a:rPr lang="en-US" dirty="0" smtClean="0"/>
              <a:t>Course revisions prompted need to reexamine </a:t>
            </a:r>
            <a:r>
              <a:rPr lang="en-US" dirty="0"/>
              <a:t>alignment </a:t>
            </a:r>
            <a:r>
              <a:rPr lang="en-US" dirty="0" smtClean="0"/>
              <a:t>and revise program elements</a:t>
            </a:r>
          </a:p>
          <a:p>
            <a:pPr lvl="1" fontAlgn="base"/>
            <a:r>
              <a:rPr lang="en-US" dirty="0"/>
              <a:t>Review examples of QM Standards restated as program-level standards</a:t>
            </a:r>
          </a:p>
          <a:p>
            <a:pPr lvl="2" fontAlgn="base"/>
            <a:r>
              <a:rPr lang="en-US" dirty="0"/>
              <a:t>Fruitful exercise to </a:t>
            </a:r>
            <a:r>
              <a:rPr lang="en-US" dirty="0" smtClean="0"/>
              <a:t>rethink QM Standards at the program level to inform and provide integrative context for a </a:t>
            </a:r>
            <a:r>
              <a:rPr lang="en-US" dirty="0"/>
              <a:t>host of program </a:t>
            </a:r>
            <a:r>
              <a:rPr lang="en-US" dirty="0" smtClean="0"/>
              <a:t>improvements and as an impetus for research</a:t>
            </a:r>
            <a:endParaRPr lang="en-US" dirty="0"/>
          </a:p>
          <a:p>
            <a:pPr lvl="2" fontAlgn="base"/>
            <a:endParaRPr lang="en-US" dirty="0"/>
          </a:p>
          <a:p>
            <a:endParaRPr lang="en-US" dirty="0"/>
          </a:p>
        </p:txBody>
      </p:sp>
    </p:spTree>
    <p:extLst>
      <p:ext uri="{BB962C8B-B14F-4D97-AF65-F5344CB8AC3E}">
        <p14:creationId xmlns:p14="http://schemas.microsoft.com/office/powerpoint/2010/main" val="264154015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2971800"/>
            <a:ext cx="8153400" cy="1752600"/>
          </a:xfrm>
        </p:spPr>
        <p:txBody>
          <a:bodyPr>
            <a:normAutofit fontScale="92500" lnSpcReduction="20000"/>
          </a:bodyPr>
          <a:lstStyle/>
          <a:p>
            <a:r>
              <a:rPr lang="en-US" sz="2100" dirty="0" smtClean="0">
                <a:effectLst>
                  <a:outerShdw blurRad="38100" dist="38100" dir="2700000" algn="tl">
                    <a:srgbClr val="000000">
                      <a:alpha val="43137"/>
                    </a:srgbClr>
                  </a:outerShdw>
                </a:effectLst>
              </a:rPr>
              <a:t>Leveraging Quality Matters Standards for Program Continuous Improvement</a:t>
            </a:r>
          </a:p>
          <a:p>
            <a:endParaRPr lang="en-US" sz="2000" dirty="0"/>
          </a:p>
          <a:p>
            <a:r>
              <a:rPr lang="en-US" sz="2000" b="0" dirty="0" smtClean="0">
                <a:effectLst>
                  <a:outerShdw blurRad="38100" dist="38100" dir="2700000" algn="tl">
                    <a:srgbClr val="000000">
                      <a:alpha val="43137"/>
                    </a:srgbClr>
                  </a:outerShdw>
                </a:effectLst>
              </a:rPr>
              <a:t>Dr. Andria F. </a:t>
            </a:r>
            <a:r>
              <a:rPr lang="en-US" sz="2000" b="0" dirty="0" err="1" smtClean="0">
                <a:effectLst>
                  <a:outerShdw blurRad="38100" dist="38100" dir="2700000" algn="tl">
                    <a:srgbClr val="000000">
                      <a:alpha val="43137"/>
                    </a:srgbClr>
                  </a:outerShdw>
                </a:effectLst>
              </a:rPr>
              <a:t>Schwegler</a:t>
            </a:r>
            <a:endParaRPr lang="en-US" sz="2000" b="0" dirty="0" smtClean="0">
              <a:effectLst>
                <a:outerShdw blurRad="38100" dist="38100" dir="2700000" algn="tl">
                  <a:srgbClr val="000000">
                    <a:alpha val="43137"/>
                  </a:srgbClr>
                </a:outerShdw>
              </a:effectLst>
            </a:endParaRPr>
          </a:p>
          <a:p>
            <a:r>
              <a:rPr lang="en-US" sz="2000" b="0" dirty="0" smtClean="0">
                <a:effectLst>
                  <a:outerShdw blurRad="38100" dist="38100" dir="2700000" algn="tl">
                    <a:srgbClr val="000000">
                      <a:alpha val="43137"/>
                    </a:srgbClr>
                  </a:outerShdw>
                </a:effectLst>
              </a:rPr>
              <a:t>Texas A&amp;M University – Central Texas</a:t>
            </a:r>
          </a:p>
          <a:p>
            <a:r>
              <a:rPr lang="en-US" sz="2000" b="0" dirty="0" smtClean="0">
                <a:effectLst>
                  <a:outerShdw blurRad="38100" dist="38100" dir="2700000" algn="tl">
                    <a:srgbClr val="000000">
                      <a:alpha val="43137"/>
                    </a:srgbClr>
                  </a:outerShdw>
                </a:effectLst>
              </a:rPr>
              <a:t>schwegler@tamuct.edu</a:t>
            </a:r>
          </a:p>
          <a:p>
            <a:endParaRPr lang="en-US" sz="2000" b="0" dirty="0">
              <a:effectLst>
                <a:outerShdw blurRad="38100" dist="38100" dir="2700000" algn="tl">
                  <a:srgbClr val="000000">
                    <a:alpha val="43137"/>
                  </a:srgbClr>
                </a:outerShdw>
              </a:effectLst>
            </a:endParaRPr>
          </a:p>
        </p:txBody>
      </p:sp>
      <p:sp>
        <p:nvSpPr>
          <p:cNvPr id="2" name="Title 1"/>
          <p:cNvSpPr>
            <a:spLocks noGrp="1"/>
          </p:cNvSpPr>
          <p:nvPr>
            <p:ph type="ctrTitle"/>
          </p:nvPr>
        </p:nvSpPr>
        <p:spPr>
          <a:xfrm>
            <a:off x="304800" y="381000"/>
            <a:ext cx="8610600" cy="1524001"/>
          </a:xfrm>
        </p:spPr>
        <p:txBody>
          <a:bodyPr>
            <a:noAutofit/>
          </a:bodyPr>
          <a:lstStyle/>
          <a:p>
            <a:r>
              <a:rPr lang="en-US" sz="3800" dirty="0" smtClean="0">
                <a:solidFill>
                  <a:srgbClr val="C00000"/>
                </a:solidFill>
                <a:effectLst>
                  <a:outerShdw blurRad="38100" dist="38100" dir="2700000" algn="tl">
                    <a:srgbClr val="000000">
                      <a:alpha val="43137"/>
                    </a:srgbClr>
                  </a:outerShdw>
                </a:effectLst>
              </a:rPr>
              <a:t>Thank You for Attending</a:t>
            </a:r>
            <a:br>
              <a:rPr lang="en-US" sz="3800" dirty="0" smtClean="0">
                <a:solidFill>
                  <a:srgbClr val="C00000"/>
                </a:solidFill>
                <a:effectLst>
                  <a:outerShdw blurRad="38100" dist="38100" dir="2700000" algn="tl">
                    <a:srgbClr val="000000">
                      <a:alpha val="43137"/>
                    </a:srgbClr>
                  </a:outerShdw>
                </a:effectLst>
              </a:rPr>
            </a:br>
            <a:r>
              <a:rPr lang="en-US" sz="3800" dirty="0" smtClean="0">
                <a:solidFill>
                  <a:srgbClr val="C00000"/>
                </a:solidFill>
                <a:effectLst>
                  <a:outerShdw blurRad="38100" dist="38100" dir="2700000" algn="tl">
                    <a:srgbClr val="000000">
                      <a:alpha val="43137"/>
                    </a:srgbClr>
                  </a:outerShdw>
                </a:effectLst>
              </a:rPr>
              <a:t>Targeting Program Design Certification</a:t>
            </a:r>
            <a:endParaRPr lang="en-US" sz="3800" dirty="0">
              <a:solidFill>
                <a:srgbClr val="C00000"/>
              </a:solidFill>
              <a:effectLst>
                <a:outerShdw blurRad="38100" dist="38100" dir="2700000" algn="tl">
                  <a:srgbClr val="000000">
                    <a:alpha val="43137"/>
                  </a:srgbClr>
                </a:outerShdw>
              </a:effectLst>
            </a:endParaRPr>
          </a:p>
        </p:txBody>
      </p:sp>
      <p:pic>
        <p:nvPicPr>
          <p:cNvPr id="1026" name="Picture 2" descr="C:\Users\Eric\Desktop\TAMUCT-Warrior-Mascot-Icon-Color.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4722250"/>
            <a:ext cx="1447800" cy="1662074"/>
          </a:xfrm>
          <a:prstGeom prst="rect">
            <a:avLst/>
          </a:prstGeom>
          <a:noFill/>
          <a:extLst>
            <a:ext uri="{909E8E84-426E-40DD-AFC4-6F175D3DCCD1}">
              <a14:hiddenFill xmlns:a14="http://schemas.microsoft.com/office/drawing/2010/main">
                <a:solidFill>
                  <a:srgbClr val="FFFFFF"/>
                </a:solidFill>
              </a14:hiddenFill>
            </a:ext>
          </a:extLst>
        </p:spPr>
      </p:pic>
      <p:sp>
        <p:nvSpPr>
          <p:cNvPr id="7" name="Subtitle 2"/>
          <p:cNvSpPr txBox="1">
            <a:spLocks/>
          </p:cNvSpPr>
          <p:nvPr/>
        </p:nvSpPr>
        <p:spPr>
          <a:xfrm>
            <a:off x="533400" y="6370422"/>
            <a:ext cx="8153400" cy="438150"/>
          </a:xfrm>
          <a:prstGeom prst="rect">
            <a:avLst/>
          </a:prstGeom>
        </p:spPr>
        <p:txBody>
          <a:bodyPr vert="horz">
            <a:normAutofit/>
          </a:bodyPr>
          <a:lstStyle>
            <a:lvl1pPr marL="0" indent="0" algn="ctr" rtl="0" eaLnBrk="1" latinLnBrk="0" hangingPunct="1">
              <a:spcBef>
                <a:spcPct val="20000"/>
              </a:spcBef>
              <a:buClr>
                <a:schemeClr val="accent1"/>
              </a:buClr>
              <a:buSzPct val="85000"/>
              <a:buFont typeface="Wingdings 2"/>
              <a:buNone/>
              <a:defRPr kumimoji="0" sz="1600" b="1" kern="1200" cap="all" spc="250" baseline="0">
                <a:solidFill>
                  <a:schemeClr val="tx2"/>
                </a:solidFill>
                <a:latin typeface="+mn-lt"/>
                <a:ea typeface="+mn-ea"/>
                <a:cs typeface="+mn-cs"/>
              </a:defRPr>
            </a:lvl1pPr>
            <a:lvl2pPr marL="457200" indent="0" algn="ctr" rtl="0" eaLnBrk="1" latinLnBrk="0" hangingPunct="1">
              <a:spcBef>
                <a:spcPct val="20000"/>
              </a:spcBef>
              <a:buClr>
                <a:schemeClr val="accent2"/>
              </a:buClr>
              <a:buSzPct val="70000"/>
              <a:buFont typeface="Wingdings"/>
              <a:buNone/>
              <a:defRPr kumimoji="0" sz="2200" kern="1200">
                <a:solidFill>
                  <a:schemeClr val="tx2"/>
                </a:solidFill>
                <a:latin typeface="+mn-lt"/>
                <a:ea typeface="+mn-ea"/>
                <a:cs typeface="+mn-cs"/>
              </a:defRPr>
            </a:lvl2pPr>
            <a:lvl3pPr marL="914400" indent="0" algn="ctr" rtl="0" eaLnBrk="1" latinLnBrk="0" hangingPunct="1">
              <a:spcBef>
                <a:spcPct val="20000"/>
              </a:spcBef>
              <a:buClr>
                <a:schemeClr val="accent3"/>
              </a:buClr>
              <a:buSzPct val="75000"/>
              <a:buFont typeface="Wingdings 2"/>
              <a:buNone/>
              <a:defRPr kumimoji="0" sz="2000" kern="1200">
                <a:solidFill>
                  <a:schemeClr val="tx1"/>
                </a:solidFill>
                <a:latin typeface="+mn-lt"/>
                <a:ea typeface="+mn-ea"/>
                <a:cs typeface="+mn-cs"/>
              </a:defRPr>
            </a:lvl3pPr>
            <a:lvl4pPr marL="1371600" indent="0" algn="ctr" rtl="0" eaLnBrk="1" latinLnBrk="0" hangingPunct="1">
              <a:spcBef>
                <a:spcPct val="20000"/>
              </a:spcBef>
              <a:buClr>
                <a:schemeClr val="accent4"/>
              </a:buClr>
              <a:buSzPct val="70000"/>
              <a:buFont typeface="Wingdings"/>
              <a:buNone/>
              <a:defRPr kumimoji="0" sz="2000" kern="1200">
                <a:solidFill>
                  <a:schemeClr val="tx2"/>
                </a:solidFill>
                <a:latin typeface="+mn-lt"/>
                <a:ea typeface="+mn-ea"/>
                <a:cs typeface="+mn-cs"/>
              </a:defRPr>
            </a:lvl4pPr>
            <a:lvl5pPr marL="1828800" indent="0" algn="ctr" rtl="0" eaLnBrk="1" latinLnBrk="0" hangingPunct="1">
              <a:spcBef>
                <a:spcPct val="20000"/>
              </a:spcBef>
              <a:buClr>
                <a:schemeClr val="accent5"/>
              </a:buClr>
              <a:buFontTx/>
              <a:buNone/>
              <a:defRPr kumimoji="0" sz="1800" kern="1200">
                <a:solidFill>
                  <a:schemeClr val="tx1"/>
                </a:solidFill>
                <a:latin typeface="+mn-lt"/>
                <a:ea typeface="+mn-ea"/>
                <a:cs typeface="+mn-cs"/>
              </a:defRPr>
            </a:lvl5pPr>
            <a:lvl6pPr marL="2286000" indent="0" algn="ctr" rtl="0" eaLnBrk="1" latinLnBrk="0" hangingPunct="1">
              <a:spcBef>
                <a:spcPct val="20000"/>
              </a:spcBef>
              <a:buClr>
                <a:schemeClr val="accent6"/>
              </a:buClr>
              <a:buSzPct val="80000"/>
              <a:buFont typeface="Wingdings 2"/>
              <a:buNone/>
              <a:defRPr kumimoji="0" sz="1800" kern="1200">
                <a:solidFill>
                  <a:schemeClr val="tx1"/>
                </a:solidFill>
                <a:latin typeface="+mn-lt"/>
                <a:ea typeface="+mn-ea"/>
                <a:cs typeface="+mn-cs"/>
              </a:defRPr>
            </a:lvl6pPr>
            <a:lvl7pPr marL="2743200" indent="0" algn="ctr" rtl="0" eaLnBrk="1" latinLnBrk="0" hangingPunct="1">
              <a:spcBef>
                <a:spcPct val="20000"/>
              </a:spcBef>
              <a:buClr>
                <a:schemeClr val="accent1">
                  <a:shade val="75000"/>
                </a:schemeClr>
              </a:buClr>
              <a:buSzPct val="90000"/>
              <a:buNone/>
              <a:defRPr kumimoji="0" sz="1600" kern="1200" baseline="0">
                <a:solidFill>
                  <a:schemeClr val="tx1"/>
                </a:solidFill>
                <a:latin typeface="+mn-lt"/>
                <a:ea typeface="+mn-ea"/>
                <a:cs typeface="+mn-cs"/>
              </a:defRPr>
            </a:lvl7pPr>
            <a:lvl8pPr marL="3200400" indent="0" algn="ctr" rtl="0" eaLnBrk="1" latinLnBrk="0" hangingPunct="1">
              <a:spcBef>
                <a:spcPct val="20000"/>
              </a:spcBef>
              <a:buClr>
                <a:schemeClr val="accent4">
                  <a:shade val="75000"/>
                </a:schemeClr>
              </a:buClr>
              <a:buNone/>
              <a:defRPr kumimoji="0" sz="1600" kern="1200">
                <a:solidFill>
                  <a:schemeClr val="tx1"/>
                </a:solidFill>
                <a:latin typeface="+mn-lt"/>
                <a:ea typeface="+mn-ea"/>
                <a:cs typeface="+mn-cs"/>
              </a:defRPr>
            </a:lvl8pPr>
            <a:lvl9pPr marL="3657600" indent="0" algn="ctr" rtl="0" eaLnBrk="1" latinLnBrk="0" hangingPunct="1">
              <a:spcBef>
                <a:spcPct val="20000"/>
              </a:spcBef>
              <a:buClr>
                <a:schemeClr val="accent2">
                  <a:shade val="75000"/>
                </a:schemeClr>
              </a:buClr>
              <a:buSzPct val="90000"/>
              <a:buNone/>
              <a:defRPr kumimoji="0" sz="1400" kern="1200" cap="all" baseline="0">
                <a:solidFill>
                  <a:schemeClr val="tx1"/>
                </a:solidFill>
                <a:latin typeface="+mn-lt"/>
                <a:ea typeface="+mn-ea"/>
                <a:cs typeface="+mn-cs"/>
              </a:defRPr>
            </a:lvl9pPr>
          </a:lstStyle>
          <a:p>
            <a:r>
              <a:rPr lang="en-US" dirty="0" smtClean="0">
                <a:effectLst>
                  <a:outerShdw blurRad="38100" dist="38100" dir="2700000" algn="tl">
                    <a:srgbClr val="000000">
                      <a:alpha val="43137"/>
                    </a:srgbClr>
                  </a:outerShdw>
                </a:effectLst>
              </a:rPr>
              <a:t>quality Matters 2015 Annual Conference</a:t>
            </a:r>
          </a:p>
          <a:p>
            <a:endParaRPr lang="en-US" b="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4692461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Context:  Program History</a:t>
            </a:r>
            <a:endParaRPr lang="en-US" dirty="0"/>
          </a:p>
        </p:txBody>
      </p:sp>
      <p:sp>
        <p:nvSpPr>
          <p:cNvPr id="3" name="Content Placeholder 2"/>
          <p:cNvSpPr>
            <a:spLocks noGrp="1"/>
          </p:cNvSpPr>
          <p:nvPr>
            <p:ph sz="quarter" idx="1"/>
          </p:nvPr>
        </p:nvSpPr>
        <p:spPr/>
        <p:txBody>
          <a:bodyPr/>
          <a:lstStyle/>
          <a:p>
            <a:r>
              <a:rPr lang="en-US" dirty="0" smtClean="0"/>
              <a:t>Parent Institution Created Option in 2008-2009</a:t>
            </a:r>
          </a:p>
          <a:p>
            <a:pPr lvl="1"/>
            <a:r>
              <a:rPr lang="en-US" dirty="0" smtClean="0"/>
              <a:t>Master of Science in Educational Psychology – Experimental Psychology </a:t>
            </a:r>
          </a:p>
          <a:p>
            <a:pPr lvl="1"/>
            <a:r>
              <a:rPr lang="en-US" dirty="0" smtClean="0"/>
              <a:t>One of two options in Educational Psychology program</a:t>
            </a:r>
          </a:p>
          <a:p>
            <a:r>
              <a:rPr lang="en-US" dirty="0" smtClean="0"/>
              <a:t>Parent Institution Elected to Cancel Option in 2011</a:t>
            </a:r>
          </a:p>
          <a:p>
            <a:pPr lvl="1"/>
            <a:r>
              <a:rPr lang="en-US" dirty="0" smtClean="0"/>
              <a:t>TAMU-CT elected to keep program</a:t>
            </a:r>
          </a:p>
          <a:p>
            <a:r>
              <a:rPr lang="en-US" dirty="0" smtClean="0"/>
              <a:t>Until accreditation in 2013, TAMU-CT had no ability to modify program</a:t>
            </a:r>
          </a:p>
        </p:txBody>
      </p:sp>
    </p:spTree>
    <p:extLst>
      <p:ext uri="{BB962C8B-B14F-4D97-AF65-F5344CB8AC3E}">
        <p14:creationId xmlns:p14="http://schemas.microsoft.com/office/powerpoint/2010/main" val="30148678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Assembly Required”</a:t>
            </a:r>
            <a:endParaRPr lang="en-US" dirty="0"/>
          </a:p>
        </p:txBody>
      </p:sp>
      <p:pic>
        <p:nvPicPr>
          <p:cNvPr id="4" name="Content Placeholder 3"/>
          <p:cNvPicPr>
            <a:picLocks noGrp="1" noChangeAspect="1"/>
          </p:cNvPicPr>
          <p:nvPr>
            <p:ph sz="quarter" idx="1"/>
          </p:nvPr>
        </p:nvPicPr>
        <p:blipFill>
          <a:blip r:embed="rId2" cstate="print">
            <a:extLst>
              <a:ext uri="{28A0092B-C50C-407E-A947-70E740481C1C}">
                <a14:useLocalDpi xmlns:a14="http://schemas.microsoft.com/office/drawing/2010/main" val="0"/>
              </a:ext>
            </a:extLst>
          </a:blip>
          <a:stretch>
            <a:fillRect/>
          </a:stretch>
        </p:blipFill>
        <p:spPr>
          <a:xfrm>
            <a:off x="1447800" y="1737396"/>
            <a:ext cx="6198881" cy="4130004"/>
          </a:xfrm>
        </p:spPr>
      </p:pic>
      <p:sp>
        <p:nvSpPr>
          <p:cNvPr id="5" name="TextBox 4"/>
          <p:cNvSpPr txBox="1"/>
          <p:nvPr/>
        </p:nvSpPr>
        <p:spPr>
          <a:xfrm>
            <a:off x="838200" y="6400800"/>
            <a:ext cx="7247497" cy="276999"/>
          </a:xfrm>
          <a:prstGeom prst="rect">
            <a:avLst/>
          </a:prstGeom>
          <a:noFill/>
        </p:spPr>
        <p:txBody>
          <a:bodyPr wrap="none" rtlCol="0">
            <a:spAutoFit/>
          </a:bodyPr>
          <a:lstStyle/>
          <a:p>
            <a:r>
              <a:rPr lang="en-US" sz="1200" dirty="0"/>
              <a:t>https://commons.wikimedia.org/wiki/File:The_Haunted_House_Das_Geisterhaus_(5360049608).jpg</a:t>
            </a:r>
          </a:p>
        </p:txBody>
      </p:sp>
    </p:spTree>
    <p:extLst>
      <p:ext uri="{BB962C8B-B14F-4D97-AF65-F5344CB8AC3E}">
        <p14:creationId xmlns:p14="http://schemas.microsoft.com/office/powerpoint/2010/main" val="1345128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600" dirty="0" smtClean="0"/>
              <a:t>MS Educational Psychology – Experimental Psychology</a:t>
            </a:r>
            <a:endParaRPr lang="en-US" sz="2600" dirty="0"/>
          </a:p>
        </p:txBody>
      </p:sp>
      <p:sp>
        <p:nvSpPr>
          <p:cNvPr id="3" name="Content Placeholder 2"/>
          <p:cNvSpPr>
            <a:spLocks noGrp="1"/>
          </p:cNvSpPr>
          <p:nvPr>
            <p:ph sz="quarter" idx="1"/>
          </p:nvPr>
        </p:nvSpPr>
        <p:spPr/>
        <p:txBody>
          <a:bodyPr>
            <a:normAutofit fontScale="92500" lnSpcReduction="20000"/>
          </a:bodyPr>
          <a:lstStyle/>
          <a:p>
            <a:r>
              <a:rPr lang="en-US" dirty="0" smtClean="0"/>
              <a:t>Fully Online Program</a:t>
            </a:r>
          </a:p>
          <a:p>
            <a:r>
              <a:rPr lang="en-US" dirty="0" smtClean="0"/>
              <a:t>Appropriate and Aligned Curriculum</a:t>
            </a:r>
          </a:p>
          <a:p>
            <a:pPr lvl="1"/>
            <a:r>
              <a:rPr lang="en-US" dirty="0" smtClean="0"/>
              <a:t>Statistics and Research Methods</a:t>
            </a:r>
          </a:p>
          <a:p>
            <a:pPr lvl="2"/>
            <a:r>
              <a:rPr lang="en-US" dirty="0" smtClean="0"/>
              <a:t>PSYK 500 Behavioral Statistics</a:t>
            </a:r>
          </a:p>
          <a:p>
            <a:pPr lvl="2"/>
            <a:r>
              <a:rPr lang="en-US" dirty="0" smtClean="0"/>
              <a:t>PSYK 501 Research Methods</a:t>
            </a:r>
          </a:p>
          <a:p>
            <a:pPr lvl="2"/>
            <a:r>
              <a:rPr lang="en-US" dirty="0" smtClean="0"/>
              <a:t>PSYK 516 Advanced Quantitative Methods &amp; Experimental Design</a:t>
            </a:r>
          </a:p>
          <a:p>
            <a:pPr lvl="2"/>
            <a:r>
              <a:rPr lang="en-US" dirty="0" smtClean="0"/>
              <a:t>PSYK 581 Assessment &amp; Evaluation Fundamentals</a:t>
            </a:r>
          </a:p>
          <a:p>
            <a:pPr lvl="2"/>
            <a:r>
              <a:rPr lang="en-US" dirty="0" smtClean="0"/>
              <a:t>PSYK 588 Thesis (6 hours)</a:t>
            </a:r>
          </a:p>
          <a:p>
            <a:pPr lvl="1"/>
            <a:r>
              <a:rPr lang="en-US" dirty="0" smtClean="0"/>
              <a:t>Content Area</a:t>
            </a:r>
          </a:p>
          <a:p>
            <a:pPr lvl="2"/>
            <a:r>
              <a:rPr lang="en-US" dirty="0" smtClean="0"/>
              <a:t>PSYK 502 Social Psychological Processes</a:t>
            </a:r>
          </a:p>
          <a:p>
            <a:pPr lvl="2"/>
            <a:r>
              <a:rPr lang="en-US" dirty="0" smtClean="0"/>
              <a:t>PSYK 503 Theories of Learning</a:t>
            </a:r>
          </a:p>
          <a:p>
            <a:pPr lvl="2"/>
            <a:r>
              <a:rPr lang="en-US" dirty="0" smtClean="0"/>
              <a:t>PSYK 504 Human Development</a:t>
            </a:r>
          </a:p>
          <a:p>
            <a:pPr lvl="2"/>
            <a:r>
              <a:rPr lang="en-US" dirty="0" smtClean="0"/>
              <a:t>PSYK 515 Physiological Psychology</a:t>
            </a:r>
          </a:p>
          <a:p>
            <a:pPr lvl="2"/>
            <a:r>
              <a:rPr lang="en-US" dirty="0" smtClean="0"/>
              <a:t>PSYK 520 History &amp; Systems</a:t>
            </a:r>
          </a:p>
          <a:p>
            <a:pPr lvl="2"/>
            <a:r>
              <a:rPr lang="en-US" dirty="0" smtClean="0"/>
              <a:t>PSYK 521 Evolutionary Psychology</a:t>
            </a:r>
          </a:p>
          <a:p>
            <a:pPr lvl="1"/>
            <a:endParaRPr lang="en-US" dirty="0"/>
          </a:p>
        </p:txBody>
      </p:sp>
    </p:spTree>
    <p:extLst>
      <p:ext uri="{BB962C8B-B14F-4D97-AF65-F5344CB8AC3E}">
        <p14:creationId xmlns:p14="http://schemas.microsoft.com/office/powerpoint/2010/main" val="38644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Context:  CIP Alignment</a:t>
            </a:r>
            <a:endParaRPr lang="en-US" dirty="0"/>
          </a:p>
        </p:txBody>
      </p:sp>
      <p:sp>
        <p:nvSpPr>
          <p:cNvPr id="3" name="Content Placeholder 2"/>
          <p:cNvSpPr>
            <a:spLocks noGrp="1"/>
          </p:cNvSpPr>
          <p:nvPr>
            <p:ph sz="quarter" idx="1"/>
          </p:nvPr>
        </p:nvSpPr>
        <p:spPr/>
        <p:txBody>
          <a:bodyPr>
            <a:normAutofit fontScale="85000" lnSpcReduction="10000"/>
          </a:bodyPr>
          <a:lstStyle/>
          <a:p>
            <a:r>
              <a:rPr lang="en-US" dirty="0" smtClean="0"/>
              <a:t>But, Awkward Name</a:t>
            </a:r>
          </a:p>
          <a:p>
            <a:pPr lvl="1"/>
            <a:r>
              <a:rPr lang="en-US" dirty="0" smtClean="0"/>
              <a:t>Confusing for Students; Cumbersome for Faculty</a:t>
            </a:r>
          </a:p>
          <a:p>
            <a:r>
              <a:rPr lang="en-US" dirty="0" smtClean="0"/>
              <a:t>Name Change Requires Reclassification Process</a:t>
            </a:r>
          </a:p>
          <a:p>
            <a:pPr lvl="1"/>
            <a:r>
              <a:rPr lang="en-US" dirty="0" smtClean="0"/>
              <a:t>National Center for Education Statistics</a:t>
            </a:r>
          </a:p>
          <a:p>
            <a:pPr lvl="2"/>
            <a:r>
              <a:rPr lang="en-US" dirty="0" smtClean="0"/>
              <a:t>Classification of Instructional Programs</a:t>
            </a:r>
          </a:p>
          <a:p>
            <a:pPr lvl="3"/>
            <a:r>
              <a:rPr lang="en-US" dirty="0" smtClean="0"/>
              <a:t>42.2806 Educational Psychology </a:t>
            </a:r>
          </a:p>
          <a:p>
            <a:pPr lvl="4"/>
            <a:r>
              <a:rPr lang="en-US" dirty="0" smtClean="0"/>
              <a:t>…focuses on the application of psychology to the study of the behavior of individuals in the </a:t>
            </a:r>
            <a:r>
              <a:rPr lang="en-US" b="1" dirty="0" smtClean="0"/>
              <a:t>roles of teacher and learner</a:t>
            </a:r>
            <a:r>
              <a:rPr lang="en-US" dirty="0" smtClean="0"/>
              <a:t>, the nature and effects of </a:t>
            </a:r>
            <a:r>
              <a:rPr lang="en-US" b="1" dirty="0" smtClean="0"/>
              <a:t>learning environments</a:t>
            </a:r>
            <a:r>
              <a:rPr lang="en-US" dirty="0" smtClean="0"/>
              <a:t>, and the psychological effects of methods, resources, organization and non-school experience on the </a:t>
            </a:r>
            <a:r>
              <a:rPr lang="en-US" b="1" dirty="0" smtClean="0"/>
              <a:t>educational process</a:t>
            </a:r>
            <a:r>
              <a:rPr lang="en-US" dirty="0" smtClean="0"/>
              <a:t>.</a:t>
            </a:r>
          </a:p>
          <a:p>
            <a:pPr lvl="3"/>
            <a:r>
              <a:rPr lang="en-US" dirty="0" smtClean="0"/>
              <a:t>42.2704 Experimental Psychology</a:t>
            </a:r>
          </a:p>
          <a:p>
            <a:pPr lvl="4"/>
            <a:r>
              <a:rPr lang="en-US" dirty="0" smtClean="0"/>
              <a:t>…focuses on the </a:t>
            </a:r>
            <a:r>
              <a:rPr lang="en-US" b="1" dirty="0" smtClean="0"/>
              <a:t>scientific study of behavior under experimental conditions and the analysis of controlled behavioral responses</a:t>
            </a:r>
            <a:r>
              <a:rPr lang="en-US" dirty="0" smtClean="0"/>
              <a:t>. Includes instruction in learning theory, research design and experimental methods, psychological measurement, statistical design and methods, analysis of cognitive and behavioral variables, and the conduct of specialized and large-scale studies. </a:t>
            </a:r>
            <a:endParaRPr lang="en-US" dirty="0"/>
          </a:p>
        </p:txBody>
      </p:sp>
    </p:spTree>
    <p:extLst>
      <p:ext uri="{BB962C8B-B14F-4D97-AF65-F5344CB8AC3E}">
        <p14:creationId xmlns:p14="http://schemas.microsoft.com/office/powerpoint/2010/main" val="42260793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Institutional Context:  Program History</a:t>
            </a:r>
            <a:endParaRPr lang="en-US" dirty="0"/>
          </a:p>
        </p:txBody>
      </p:sp>
      <p:sp>
        <p:nvSpPr>
          <p:cNvPr id="3" name="Content Placeholder 2"/>
          <p:cNvSpPr>
            <a:spLocks noGrp="1"/>
          </p:cNvSpPr>
          <p:nvPr>
            <p:ph sz="quarter" idx="1"/>
          </p:nvPr>
        </p:nvSpPr>
        <p:spPr/>
        <p:txBody>
          <a:bodyPr/>
          <a:lstStyle/>
          <a:p>
            <a:r>
              <a:rPr lang="en-US" dirty="0" smtClean="0"/>
              <a:t>After accreditation, one of the first programs to undergo new TAMU-CT Program Review process in 2014</a:t>
            </a:r>
          </a:p>
          <a:p>
            <a:pPr lvl="1"/>
            <a:r>
              <a:rPr lang="en-US" dirty="0" smtClean="0"/>
              <a:t>Objectively assess program</a:t>
            </a:r>
          </a:p>
          <a:p>
            <a:pPr lvl="1"/>
            <a:r>
              <a:rPr lang="en-US" dirty="0" smtClean="0"/>
              <a:t>Take ownership </a:t>
            </a:r>
          </a:p>
          <a:p>
            <a:pPr lvl="1"/>
            <a:r>
              <a:rPr lang="en-US" dirty="0" smtClean="0"/>
              <a:t>Chart a course for program continuous improvement</a:t>
            </a:r>
          </a:p>
        </p:txBody>
      </p:sp>
    </p:spTree>
    <p:extLst>
      <p:ext uri="{BB962C8B-B14F-4D97-AF65-F5344CB8AC3E}">
        <p14:creationId xmlns:p14="http://schemas.microsoft.com/office/powerpoint/2010/main" val="2775078275"/>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41176</TotalTime>
  <Words>3240</Words>
  <Application>Microsoft Office PowerPoint</Application>
  <PresentationFormat>On-screen Show (4:3)</PresentationFormat>
  <Paragraphs>569</Paragraphs>
  <Slides>47</Slides>
  <Notes>7</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Civic</vt:lpstr>
      <vt:lpstr>Targeting Program Design Certification</vt:lpstr>
      <vt:lpstr>Overview</vt:lpstr>
      <vt:lpstr>Institutional Context:   Program History</vt:lpstr>
      <vt:lpstr>Institutional Context:  Program History</vt:lpstr>
      <vt:lpstr>Institutional Context:  Program History</vt:lpstr>
      <vt:lpstr>“Some Assembly Required”</vt:lpstr>
      <vt:lpstr>MS Educational Psychology – Experimental Psychology</vt:lpstr>
      <vt:lpstr>Institutional Context:  CIP Alignment</vt:lpstr>
      <vt:lpstr>Institutional Context:  Program History</vt:lpstr>
      <vt:lpstr>Summary of Program Review Recommendations</vt:lpstr>
      <vt:lpstr>Targeting QM Program Design Certification</vt:lpstr>
      <vt:lpstr>QM Online Program Design Certification</vt:lpstr>
      <vt:lpstr>Proposed Program Certification Timeline</vt:lpstr>
      <vt:lpstr>Institutional Changes Impacting Program</vt:lpstr>
      <vt:lpstr>Institutional Changes Impacting Program</vt:lpstr>
      <vt:lpstr>Institutional Changes Impacting Program</vt:lpstr>
      <vt:lpstr>Institutional Changes Impacting Program</vt:lpstr>
      <vt:lpstr>Application of QM Standards across Program Courses</vt:lpstr>
      <vt:lpstr>Application of QM Standards:  Program Level</vt:lpstr>
      <vt:lpstr>Application of QM Standards:  Program Level</vt:lpstr>
      <vt:lpstr>Application of QM Standards:  Program Level</vt:lpstr>
      <vt:lpstr>Application of QM Standards:  Program  Level</vt:lpstr>
      <vt:lpstr>Alignment:  Course-Level Objectives</vt:lpstr>
      <vt:lpstr>Alignment:  Course-Level Objectives</vt:lpstr>
      <vt:lpstr>Alignment:  Course-Level Objectives</vt:lpstr>
      <vt:lpstr>Alignment:  Program-Level Goals</vt:lpstr>
      <vt:lpstr>Alignment Check:  Goals &amp; Mission</vt:lpstr>
      <vt:lpstr>Alignment:  Program Mission</vt:lpstr>
      <vt:lpstr>Alignment:  Program Objectives</vt:lpstr>
      <vt:lpstr>Alignment:  Program-Level Objectives</vt:lpstr>
      <vt:lpstr>Alignment:  Program-Level Objectives</vt:lpstr>
      <vt:lpstr>Alignment:  Program-Level Objectives</vt:lpstr>
      <vt:lpstr>Alignment:  Program-Level Objectives</vt:lpstr>
      <vt:lpstr>Alignment:  Program-Level Objectives</vt:lpstr>
      <vt:lpstr>Alignment:  Program Vision</vt:lpstr>
      <vt:lpstr>Progress Toward Certification</vt:lpstr>
      <vt:lpstr>Application of QM Standards beyond Program Courses</vt:lpstr>
      <vt:lpstr>Application of QM Standards:  Program Level</vt:lpstr>
      <vt:lpstr>Application of QM Standards:  Program Level</vt:lpstr>
      <vt:lpstr>Application of QM Standards:  Program Level</vt:lpstr>
      <vt:lpstr>Application of QM Standards:  Program Level</vt:lpstr>
      <vt:lpstr>Application of QM Standards:  Program Level</vt:lpstr>
      <vt:lpstr>Application of QM Standards:  Program Level</vt:lpstr>
      <vt:lpstr>Application of QM Standards:  Program Level</vt:lpstr>
      <vt:lpstr>Application of QM Standards:  Program Level</vt:lpstr>
      <vt:lpstr>Leveraging QM Standards  for Program Continuous Improvement</vt:lpstr>
      <vt:lpstr>Thank You for Attending Targeting Program Design Certification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Targeting Program Design Certification</dc:title>
  <dc:creator>Eric</dc:creator>
  <cp:lastModifiedBy>Eric</cp:lastModifiedBy>
  <cp:revision>213</cp:revision>
  <cp:lastPrinted>2015-10-28T18:34:31Z</cp:lastPrinted>
  <dcterms:created xsi:type="dcterms:W3CDTF">2015-07-17T15:11:07Z</dcterms:created>
  <dcterms:modified xsi:type="dcterms:W3CDTF">2015-11-10T20:18:45Z</dcterms:modified>
</cp:coreProperties>
</file>