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60" r:id="rId5"/>
    <p:sldId id="261" r:id="rId6"/>
    <p:sldId id="269" r:id="rId7"/>
    <p:sldId id="271" r:id="rId8"/>
    <p:sldId id="262" r:id="rId9"/>
    <p:sldId id="263" r:id="rId10"/>
    <p:sldId id="264" r:id="rId11"/>
    <p:sldId id="281" r:id="rId12"/>
    <p:sldId id="266" r:id="rId13"/>
    <p:sldId id="282" r:id="rId14"/>
    <p:sldId id="267" r:id="rId15"/>
    <p:sldId id="276" r:id="rId16"/>
    <p:sldId id="279" r:id="rId17"/>
    <p:sldId id="278" r:id="rId18"/>
    <p:sldId id="268"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82" autoAdjust="0"/>
  </p:normalViewPr>
  <p:slideViewPr>
    <p:cSldViewPr>
      <p:cViewPr varScale="1">
        <p:scale>
          <a:sx n="89" d="100"/>
          <a:sy n="89" d="100"/>
        </p:scale>
        <p:origin x="-22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6B6DEB-040C-4332-88E9-7C1EE0A04D9C}" type="datetimeFigureOut">
              <a:rPr lang="en-US" smtClean="0"/>
              <a:t>3/18/2015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B8A350-4CFB-441B-A704-E8423907662E}" type="slidenum">
              <a:rPr lang="en-US" smtClean="0"/>
              <a:t>‹#›</a:t>
            </a:fld>
            <a:endParaRPr lang="en-US"/>
          </a:p>
        </p:txBody>
      </p:sp>
    </p:spTree>
    <p:extLst>
      <p:ext uri="{BB962C8B-B14F-4D97-AF65-F5344CB8AC3E}">
        <p14:creationId xmlns:p14="http://schemas.microsoft.com/office/powerpoint/2010/main" val="939027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8A350-4CFB-441B-A704-E8423907662E}" type="slidenum">
              <a:rPr lang="en-US" smtClean="0"/>
              <a:t>1</a:t>
            </a:fld>
            <a:endParaRPr lang="en-US"/>
          </a:p>
        </p:txBody>
      </p:sp>
    </p:spTree>
    <p:extLst>
      <p:ext uri="{BB962C8B-B14F-4D97-AF65-F5344CB8AC3E}">
        <p14:creationId xmlns:p14="http://schemas.microsoft.com/office/powerpoint/2010/main" val="2796101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8A350-4CFB-441B-A704-E8423907662E}" type="slidenum">
              <a:rPr lang="en-US" smtClean="0"/>
              <a:t>14</a:t>
            </a:fld>
            <a:endParaRPr lang="en-US"/>
          </a:p>
        </p:txBody>
      </p:sp>
    </p:spTree>
    <p:extLst>
      <p:ext uri="{BB962C8B-B14F-4D97-AF65-F5344CB8AC3E}">
        <p14:creationId xmlns:p14="http://schemas.microsoft.com/office/powerpoint/2010/main" val="850700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the distance</a:t>
            </a:r>
            <a:r>
              <a:rPr lang="en-US" baseline="0" dirty="0" smtClean="0"/>
              <a:t> learning advisory council, an implementation was developed and submitted to QM for approval. – June 2014 – received an email from QM asking if they could put the plan up for other colleges as an exemplary example of how to write an implementation report.</a:t>
            </a:r>
          </a:p>
          <a:p>
            <a:endParaRPr lang="en-US" baseline="0" dirty="0" smtClean="0"/>
          </a:p>
          <a:p>
            <a:r>
              <a:rPr lang="en-US" baseline="0" dirty="0" smtClean="0"/>
              <a:t>The plan covers </a:t>
            </a:r>
          </a:p>
          <a:p>
            <a:pPr marL="171450" indent="-171450">
              <a:buFont typeface="Arial" panose="020B0604020202020204" pitchFamily="34" charset="0"/>
              <a:buChar char="•"/>
            </a:pPr>
            <a:r>
              <a:rPr lang="en-US" baseline="0" dirty="0" smtClean="0"/>
              <a:t>Governance</a:t>
            </a:r>
          </a:p>
          <a:p>
            <a:pPr marL="171450" indent="-171450">
              <a:buFont typeface="Arial" panose="020B0604020202020204" pitchFamily="34" charset="0"/>
              <a:buChar char="•"/>
            </a:pPr>
            <a:r>
              <a:rPr lang="en-US" baseline="0" dirty="0" smtClean="0"/>
              <a:t>Goals</a:t>
            </a:r>
          </a:p>
          <a:p>
            <a:pPr marL="171450" indent="-171450">
              <a:buFont typeface="Arial" panose="020B0604020202020204" pitchFamily="34" charset="0"/>
              <a:buChar char="•"/>
            </a:pPr>
            <a:r>
              <a:rPr lang="en-US" baseline="0" dirty="0" smtClean="0"/>
              <a:t>Engagement</a:t>
            </a:r>
          </a:p>
          <a:p>
            <a:pPr marL="171450" indent="-171450">
              <a:buFont typeface="Arial" panose="020B0604020202020204" pitchFamily="34" charset="0"/>
              <a:buChar char="•"/>
            </a:pPr>
            <a:r>
              <a:rPr lang="en-US" baseline="0" dirty="0" smtClean="0"/>
              <a:t>Budgetary considerations</a:t>
            </a:r>
          </a:p>
          <a:p>
            <a:pPr marL="171450" indent="-171450">
              <a:buFont typeface="Arial" panose="020B0604020202020204" pitchFamily="34" charset="0"/>
              <a:buChar char="•"/>
            </a:pPr>
            <a:r>
              <a:rPr lang="en-US" baseline="0" dirty="0" smtClean="0"/>
              <a:t>Rubric Use</a:t>
            </a:r>
          </a:p>
          <a:p>
            <a:pPr marL="171450" indent="-171450">
              <a:buFont typeface="Arial" panose="020B0604020202020204" pitchFamily="34" charset="0"/>
              <a:buChar char="•"/>
            </a:pPr>
            <a:r>
              <a:rPr lang="en-US" baseline="0" dirty="0" smtClean="0"/>
              <a:t>Professional Development</a:t>
            </a:r>
          </a:p>
          <a:p>
            <a:pPr marL="171450" indent="-171450">
              <a:buFont typeface="Arial" panose="020B0604020202020204" pitchFamily="34" charset="0"/>
              <a:buChar char="•"/>
            </a:pPr>
            <a:r>
              <a:rPr lang="en-US" baseline="0" dirty="0" smtClean="0"/>
              <a:t>Course Reviews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I am only going to cover a few of them I think are of particular note</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8B8A350-4CFB-441B-A704-E8423907662E}" type="slidenum">
              <a:rPr lang="en-US" smtClean="0"/>
              <a:t>15</a:t>
            </a:fld>
            <a:endParaRPr lang="en-US"/>
          </a:p>
        </p:txBody>
      </p:sp>
    </p:spTree>
    <p:extLst>
      <p:ext uri="{BB962C8B-B14F-4D97-AF65-F5344CB8AC3E}">
        <p14:creationId xmlns:p14="http://schemas.microsoft.com/office/powerpoint/2010/main" val="850700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Engagement</a:t>
            </a:r>
            <a:r>
              <a:rPr lang="en-US" baseline="0" dirty="0" smtClean="0"/>
              <a:t> – how will you gain staff commitment</a:t>
            </a:r>
          </a:p>
          <a:p>
            <a:endParaRPr lang="en-US" baseline="0" dirty="0" smtClean="0"/>
          </a:p>
          <a:p>
            <a:r>
              <a:rPr lang="en-US" baseline="0" dirty="0" smtClean="0"/>
              <a:t>We have offered the Applying the Quality Matters’ Rubric since I started 5 years ago – even before there were any real internal reviews going on. We’ve had approximately 64 faculty and staff go through this workshop and we will be offering another one this Friday, March 27</a:t>
            </a:r>
            <a:r>
              <a:rPr lang="en-US" baseline="30000" dirty="0" smtClean="0"/>
              <a:t>th</a:t>
            </a:r>
            <a:r>
              <a:rPr lang="en-US" baseline="0" dirty="0" smtClean="0"/>
              <a:t>.</a:t>
            </a:r>
          </a:p>
          <a:p>
            <a:endParaRPr lang="en-US" baseline="0" dirty="0" smtClean="0"/>
          </a:p>
          <a:p>
            <a:r>
              <a:rPr lang="en-US" baseline="0" dirty="0" smtClean="0"/>
              <a:t>Our workshops range from the yearly APPQMR to lunch and learn about what a QM internal review is all about, blended and flip-it workshops. Also, my two employees and one instructional designer on campus have completed many of the QM offered workshops so we can provide additional workshops to the faculty.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8B8A350-4CFB-441B-A704-E8423907662E}" type="slidenum">
              <a:rPr lang="en-US" smtClean="0"/>
              <a:t>16</a:t>
            </a:fld>
            <a:endParaRPr lang="en-US"/>
          </a:p>
        </p:txBody>
      </p:sp>
    </p:spTree>
    <p:extLst>
      <p:ext uri="{BB962C8B-B14F-4D97-AF65-F5344CB8AC3E}">
        <p14:creationId xmlns:p14="http://schemas.microsoft.com/office/powerpoint/2010/main" val="850700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Budgetary Considerations</a:t>
            </a:r>
          </a:p>
          <a:p>
            <a:endParaRPr lang="en-US" dirty="0" smtClean="0"/>
          </a:p>
          <a:p>
            <a:r>
              <a:rPr lang="en-US" dirty="0" smtClean="0"/>
              <a:t>Our</a:t>
            </a:r>
            <a:r>
              <a:rPr lang="en-US" baseline="0" dirty="0" smtClean="0"/>
              <a:t> internal reviews consist of 2 members – Subject Matter Expert and a Peer Certified Reviewer</a:t>
            </a:r>
          </a:p>
          <a:p>
            <a:pPr marL="171450" indent="-171450">
              <a:buFont typeface="Arial" panose="020B0604020202020204" pitchFamily="34" charset="0"/>
              <a:buChar char="•"/>
            </a:pPr>
            <a:r>
              <a:rPr lang="en-US" baseline="0" dirty="0" smtClean="0"/>
              <a:t>SME gets paid $75 dollars to do a review – this individual may be a faculty member who has not gone through APPQMR</a:t>
            </a:r>
          </a:p>
          <a:p>
            <a:pPr marL="171450" indent="-171450">
              <a:buFont typeface="Arial" panose="020B0604020202020204" pitchFamily="34" charset="0"/>
              <a:buChar char="•"/>
            </a:pPr>
            <a:r>
              <a:rPr lang="en-US" baseline="0" dirty="0" smtClean="0"/>
              <a:t>Peer Certified Reviewer gets $150</a:t>
            </a:r>
            <a:endParaRPr lang="en-US" dirty="0"/>
          </a:p>
        </p:txBody>
      </p:sp>
      <p:sp>
        <p:nvSpPr>
          <p:cNvPr id="4" name="Slide Number Placeholder 3"/>
          <p:cNvSpPr>
            <a:spLocks noGrp="1"/>
          </p:cNvSpPr>
          <p:nvPr>
            <p:ph type="sldNum" sz="quarter" idx="10"/>
          </p:nvPr>
        </p:nvSpPr>
        <p:spPr/>
        <p:txBody>
          <a:bodyPr/>
          <a:lstStyle/>
          <a:p>
            <a:fld id="{78B8A350-4CFB-441B-A704-E8423907662E}" type="slidenum">
              <a:rPr lang="en-US" smtClean="0"/>
              <a:t>17</a:t>
            </a:fld>
            <a:endParaRPr lang="en-US"/>
          </a:p>
        </p:txBody>
      </p:sp>
    </p:spTree>
    <p:extLst>
      <p:ext uri="{BB962C8B-B14F-4D97-AF65-F5344CB8AC3E}">
        <p14:creationId xmlns:p14="http://schemas.microsoft.com/office/powerpoint/2010/main" val="850700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appears on the QM home page as a sample implementation plan….it was listed last June.</a:t>
            </a:r>
            <a:endParaRPr lang="en-US" dirty="0"/>
          </a:p>
        </p:txBody>
      </p:sp>
      <p:sp>
        <p:nvSpPr>
          <p:cNvPr id="4" name="Slide Number Placeholder 3"/>
          <p:cNvSpPr>
            <a:spLocks noGrp="1"/>
          </p:cNvSpPr>
          <p:nvPr>
            <p:ph type="sldNum" sz="quarter" idx="10"/>
          </p:nvPr>
        </p:nvSpPr>
        <p:spPr/>
        <p:txBody>
          <a:bodyPr/>
          <a:lstStyle/>
          <a:p>
            <a:fld id="{78B8A350-4CFB-441B-A704-E8423907662E}" type="slidenum">
              <a:rPr lang="en-US" smtClean="0"/>
              <a:t>18</a:t>
            </a:fld>
            <a:endParaRPr lang="en-US"/>
          </a:p>
        </p:txBody>
      </p:sp>
    </p:spTree>
    <p:extLst>
      <p:ext uri="{BB962C8B-B14F-4D97-AF65-F5344CB8AC3E}">
        <p14:creationId xmlns:p14="http://schemas.microsoft.com/office/powerpoint/2010/main" val="850700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8A350-4CFB-441B-A704-E8423907662E}" type="slidenum">
              <a:rPr lang="en-US" smtClean="0"/>
              <a:t>19</a:t>
            </a:fld>
            <a:endParaRPr lang="en-US"/>
          </a:p>
        </p:txBody>
      </p:sp>
    </p:spTree>
    <p:extLst>
      <p:ext uri="{BB962C8B-B14F-4D97-AF65-F5344CB8AC3E}">
        <p14:creationId xmlns:p14="http://schemas.microsoft.com/office/powerpoint/2010/main" val="850700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8A350-4CFB-441B-A704-E8423907662E}" type="slidenum">
              <a:rPr lang="en-US" smtClean="0"/>
              <a:t>20</a:t>
            </a:fld>
            <a:endParaRPr lang="en-US"/>
          </a:p>
        </p:txBody>
      </p:sp>
    </p:spTree>
    <p:extLst>
      <p:ext uri="{BB962C8B-B14F-4D97-AF65-F5344CB8AC3E}">
        <p14:creationId xmlns:p14="http://schemas.microsoft.com/office/powerpoint/2010/main" val="850700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204 full-time</a:t>
            </a:r>
            <a:r>
              <a:rPr lang="en-US" baseline="0" dirty="0" smtClean="0"/>
              <a:t> faculty and like most colleges, our adjuncts greatly out distance our full-time we have - Over 600 adjunct</a:t>
            </a:r>
            <a:endParaRPr lang="en-US" dirty="0"/>
          </a:p>
        </p:txBody>
      </p:sp>
      <p:sp>
        <p:nvSpPr>
          <p:cNvPr id="4" name="Slide Number Placeholder 3"/>
          <p:cNvSpPr>
            <a:spLocks noGrp="1"/>
          </p:cNvSpPr>
          <p:nvPr>
            <p:ph type="sldNum" sz="quarter" idx="10"/>
          </p:nvPr>
        </p:nvSpPr>
        <p:spPr/>
        <p:txBody>
          <a:bodyPr/>
          <a:lstStyle/>
          <a:p>
            <a:fld id="{78B8A350-4CFB-441B-A704-E8423907662E}" type="slidenum">
              <a:rPr lang="en-US" smtClean="0"/>
              <a:t>5</a:t>
            </a:fld>
            <a:endParaRPr lang="en-US"/>
          </a:p>
        </p:txBody>
      </p:sp>
    </p:spTree>
    <p:extLst>
      <p:ext uri="{BB962C8B-B14F-4D97-AF65-F5344CB8AC3E}">
        <p14:creationId xmlns:p14="http://schemas.microsoft.com/office/powerpoint/2010/main" val="3127467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8A350-4CFB-441B-A704-E8423907662E}" type="slidenum">
              <a:rPr lang="en-US" smtClean="0"/>
              <a:t>7</a:t>
            </a:fld>
            <a:endParaRPr lang="en-US"/>
          </a:p>
        </p:txBody>
      </p:sp>
    </p:spTree>
    <p:extLst>
      <p:ext uri="{BB962C8B-B14F-4D97-AF65-F5344CB8AC3E}">
        <p14:creationId xmlns:p14="http://schemas.microsoft.com/office/powerpoint/2010/main" val="850700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Cincinnati State had been offering</a:t>
            </a:r>
            <a:r>
              <a:rPr lang="en-US" baseline="0" dirty="0" smtClean="0"/>
              <a:t> distance education courses since the late 1990s. The first online course was developed out of the Center for Innovative Technologies. But there was no central connection between the divisions…each division doing their own thing in their own way…there was no consistency with the way the courses were laid out, no training – outside Blackboard – no assessment</a:t>
            </a:r>
          </a:p>
          <a:p>
            <a:endParaRPr lang="en-US" baseline="0" dirty="0" smtClean="0"/>
          </a:p>
          <a:p>
            <a:r>
              <a:rPr lang="en-US" baseline="0" dirty="0" smtClean="0"/>
              <a:t>Everything was haphazard</a:t>
            </a:r>
            <a:endParaRPr lang="en-US" dirty="0"/>
          </a:p>
        </p:txBody>
      </p:sp>
      <p:sp>
        <p:nvSpPr>
          <p:cNvPr id="4" name="Slide Number Placeholder 3"/>
          <p:cNvSpPr>
            <a:spLocks noGrp="1"/>
          </p:cNvSpPr>
          <p:nvPr>
            <p:ph type="sldNum" sz="quarter" idx="10"/>
          </p:nvPr>
        </p:nvSpPr>
        <p:spPr/>
        <p:txBody>
          <a:bodyPr/>
          <a:lstStyle/>
          <a:p>
            <a:fld id="{78B8A350-4CFB-441B-A704-E8423907662E}" type="slidenum">
              <a:rPr lang="en-US" smtClean="0"/>
              <a:t>8</a:t>
            </a:fld>
            <a:endParaRPr lang="en-US"/>
          </a:p>
        </p:txBody>
      </p:sp>
    </p:spTree>
    <p:extLst>
      <p:ext uri="{BB962C8B-B14F-4D97-AF65-F5344CB8AC3E}">
        <p14:creationId xmlns:p14="http://schemas.microsoft.com/office/powerpoint/2010/main" val="850700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2008, then Governor Strickland</a:t>
            </a:r>
            <a:r>
              <a:rPr lang="en-US" sz="1200" b="0" i="0" kern="1200" baseline="0" dirty="0" smtClean="0">
                <a:solidFill>
                  <a:schemeClr val="tx1"/>
                </a:solidFill>
                <a:effectLst/>
                <a:latin typeface="+mn-lt"/>
                <a:ea typeface="+mn-ea"/>
                <a:cs typeface="+mn-cs"/>
              </a:rPr>
              <a:t> announced that all </a:t>
            </a:r>
            <a:r>
              <a:rPr lang="en-US" sz="1200" b="0" i="0" kern="1200" dirty="0" smtClean="0">
                <a:solidFill>
                  <a:schemeClr val="tx1"/>
                </a:solidFill>
                <a:effectLst/>
                <a:latin typeface="+mn-lt"/>
                <a:ea typeface="+mn-ea"/>
                <a:cs typeface="+mn-cs"/>
              </a:rPr>
              <a:t>state-assisted colleges and universities follow the same academic calendar, more cooperation is possible—leading to more effective use of resources. Cincinnati State was challenged to changed to a semester system to meet the guidelines of Ohio’s Strategic Plan for Higher Education.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Before the transition, 90 percent of US colleges and universities used the semester system.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Cincinnati State was one of the 13 community colleges in Ohio that changed to semesters in Fall 2012;</a:t>
            </a:r>
            <a:r>
              <a:rPr lang="en-US" sz="1200" b="0" i="0" kern="1200" baseline="0" dirty="0" smtClean="0">
                <a:solidFill>
                  <a:schemeClr val="tx1"/>
                </a:solidFill>
                <a:effectLst/>
                <a:latin typeface="+mn-lt"/>
                <a:ea typeface="+mn-ea"/>
                <a:cs typeface="+mn-cs"/>
              </a:rPr>
              <a:t> there were 4 Universities that made the change.</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a:t>
            </a:r>
            <a:r>
              <a:rPr lang="en-US" baseline="0" dirty="0" smtClean="0"/>
              <a:t> online courses needed to be transitions from terms to semesters.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Faculty worked at determining how term courses would be transitioned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Combine courses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Build new courses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Contract was developed with AAUP as to how faculty would be paid for transitioning these courses to semester</a:t>
            </a:r>
            <a:endParaRPr lang="en-US" dirty="0" smtClean="0"/>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B8A350-4CFB-441B-A704-E8423907662E}" type="slidenum">
              <a:rPr lang="en-US" smtClean="0"/>
              <a:t>9</a:t>
            </a:fld>
            <a:endParaRPr lang="en-US"/>
          </a:p>
        </p:txBody>
      </p:sp>
    </p:spTree>
    <p:extLst>
      <p:ext uri="{BB962C8B-B14F-4D97-AF65-F5344CB8AC3E}">
        <p14:creationId xmlns:p14="http://schemas.microsoft.com/office/powerpoint/2010/main" val="1061760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8A350-4CFB-441B-A704-E8423907662E}" type="slidenum">
              <a:rPr lang="en-US" smtClean="0"/>
              <a:t>10</a:t>
            </a:fld>
            <a:endParaRPr lang="en-US"/>
          </a:p>
        </p:txBody>
      </p:sp>
    </p:spTree>
    <p:extLst>
      <p:ext uri="{BB962C8B-B14F-4D97-AF65-F5344CB8AC3E}">
        <p14:creationId xmlns:p14="http://schemas.microsoft.com/office/powerpoint/2010/main" val="850700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a:t>
            </a:r>
            <a:endParaRPr lang="en-US" dirty="0"/>
          </a:p>
        </p:txBody>
      </p:sp>
      <p:sp>
        <p:nvSpPr>
          <p:cNvPr id="4" name="Slide Number Placeholder 3"/>
          <p:cNvSpPr>
            <a:spLocks noGrp="1"/>
          </p:cNvSpPr>
          <p:nvPr>
            <p:ph type="sldNum" sz="quarter" idx="10"/>
          </p:nvPr>
        </p:nvSpPr>
        <p:spPr/>
        <p:txBody>
          <a:bodyPr/>
          <a:lstStyle/>
          <a:p>
            <a:fld id="{78B8A350-4CFB-441B-A704-E8423907662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850700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document was developed in conjunction with AAUP and</a:t>
            </a:r>
            <a:r>
              <a:rPr lang="en-US" baseline="0" dirty="0" smtClean="0"/>
              <a:t> posted to the AAUP website where it still resides today.</a:t>
            </a:r>
            <a:endParaRPr lang="en-US" dirty="0"/>
          </a:p>
        </p:txBody>
      </p:sp>
      <p:sp>
        <p:nvSpPr>
          <p:cNvPr id="4" name="Slide Number Placeholder 3"/>
          <p:cNvSpPr>
            <a:spLocks noGrp="1"/>
          </p:cNvSpPr>
          <p:nvPr>
            <p:ph type="sldNum" sz="quarter" idx="10"/>
          </p:nvPr>
        </p:nvSpPr>
        <p:spPr/>
        <p:txBody>
          <a:bodyPr/>
          <a:lstStyle/>
          <a:p>
            <a:fld id="{78B8A350-4CFB-441B-A704-E8423907662E}" type="slidenum">
              <a:rPr lang="en-US" smtClean="0"/>
              <a:t>12</a:t>
            </a:fld>
            <a:endParaRPr lang="en-US"/>
          </a:p>
        </p:txBody>
      </p:sp>
    </p:spTree>
    <p:extLst>
      <p:ext uri="{BB962C8B-B14F-4D97-AF65-F5344CB8AC3E}">
        <p14:creationId xmlns:p14="http://schemas.microsoft.com/office/powerpoint/2010/main" val="850700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Highlights of the document include:</a:t>
            </a:r>
          </a:p>
          <a:p>
            <a:pPr marL="171450" indent="-171450">
              <a:buFont typeface="Arial" panose="020B0604020202020204" pitchFamily="34" charset="0"/>
              <a:buChar char="•"/>
            </a:pPr>
            <a:r>
              <a:rPr lang="en-US" dirty="0" smtClean="0"/>
              <a:t>Contract</a:t>
            </a:r>
          </a:p>
          <a:p>
            <a:pPr marL="171450" indent="-171450">
              <a:buFont typeface="Arial" panose="020B0604020202020204" pitchFamily="34" charset="0"/>
              <a:buChar char="•"/>
            </a:pPr>
            <a:r>
              <a:rPr lang="en-US" dirty="0" smtClean="0"/>
              <a:t>Training</a:t>
            </a:r>
          </a:p>
          <a:p>
            <a:pPr marL="171450" indent="-171450">
              <a:buFont typeface="Arial" panose="020B0604020202020204" pitchFamily="34" charset="0"/>
              <a:buChar char="•"/>
            </a:pPr>
            <a:r>
              <a:rPr lang="en-US" dirty="0" smtClean="0"/>
              <a:t>Internal Quality Matter Review</a:t>
            </a:r>
          </a:p>
          <a:p>
            <a:pPr marL="171450" indent="-171450">
              <a:buFont typeface="Arial" panose="020B0604020202020204" pitchFamily="34" charset="0"/>
              <a:buChar char="•"/>
            </a:pPr>
            <a:r>
              <a:rPr lang="en-US" dirty="0" smtClean="0"/>
              <a:t>Submission of courses for external review</a:t>
            </a:r>
          </a:p>
          <a:p>
            <a:pPr marL="628650" lvl="1" indent="-171450">
              <a:buFont typeface="Arial" panose="020B0604020202020204" pitchFamily="34" charset="0"/>
              <a:buChar char="•"/>
            </a:pPr>
            <a:r>
              <a:rPr lang="en-US" dirty="0" smtClean="0"/>
              <a:t>Currently have two</a:t>
            </a:r>
            <a:r>
              <a:rPr lang="en-US" baseline="0" dirty="0" smtClean="0"/>
              <a:t> courses that have met standards for an external review.</a:t>
            </a:r>
            <a:endParaRPr lang="en-US" dirty="0"/>
          </a:p>
        </p:txBody>
      </p:sp>
      <p:sp>
        <p:nvSpPr>
          <p:cNvPr id="4" name="Slide Number Placeholder 3"/>
          <p:cNvSpPr>
            <a:spLocks noGrp="1"/>
          </p:cNvSpPr>
          <p:nvPr>
            <p:ph type="sldNum" sz="quarter" idx="10"/>
          </p:nvPr>
        </p:nvSpPr>
        <p:spPr/>
        <p:txBody>
          <a:bodyPr/>
          <a:lstStyle/>
          <a:p>
            <a:fld id="{78B8A350-4CFB-441B-A704-E8423907662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5070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786C61-C85B-46EE-898A-738E931D5EBE}"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EDCE2-0F0D-4A67-87AB-8BD217E630A1}" type="slidenum">
              <a:rPr lang="en-US" smtClean="0"/>
              <a:t>‹#›</a:t>
            </a:fld>
            <a:endParaRPr lang="en-US"/>
          </a:p>
        </p:txBody>
      </p:sp>
    </p:spTree>
    <p:extLst>
      <p:ext uri="{BB962C8B-B14F-4D97-AF65-F5344CB8AC3E}">
        <p14:creationId xmlns:p14="http://schemas.microsoft.com/office/powerpoint/2010/main" val="3290416619"/>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86C61-C85B-46EE-898A-738E931D5EBE}"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EDCE2-0F0D-4A67-87AB-8BD217E630A1}" type="slidenum">
              <a:rPr lang="en-US" smtClean="0"/>
              <a:t>‹#›</a:t>
            </a:fld>
            <a:endParaRPr lang="en-US"/>
          </a:p>
        </p:txBody>
      </p:sp>
    </p:spTree>
    <p:extLst>
      <p:ext uri="{BB962C8B-B14F-4D97-AF65-F5344CB8AC3E}">
        <p14:creationId xmlns:p14="http://schemas.microsoft.com/office/powerpoint/2010/main" val="3326421204"/>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86C61-C85B-46EE-898A-738E931D5EBE}"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EDCE2-0F0D-4A67-87AB-8BD217E630A1}" type="slidenum">
              <a:rPr lang="en-US" smtClean="0"/>
              <a:t>‹#›</a:t>
            </a:fld>
            <a:endParaRPr lang="en-US"/>
          </a:p>
        </p:txBody>
      </p:sp>
    </p:spTree>
    <p:extLst>
      <p:ext uri="{BB962C8B-B14F-4D97-AF65-F5344CB8AC3E}">
        <p14:creationId xmlns:p14="http://schemas.microsoft.com/office/powerpoint/2010/main" val="2344809807"/>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86C61-C85B-46EE-898A-738E931D5EBE}"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EDCE2-0F0D-4A67-87AB-8BD217E630A1}" type="slidenum">
              <a:rPr lang="en-US" smtClean="0"/>
              <a:t>‹#›</a:t>
            </a:fld>
            <a:endParaRPr lang="en-US"/>
          </a:p>
        </p:txBody>
      </p:sp>
    </p:spTree>
    <p:extLst>
      <p:ext uri="{BB962C8B-B14F-4D97-AF65-F5344CB8AC3E}">
        <p14:creationId xmlns:p14="http://schemas.microsoft.com/office/powerpoint/2010/main" val="4003399127"/>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786C61-C85B-46EE-898A-738E931D5EBE}" type="datetimeFigureOut">
              <a:rPr lang="en-US" smtClean="0"/>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EDCE2-0F0D-4A67-87AB-8BD217E630A1}" type="slidenum">
              <a:rPr lang="en-US" smtClean="0"/>
              <a:t>‹#›</a:t>
            </a:fld>
            <a:endParaRPr lang="en-US"/>
          </a:p>
        </p:txBody>
      </p:sp>
    </p:spTree>
    <p:extLst>
      <p:ext uri="{BB962C8B-B14F-4D97-AF65-F5344CB8AC3E}">
        <p14:creationId xmlns:p14="http://schemas.microsoft.com/office/powerpoint/2010/main" val="63787518"/>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786C61-C85B-46EE-898A-738E931D5EBE}" type="datetimeFigureOut">
              <a:rPr lang="en-US" smtClean="0"/>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EDCE2-0F0D-4A67-87AB-8BD217E630A1}" type="slidenum">
              <a:rPr lang="en-US" smtClean="0"/>
              <a:t>‹#›</a:t>
            </a:fld>
            <a:endParaRPr lang="en-US"/>
          </a:p>
        </p:txBody>
      </p:sp>
    </p:spTree>
    <p:extLst>
      <p:ext uri="{BB962C8B-B14F-4D97-AF65-F5344CB8AC3E}">
        <p14:creationId xmlns:p14="http://schemas.microsoft.com/office/powerpoint/2010/main" val="2901252515"/>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786C61-C85B-46EE-898A-738E931D5EBE}" type="datetimeFigureOut">
              <a:rPr lang="en-US" smtClean="0"/>
              <a:t>3/18/2015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3EDCE2-0F0D-4A67-87AB-8BD217E630A1}" type="slidenum">
              <a:rPr lang="en-US" smtClean="0"/>
              <a:t>‹#›</a:t>
            </a:fld>
            <a:endParaRPr lang="en-US"/>
          </a:p>
        </p:txBody>
      </p:sp>
    </p:spTree>
    <p:extLst>
      <p:ext uri="{BB962C8B-B14F-4D97-AF65-F5344CB8AC3E}">
        <p14:creationId xmlns:p14="http://schemas.microsoft.com/office/powerpoint/2010/main" val="3072172048"/>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786C61-C85B-46EE-898A-738E931D5EBE}" type="datetimeFigureOut">
              <a:rPr lang="en-US" smtClean="0"/>
              <a:t>3/18/2015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3EDCE2-0F0D-4A67-87AB-8BD217E630A1}" type="slidenum">
              <a:rPr lang="en-US" smtClean="0"/>
              <a:t>‹#›</a:t>
            </a:fld>
            <a:endParaRPr lang="en-US"/>
          </a:p>
        </p:txBody>
      </p:sp>
    </p:spTree>
    <p:extLst>
      <p:ext uri="{BB962C8B-B14F-4D97-AF65-F5344CB8AC3E}">
        <p14:creationId xmlns:p14="http://schemas.microsoft.com/office/powerpoint/2010/main" val="1854433760"/>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86C61-C85B-46EE-898A-738E931D5EBE}" type="datetimeFigureOut">
              <a:rPr lang="en-US" smtClean="0"/>
              <a:t>3/18/2015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3EDCE2-0F0D-4A67-87AB-8BD217E630A1}" type="slidenum">
              <a:rPr lang="en-US" smtClean="0"/>
              <a:t>‹#›</a:t>
            </a:fld>
            <a:endParaRPr lang="en-US"/>
          </a:p>
        </p:txBody>
      </p:sp>
    </p:spTree>
    <p:extLst>
      <p:ext uri="{BB962C8B-B14F-4D97-AF65-F5344CB8AC3E}">
        <p14:creationId xmlns:p14="http://schemas.microsoft.com/office/powerpoint/2010/main" val="1880263110"/>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86C61-C85B-46EE-898A-738E931D5EBE}" type="datetimeFigureOut">
              <a:rPr lang="en-US" smtClean="0"/>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EDCE2-0F0D-4A67-87AB-8BD217E630A1}" type="slidenum">
              <a:rPr lang="en-US" smtClean="0"/>
              <a:t>‹#›</a:t>
            </a:fld>
            <a:endParaRPr lang="en-US"/>
          </a:p>
        </p:txBody>
      </p:sp>
    </p:spTree>
    <p:extLst>
      <p:ext uri="{BB962C8B-B14F-4D97-AF65-F5344CB8AC3E}">
        <p14:creationId xmlns:p14="http://schemas.microsoft.com/office/powerpoint/2010/main" val="1809746670"/>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86C61-C85B-46EE-898A-738E931D5EBE}" type="datetimeFigureOut">
              <a:rPr lang="en-US" smtClean="0"/>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EDCE2-0F0D-4A67-87AB-8BD217E630A1}" type="slidenum">
              <a:rPr lang="en-US" smtClean="0"/>
              <a:t>‹#›</a:t>
            </a:fld>
            <a:endParaRPr lang="en-US"/>
          </a:p>
        </p:txBody>
      </p:sp>
    </p:spTree>
    <p:extLst>
      <p:ext uri="{BB962C8B-B14F-4D97-AF65-F5344CB8AC3E}">
        <p14:creationId xmlns:p14="http://schemas.microsoft.com/office/powerpoint/2010/main" val="3548437173"/>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36000">
              <a:schemeClr val="accent1"/>
            </a:gs>
            <a:gs pos="100000">
              <a:prstClr val="white"/>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86C61-C85B-46EE-898A-738E931D5EBE}" type="datetimeFigureOut">
              <a:rPr lang="en-US" smtClean="0"/>
              <a:t>3/18/2015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3EDCE2-0F0D-4A67-87AB-8BD217E630A1}" type="slidenum">
              <a:rPr lang="en-US" smtClean="0"/>
              <a:t>‹#›</a:t>
            </a:fld>
            <a:endParaRPr lang="en-US"/>
          </a:p>
        </p:txBody>
      </p:sp>
    </p:spTree>
    <p:extLst>
      <p:ext uri="{BB962C8B-B14F-4D97-AF65-F5344CB8AC3E}">
        <p14:creationId xmlns:p14="http://schemas.microsoft.com/office/powerpoint/2010/main" val="532260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polleverywhere.com/my/poll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polleverywhere.com/my/poll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polleverywhere.com/my/poll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blipFill rotWithShape="1">
          <a:blip r:embed="rId3"/>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4953000"/>
            <a:ext cx="8991600" cy="1752600"/>
          </a:xfrm>
        </p:spPr>
        <p:txBody>
          <a:bodyPr>
            <a:noAutofit/>
          </a:bodyPr>
          <a:lstStyle/>
          <a:p>
            <a:pPr algn="r"/>
            <a:r>
              <a:rPr lang="en-US" sz="2400" b="1" dirty="0" smtClean="0">
                <a:solidFill>
                  <a:schemeClr val="bg1"/>
                </a:solidFill>
              </a:rPr>
              <a:t>Jean A. Wisuri, MA</a:t>
            </a:r>
            <a:br>
              <a:rPr lang="en-US" sz="2400" b="1" dirty="0" smtClean="0">
                <a:solidFill>
                  <a:schemeClr val="bg1"/>
                </a:solidFill>
              </a:rPr>
            </a:br>
            <a:r>
              <a:rPr lang="en-US" sz="2400" b="1" dirty="0" smtClean="0">
                <a:solidFill>
                  <a:schemeClr val="bg1"/>
                </a:solidFill>
              </a:rPr>
              <a:t>Director, Distance Education</a:t>
            </a:r>
            <a:br>
              <a:rPr lang="en-US" sz="2400" b="1" dirty="0" smtClean="0">
                <a:solidFill>
                  <a:schemeClr val="bg1"/>
                </a:solidFill>
              </a:rPr>
            </a:br>
            <a:r>
              <a:rPr lang="en-US" sz="2400" b="1" dirty="0" smtClean="0">
                <a:solidFill>
                  <a:schemeClr val="bg1"/>
                </a:solidFill>
              </a:rPr>
              <a:t>Cincinnati State Technical &amp;</a:t>
            </a:r>
            <a:br>
              <a:rPr lang="en-US" sz="2400" b="1" dirty="0" smtClean="0">
                <a:solidFill>
                  <a:schemeClr val="bg1"/>
                </a:solidFill>
              </a:rPr>
            </a:br>
            <a:r>
              <a:rPr lang="en-US" sz="2400" b="1" dirty="0" smtClean="0">
                <a:solidFill>
                  <a:schemeClr val="bg1"/>
                </a:solidFill>
              </a:rPr>
              <a:t> Community College</a:t>
            </a:r>
            <a:endParaRPr lang="en-US" sz="2400" b="1" dirty="0">
              <a:solidFill>
                <a:schemeClr val="bg1"/>
              </a:solidFill>
            </a:endParaRPr>
          </a:p>
        </p:txBody>
      </p:sp>
      <p:sp>
        <p:nvSpPr>
          <p:cNvPr id="6" name="Rectangle 5"/>
          <p:cNvSpPr/>
          <p:nvPr/>
        </p:nvSpPr>
        <p:spPr>
          <a:xfrm>
            <a:off x="2209800" y="1981200"/>
            <a:ext cx="6324600" cy="830997"/>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r"/>
            <a:r>
              <a:rPr lang="en-US" sz="2400" b="1" spc="150" dirty="0">
                <a:ln w="11430"/>
                <a:solidFill>
                  <a:srgbClr val="F8F8F8"/>
                </a:solidFill>
                <a:effectLst>
                  <a:outerShdw blurRad="25400" algn="tl" rotWithShape="0">
                    <a:srgbClr val="000000">
                      <a:alpha val="43000"/>
                    </a:srgbClr>
                  </a:outerShdw>
                </a:effectLst>
              </a:rPr>
              <a:t>Implementing a Quality Matters </a:t>
            </a:r>
            <a:r>
              <a:rPr lang="en-US" sz="2400" b="1" spc="150" dirty="0" smtClean="0">
                <a:ln w="11430"/>
                <a:solidFill>
                  <a:srgbClr val="F8F8F8"/>
                </a:solidFill>
                <a:effectLst>
                  <a:outerShdw blurRad="25400" algn="tl" rotWithShape="0">
                    <a:srgbClr val="000000">
                      <a:alpha val="43000"/>
                    </a:srgbClr>
                  </a:outerShdw>
                </a:effectLst>
              </a:rPr>
              <a:t/>
            </a:r>
            <a:br>
              <a:rPr lang="en-US" sz="2400" b="1" spc="150" dirty="0" smtClean="0">
                <a:ln w="11430"/>
                <a:solidFill>
                  <a:srgbClr val="F8F8F8"/>
                </a:solidFill>
                <a:effectLst>
                  <a:outerShdw blurRad="25400" algn="tl" rotWithShape="0">
                    <a:srgbClr val="000000">
                      <a:alpha val="43000"/>
                    </a:srgbClr>
                  </a:outerShdw>
                </a:effectLst>
              </a:rPr>
            </a:br>
            <a:r>
              <a:rPr lang="en-US" sz="2400" b="1" spc="150" dirty="0" smtClean="0">
                <a:ln w="11430"/>
                <a:solidFill>
                  <a:srgbClr val="F8F8F8"/>
                </a:solidFill>
                <a:effectLst>
                  <a:outerShdw blurRad="25400" algn="tl" rotWithShape="0">
                    <a:srgbClr val="000000">
                      <a:alpha val="43000"/>
                    </a:srgbClr>
                  </a:outerShdw>
                </a:effectLst>
              </a:rPr>
              <a:t>Internal </a:t>
            </a:r>
            <a:r>
              <a:rPr lang="en-US" sz="2400" b="1" spc="150" dirty="0">
                <a:ln w="11430"/>
                <a:solidFill>
                  <a:srgbClr val="F8F8F8"/>
                </a:solidFill>
                <a:effectLst>
                  <a:outerShdw blurRad="25400" algn="tl" rotWithShape="0">
                    <a:srgbClr val="000000">
                      <a:alpha val="43000"/>
                    </a:srgbClr>
                  </a:outerShdw>
                </a:effectLst>
              </a:rPr>
              <a:t>Review process</a:t>
            </a:r>
          </a:p>
        </p:txBody>
      </p:sp>
      <p:grpSp>
        <p:nvGrpSpPr>
          <p:cNvPr id="7" name="Group 6"/>
          <p:cNvGrpSpPr/>
          <p:nvPr/>
        </p:nvGrpSpPr>
        <p:grpSpPr>
          <a:xfrm>
            <a:off x="457200" y="5715000"/>
            <a:ext cx="838200" cy="838200"/>
            <a:chOff x="7543800" y="5410200"/>
            <a:chExt cx="1143000" cy="1143000"/>
          </a:xfrm>
        </p:grpSpPr>
        <p:sp>
          <p:nvSpPr>
            <p:cNvPr id="8" name="Oval 7"/>
            <p:cNvSpPr/>
            <p:nvPr/>
          </p:nvSpPr>
          <p:spPr>
            <a:xfrm>
              <a:off x="7543800" y="5410200"/>
              <a:ext cx="1143000" cy="1143000"/>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descr="CState 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5715000"/>
              <a:ext cx="838200" cy="493305"/>
            </a:xfrm>
            <a:prstGeom prst="rect">
              <a:avLst/>
            </a:prstGeom>
          </p:spPr>
        </p:pic>
      </p:grpSp>
    </p:spTree>
    <p:extLst>
      <p:ext uri="{BB962C8B-B14F-4D97-AF65-F5344CB8AC3E}">
        <p14:creationId xmlns:p14="http://schemas.microsoft.com/office/powerpoint/2010/main" val="376347414"/>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52800" y="-76200"/>
            <a:ext cx="8229600" cy="1143000"/>
          </a:xfrm>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Question</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 name="Group 2"/>
          <p:cNvGrpSpPr/>
          <p:nvPr/>
        </p:nvGrpSpPr>
        <p:grpSpPr>
          <a:xfrm>
            <a:off x="457200" y="5715000"/>
            <a:ext cx="838200" cy="838200"/>
            <a:chOff x="7543800" y="5410200"/>
            <a:chExt cx="1143000" cy="1143000"/>
          </a:xfrm>
        </p:grpSpPr>
        <p:sp>
          <p:nvSpPr>
            <p:cNvPr id="5" name="Oval 4"/>
            <p:cNvSpPr/>
            <p:nvPr/>
          </p:nvSpPr>
          <p:spPr>
            <a:xfrm>
              <a:off x="7543800" y="5410200"/>
              <a:ext cx="1143000" cy="1143000"/>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CState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715000"/>
              <a:ext cx="838200" cy="493305"/>
            </a:xfrm>
            <a:prstGeom prst="rect">
              <a:avLst/>
            </a:prstGeom>
          </p:spPr>
        </p:pic>
      </p:grpSp>
      <p:sp>
        <p:nvSpPr>
          <p:cNvPr id="2" name="TextBox 1"/>
          <p:cNvSpPr txBox="1"/>
          <p:nvPr/>
        </p:nvSpPr>
        <p:spPr>
          <a:xfrm>
            <a:off x="1371600" y="1828800"/>
            <a:ext cx="7315200" cy="1569660"/>
          </a:xfrm>
          <a:prstGeom prst="rect">
            <a:avLst/>
          </a:prstGeom>
          <a:noFill/>
        </p:spPr>
        <p:txBody>
          <a:bodyPr wrap="square" rtlCol="0">
            <a:spAutoFit/>
          </a:bodyPr>
          <a:lstStyle/>
          <a:p>
            <a:r>
              <a:rPr lang="en-US" sz="4800" dirty="0" smtClean="0">
                <a:hlinkClick r:id="rId4"/>
              </a:rPr>
              <a:t>Describe your greatest challenge in one word</a:t>
            </a:r>
            <a:endParaRPr lang="en-US" sz="4800" dirty="0"/>
          </a:p>
        </p:txBody>
      </p:sp>
    </p:spTree>
    <p:extLst>
      <p:ext uri="{BB962C8B-B14F-4D97-AF65-F5344CB8AC3E}">
        <p14:creationId xmlns:p14="http://schemas.microsoft.com/office/powerpoint/2010/main" val="3457952735"/>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52800" y="-76200"/>
            <a:ext cx="8229600" cy="1143000"/>
          </a:xfrm>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Opportunity</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2" name="Picture 1" descr="Letter from Dr. Posey_David Simmerm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04800"/>
            <a:ext cx="4572000" cy="5530544"/>
          </a:xfrm>
          <a:prstGeom prst="rect">
            <a:avLst/>
          </a:prstGeom>
        </p:spPr>
      </p:pic>
      <p:grpSp>
        <p:nvGrpSpPr>
          <p:cNvPr id="3" name="Group 2"/>
          <p:cNvGrpSpPr/>
          <p:nvPr/>
        </p:nvGrpSpPr>
        <p:grpSpPr>
          <a:xfrm>
            <a:off x="457200" y="5715000"/>
            <a:ext cx="838200" cy="838200"/>
            <a:chOff x="7543800" y="5410200"/>
            <a:chExt cx="1143000" cy="1143000"/>
          </a:xfrm>
        </p:grpSpPr>
        <p:sp>
          <p:nvSpPr>
            <p:cNvPr id="5" name="Oval 4"/>
            <p:cNvSpPr/>
            <p:nvPr/>
          </p:nvSpPr>
          <p:spPr>
            <a:xfrm>
              <a:off x="7543800" y="5410200"/>
              <a:ext cx="1143000" cy="1143000"/>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pic>
          <p:nvPicPr>
            <p:cNvPr id="6" name="Picture 5" descr="CState 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5715000"/>
              <a:ext cx="838200" cy="493305"/>
            </a:xfrm>
            <a:prstGeom prst="rect">
              <a:avLst/>
            </a:prstGeom>
          </p:spPr>
        </p:pic>
      </p:grpSp>
      <p:sp>
        <p:nvSpPr>
          <p:cNvPr id="7" name="TextBox 6"/>
          <p:cNvSpPr txBox="1"/>
          <p:nvPr/>
        </p:nvSpPr>
        <p:spPr>
          <a:xfrm>
            <a:off x="5486400" y="1066800"/>
            <a:ext cx="2971800" cy="1569660"/>
          </a:xfrm>
          <a:prstGeom prst="rect">
            <a:avLst/>
          </a:prstGeom>
          <a:noFill/>
        </p:spPr>
        <p:txBody>
          <a:bodyPr wrap="square" rtlCol="0">
            <a:spAutoFit/>
          </a:bodyPr>
          <a:lstStyle/>
          <a:p>
            <a:pPr marL="285750" indent="-285750">
              <a:buFont typeface="Arial"/>
              <a:buChar char="•"/>
            </a:pPr>
            <a:r>
              <a:rPr lang="en-US" sz="2400" dirty="0" smtClean="0">
                <a:solidFill>
                  <a:prstClr val="black"/>
                </a:solidFill>
              </a:rPr>
              <a:t>FACT – Faculty/Administration Communication Team</a:t>
            </a:r>
            <a:endParaRPr lang="en-US" sz="2400" dirty="0">
              <a:solidFill>
                <a:prstClr val="black"/>
              </a:solidFill>
            </a:endParaRPr>
          </a:p>
        </p:txBody>
      </p:sp>
      <p:sp>
        <p:nvSpPr>
          <p:cNvPr id="8" name="TextBox 7"/>
          <p:cNvSpPr txBox="1"/>
          <p:nvPr/>
        </p:nvSpPr>
        <p:spPr>
          <a:xfrm>
            <a:off x="5486400" y="2895600"/>
            <a:ext cx="4648200" cy="461665"/>
          </a:xfrm>
          <a:prstGeom prst="rect">
            <a:avLst/>
          </a:prstGeom>
          <a:noFill/>
        </p:spPr>
        <p:txBody>
          <a:bodyPr wrap="square" rtlCol="0">
            <a:spAutoFit/>
          </a:bodyPr>
          <a:lstStyle/>
          <a:p>
            <a:pPr marL="285750" indent="-285750">
              <a:buFont typeface="Arial"/>
              <a:buChar char="•"/>
            </a:pPr>
            <a:r>
              <a:rPr lang="en-US" sz="2400" dirty="0" smtClean="0">
                <a:solidFill>
                  <a:prstClr val="black"/>
                </a:solidFill>
              </a:rPr>
              <a:t>Payment for transition</a:t>
            </a:r>
            <a:endParaRPr lang="en-US" sz="2400" dirty="0">
              <a:solidFill>
                <a:prstClr val="black"/>
              </a:solidFill>
            </a:endParaRPr>
          </a:p>
        </p:txBody>
      </p:sp>
      <p:sp>
        <p:nvSpPr>
          <p:cNvPr id="9" name="TextBox 8"/>
          <p:cNvSpPr txBox="1"/>
          <p:nvPr/>
        </p:nvSpPr>
        <p:spPr>
          <a:xfrm>
            <a:off x="5486400" y="3810000"/>
            <a:ext cx="3607924" cy="830997"/>
          </a:xfrm>
          <a:prstGeom prst="rect">
            <a:avLst/>
          </a:prstGeom>
          <a:noFill/>
        </p:spPr>
        <p:txBody>
          <a:bodyPr wrap="square" rtlCol="0">
            <a:spAutoFit/>
          </a:bodyPr>
          <a:lstStyle/>
          <a:p>
            <a:pPr marL="285750" indent="-285750">
              <a:buFont typeface="Arial"/>
              <a:buChar char="•"/>
            </a:pPr>
            <a:r>
              <a:rPr lang="en-US" sz="2400" dirty="0" smtClean="0">
                <a:solidFill>
                  <a:prstClr val="black"/>
                </a:solidFill>
              </a:rPr>
              <a:t>Process that included QM Internal Reviews</a:t>
            </a:r>
            <a:endParaRPr lang="en-US" sz="2400" dirty="0">
              <a:solidFill>
                <a:prstClr val="black"/>
              </a:solidFill>
            </a:endParaRPr>
          </a:p>
        </p:txBody>
      </p:sp>
    </p:spTree>
    <p:extLst>
      <p:ext uri="{BB962C8B-B14F-4D97-AF65-F5344CB8AC3E}">
        <p14:creationId xmlns:p14="http://schemas.microsoft.com/office/powerpoint/2010/main" val="39565558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52800" y="-76200"/>
            <a:ext cx="8229600" cy="1143000"/>
          </a:xfrm>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Outcome</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 name="Group 2"/>
          <p:cNvGrpSpPr/>
          <p:nvPr/>
        </p:nvGrpSpPr>
        <p:grpSpPr>
          <a:xfrm>
            <a:off x="457200" y="5715000"/>
            <a:ext cx="838200" cy="838200"/>
            <a:chOff x="7543800" y="5410200"/>
            <a:chExt cx="1143000" cy="1143000"/>
          </a:xfrm>
        </p:grpSpPr>
        <p:sp>
          <p:nvSpPr>
            <p:cNvPr id="5" name="Oval 4"/>
            <p:cNvSpPr/>
            <p:nvPr/>
          </p:nvSpPr>
          <p:spPr>
            <a:xfrm>
              <a:off x="7543800" y="5410200"/>
              <a:ext cx="1143000" cy="1143000"/>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CState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715000"/>
              <a:ext cx="838200" cy="493305"/>
            </a:xfrm>
            <a:prstGeom prst="rect">
              <a:avLst/>
            </a:prstGeom>
          </p:spPr>
        </p:pic>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17685">
            <a:off x="812180" y="829684"/>
            <a:ext cx="3290367" cy="40386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7220" y="2590800"/>
            <a:ext cx="2957180" cy="405610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4968">
            <a:off x="4928220" y="1019947"/>
            <a:ext cx="3302914" cy="38100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1417" y="2590800"/>
            <a:ext cx="2876519" cy="4136145"/>
          </a:xfrm>
          <a:prstGeom prst="rect">
            <a:avLst/>
          </a:prstGeom>
        </p:spPr>
      </p:pic>
    </p:spTree>
    <p:extLst>
      <p:ext uri="{BB962C8B-B14F-4D97-AF65-F5344CB8AC3E}">
        <p14:creationId xmlns:p14="http://schemas.microsoft.com/office/powerpoint/2010/main" val="159928042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52800" y="-76200"/>
            <a:ext cx="8229600" cy="1143000"/>
          </a:xfrm>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Outcomes</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 name="Group 2"/>
          <p:cNvGrpSpPr/>
          <p:nvPr/>
        </p:nvGrpSpPr>
        <p:grpSpPr>
          <a:xfrm>
            <a:off x="457200" y="5715000"/>
            <a:ext cx="838200" cy="838200"/>
            <a:chOff x="7543800" y="5410200"/>
            <a:chExt cx="1143000" cy="1143000"/>
          </a:xfrm>
        </p:grpSpPr>
        <p:sp>
          <p:nvSpPr>
            <p:cNvPr id="5" name="Oval 4"/>
            <p:cNvSpPr/>
            <p:nvPr/>
          </p:nvSpPr>
          <p:spPr>
            <a:xfrm>
              <a:off x="7543800" y="5410200"/>
              <a:ext cx="1143000" cy="1143000"/>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pic>
          <p:nvPicPr>
            <p:cNvPr id="6" name="Picture 5" descr="CState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715000"/>
              <a:ext cx="838200" cy="493305"/>
            </a:xfrm>
            <a:prstGeom prst="rect">
              <a:avLst/>
            </a:prstGeom>
          </p:spPr>
        </p:pic>
      </p:grpSp>
      <p:sp>
        <p:nvSpPr>
          <p:cNvPr id="2" name="TextBox 1"/>
          <p:cNvSpPr txBox="1"/>
          <p:nvPr/>
        </p:nvSpPr>
        <p:spPr>
          <a:xfrm>
            <a:off x="533400" y="1066800"/>
            <a:ext cx="8382000" cy="2677656"/>
          </a:xfrm>
          <a:prstGeom prst="rect">
            <a:avLst/>
          </a:prstGeom>
          <a:noFill/>
        </p:spPr>
        <p:txBody>
          <a:bodyPr wrap="square" rtlCol="0">
            <a:spAutoFit/>
          </a:bodyPr>
          <a:lstStyle/>
          <a:p>
            <a:pPr marL="285750" indent="-285750">
              <a:buFont typeface="Arial"/>
              <a:buChar char="•"/>
            </a:pPr>
            <a:r>
              <a:rPr lang="en-US" sz="2800" dirty="0" smtClean="0">
                <a:solidFill>
                  <a:prstClr val="black"/>
                </a:solidFill>
              </a:rPr>
              <a:t>Faculty will sign an agreement before they develop</a:t>
            </a:r>
          </a:p>
          <a:p>
            <a:pPr marL="285750" indent="-285750">
              <a:buFont typeface="Arial"/>
              <a:buChar char="•"/>
            </a:pPr>
            <a:r>
              <a:rPr lang="en-US" sz="2800" dirty="0" smtClean="0">
                <a:solidFill>
                  <a:prstClr val="black"/>
                </a:solidFill>
              </a:rPr>
              <a:t>Faculty will complete training</a:t>
            </a:r>
          </a:p>
          <a:p>
            <a:pPr marL="285750" indent="-285750">
              <a:buFont typeface="Arial"/>
              <a:buChar char="•"/>
            </a:pPr>
            <a:r>
              <a:rPr lang="en-US" sz="2800" dirty="0" smtClean="0">
                <a:solidFill>
                  <a:prstClr val="black"/>
                </a:solidFill>
              </a:rPr>
              <a:t>Courses will be subject to a Quality Matters Internal Review</a:t>
            </a:r>
          </a:p>
          <a:p>
            <a:pPr marL="285750" indent="-285750">
              <a:buFont typeface="Arial"/>
              <a:buChar char="•"/>
            </a:pPr>
            <a:r>
              <a:rPr lang="en-US" sz="2800" dirty="0" smtClean="0">
                <a:solidFill>
                  <a:prstClr val="black"/>
                </a:solidFill>
              </a:rPr>
              <a:t>College will submit courses for external review</a:t>
            </a:r>
          </a:p>
          <a:p>
            <a:pPr marL="285750" indent="-285750">
              <a:buFont typeface="Arial"/>
              <a:buChar char="•"/>
            </a:pPr>
            <a:endParaRPr lang="en-US" sz="2800" dirty="0">
              <a:solidFill>
                <a:prstClr val="black"/>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3886200"/>
            <a:ext cx="1981200" cy="2622731"/>
          </a:xfrm>
          <a:prstGeom prst="rect">
            <a:avLst/>
          </a:prstGeom>
        </p:spPr>
      </p:pic>
      <p:sp>
        <p:nvSpPr>
          <p:cNvPr id="8" name="TextBox 7"/>
          <p:cNvSpPr txBox="1"/>
          <p:nvPr/>
        </p:nvSpPr>
        <p:spPr>
          <a:xfrm>
            <a:off x="3697045" y="4572000"/>
            <a:ext cx="5218355" cy="584775"/>
          </a:xfrm>
          <a:prstGeom prst="rect">
            <a:avLst/>
          </a:prstGeom>
          <a:noFill/>
        </p:spPr>
        <p:txBody>
          <a:bodyPr wrap="square" rtlCol="0">
            <a:spAutoFit/>
          </a:bodyPr>
          <a:lstStyle/>
          <a:p>
            <a:r>
              <a:rPr lang="en-US" sz="3200" dirty="0" smtClean="0"/>
              <a:t>2 Externally Reviewed Courses</a:t>
            </a:r>
            <a:endParaRPr lang="en-US" sz="3200" dirty="0"/>
          </a:p>
        </p:txBody>
      </p:sp>
    </p:spTree>
    <p:extLst>
      <p:ext uri="{BB962C8B-B14F-4D97-AF65-F5344CB8AC3E}">
        <p14:creationId xmlns:p14="http://schemas.microsoft.com/office/powerpoint/2010/main" val="15025240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52800" y="-76200"/>
            <a:ext cx="8229600" cy="1143000"/>
          </a:xfrm>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Evolution</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 name="Group 2"/>
          <p:cNvGrpSpPr/>
          <p:nvPr/>
        </p:nvGrpSpPr>
        <p:grpSpPr>
          <a:xfrm>
            <a:off x="457200" y="5715000"/>
            <a:ext cx="838200" cy="838200"/>
            <a:chOff x="7543800" y="5410200"/>
            <a:chExt cx="1143000" cy="1143000"/>
          </a:xfrm>
        </p:grpSpPr>
        <p:sp>
          <p:nvSpPr>
            <p:cNvPr id="5" name="Oval 4"/>
            <p:cNvSpPr/>
            <p:nvPr/>
          </p:nvSpPr>
          <p:spPr>
            <a:xfrm>
              <a:off x="7543800" y="5410200"/>
              <a:ext cx="1143000" cy="1143000"/>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CState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715000"/>
              <a:ext cx="838200" cy="493305"/>
            </a:xfrm>
            <a:prstGeom prst="rect">
              <a:avLst/>
            </a:prstGeom>
          </p:spPr>
        </p:pic>
      </p:grpSp>
      <p:sp>
        <p:nvSpPr>
          <p:cNvPr id="2" name="TextBox 1"/>
          <p:cNvSpPr txBox="1"/>
          <p:nvPr/>
        </p:nvSpPr>
        <p:spPr>
          <a:xfrm>
            <a:off x="568960" y="838200"/>
            <a:ext cx="6898640"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Reviewing courses at any time throughout the year</a:t>
            </a:r>
          </a:p>
          <a:p>
            <a:pPr marL="742950" lvl="1" indent="-285750">
              <a:buFont typeface="Arial" panose="020B0604020202020204" pitchFamily="34" charset="0"/>
              <a:buChar char="•"/>
            </a:pPr>
            <a:r>
              <a:rPr lang="en-US" sz="3200" dirty="0" smtClean="0"/>
              <a:t>Difficult to keep track</a:t>
            </a:r>
          </a:p>
          <a:p>
            <a:pPr marL="742950" lvl="1" indent="-285750">
              <a:buFont typeface="Arial" panose="020B0604020202020204" pitchFamily="34" charset="0"/>
              <a:buChar char="•"/>
            </a:pPr>
            <a:r>
              <a:rPr lang="en-US" sz="3200" dirty="0" smtClean="0"/>
              <a:t>Timeline issues</a:t>
            </a:r>
            <a:endParaRPr lang="en-US" sz="3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1941858"/>
            <a:ext cx="3404889" cy="4459450"/>
          </a:xfrm>
          <a:prstGeom prst="rect">
            <a:avLst/>
          </a:prstGeom>
        </p:spPr>
      </p:pic>
      <p:sp>
        <p:nvSpPr>
          <p:cNvPr id="8" name="TextBox 7"/>
          <p:cNvSpPr txBox="1"/>
          <p:nvPr/>
        </p:nvSpPr>
        <p:spPr>
          <a:xfrm>
            <a:off x="568960" y="3160455"/>
            <a:ext cx="4765040"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Review Cycle</a:t>
            </a:r>
          </a:p>
          <a:p>
            <a:pPr marL="914400" lvl="1" indent="-457200">
              <a:buFont typeface="Arial" panose="020B0604020202020204" pitchFamily="34" charset="0"/>
              <a:buChar char="•"/>
            </a:pPr>
            <a:r>
              <a:rPr lang="en-US" sz="3200" dirty="0" smtClean="0"/>
              <a:t>3 cycles per year</a:t>
            </a:r>
          </a:p>
          <a:p>
            <a:pPr marL="914400" lvl="1" indent="-457200">
              <a:buFont typeface="Arial" panose="020B0604020202020204" pitchFamily="34" charset="0"/>
              <a:buChar char="•"/>
            </a:pPr>
            <a:r>
              <a:rPr lang="en-US" sz="3200" dirty="0" smtClean="0"/>
              <a:t>Approval criteria</a:t>
            </a:r>
          </a:p>
          <a:p>
            <a:pPr marL="914400" lvl="1" indent="-457200">
              <a:buFont typeface="Arial" panose="020B0604020202020204" pitchFamily="34" charset="0"/>
              <a:buChar char="•"/>
            </a:pPr>
            <a:r>
              <a:rPr lang="en-US" sz="3200" dirty="0" smtClean="0"/>
              <a:t>Scheduling</a:t>
            </a:r>
          </a:p>
          <a:p>
            <a:pPr marL="914400" lvl="1" indent="-457200">
              <a:buFont typeface="Arial" panose="020B0604020202020204" pitchFamily="34" charset="0"/>
              <a:buChar char="•"/>
            </a:pPr>
            <a:r>
              <a:rPr lang="en-US" sz="3200" dirty="0" smtClean="0"/>
              <a:t>Payment</a:t>
            </a:r>
            <a:endParaRPr lang="en-US" sz="3200" dirty="0"/>
          </a:p>
        </p:txBody>
      </p:sp>
      <p:sp>
        <p:nvSpPr>
          <p:cNvPr id="9" name="TextBox 8"/>
          <p:cNvSpPr txBox="1"/>
          <p:nvPr/>
        </p:nvSpPr>
        <p:spPr>
          <a:xfrm>
            <a:off x="568960" y="533400"/>
            <a:ext cx="3449320" cy="584775"/>
          </a:xfrm>
          <a:prstGeom prst="rect">
            <a:avLst/>
          </a:prstGeom>
          <a:noFill/>
        </p:spPr>
        <p:txBody>
          <a:bodyPr wrap="square" rtlCol="0">
            <a:spAutoFit/>
          </a:bodyPr>
          <a:lstStyle/>
          <a:p>
            <a:r>
              <a:rPr lang="en-US" sz="3200" dirty="0" smtClean="0"/>
              <a:t>Challenge</a:t>
            </a:r>
            <a:endParaRPr lang="en-US" sz="3200" dirty="0"/>
          </a:p>
        </p:txBody>
      </p:sp>
      <p:sp>
        <p:nvSpPr>
          <p:cNvPr id="11" name="TextBox 10"/>
          <p:cNvSpPr txBox="1"/>
          <p:nvPr/>
        </p:nvSpPr>
        <p:spPr>
          <a:xfrm>
            <a:off x="568960" y="2791123"/>
            <a:ext cx="1945640" cy="584775"/>
          </a:xfrm>
          <a:prstGeom prst="rect">
            <a:avLst/>
          </a:prstGeom>
          <a:noFill/>
        </p:spPr>
        <p:txBody>
          <a:bodyPr wrap="square" rtlCol="0">
            <a:spAutoFit/>
          </a:bodyPr>
          <a:lstStyle/>
          <a:p>
            <a:r>
              <a:rPr lang="en-US" sz="3200" dirty="0" smtClean="0"/>
              <a:t>Solution</a:t>
            </a:r>
            <a:endParaRPr lang="en-US" sz="3200" dirty="0"/>
          </a:p>
        </p:txBody>
      </p:sp>
    </p:spTree>
    <p:extLst>
      <p:ext uri="{BB962C8B-B14F-4D97-AF65-F5344CB8AC3E}">
        <p14:creationId xmlns:p14="http://schemas.microsoft.com/office/powerpoint/2010/main" val="23219476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6534" y="-76200"/>
            <a:ext cx="8229601" cy="1143000"/>
          </a:xfrm>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Implementation Plan</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 name="Group 2"/>
          <p:cNvGrpSpPr/>
          <p:nvPr/>
        </p:nvGrpSpPr>
        <p:grpSpPr>
          <a:xfrm>
            <a:off x="457200" y="5715000"/>
            <a:ext cx="838200" cy="838200"/>
            <a:chOff x="7543800" y="5410200"/>
            <a:chExt cx="1143000" cy="1143000"/>
          </a:xfrm>
        </p:grpSpPr>
        <p:sp>
          <p:nvSpPr>
            <p:cNvPr id="5" name="Oval 4"/>
            <p:cNvSpPr/>
            <p:nvPr/>
          </p:nvSpPr>
          <p:spPr>
            <a:xfrm>
              <a:off x="7543800" y="5410200"/>
              <a:ext cx="1143000" cy="1143000"/>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CState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715000"/>
              <a:ext cx="838200" cy="493305"/>
            </a:xfrm>
            <a:prstGeom prst="rect">
              <a:avLst/>
            </a:prstGeom>
          </p:spPr>
        </p:pic>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87046">
            <a:off x="664412" y="794427"/>
            <a:ext cx="2829109" cy="3657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59315">
            <a:off x="1553767" y="2180544"/>
            <a:ext cx="3257973" cy="39624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0" y="990600"/>
            <a:ext cx="3150274" cy="425682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32287">
            <a:off x="5856222" y="2912329"/>
            <a:ext cx="2566710" cy="3287347"/>
          </a:xfrm>
          <a:prstGeom prst="rect">
            <a:avLst/>
          </a:prstGeom>
        </p:spPr>
      </p:pic>
    </p:spTree>
    <p:extLst>
      <p:ext uri="{BB962C8B-B14F-4D97-AF65-F5344CB8AC3E}">
        <p14:creationId xmlns:p14="http://schemas.microsoft.com/office/powerpoint/2010/main" val="25054594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6534" y="-76200"/>
            <a:ext cx="8229601" cy="1143000"/>
          </a:xfrm>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Implementation Plan</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 name="Group 2"/>
          <p:cNvGrpSpPr/>
          <p:nvPr/>
        </p:nvGrpSpPr>
        <p:grpSpPr>
          <a:xfrm>
            <a:off x="457200" y="5715000"/>
            <a:ext cx="838200" cy="838200"/>
            <a:chOff x="7543800" y="5410200"/>
            <a:chExt cx="1143000" cy="1143000"/>
          </a:xfrm>
        </p:grpSpPr>
        <p:sp>
          <p:nvSpPr>
            <p:cNvPr id="5" name="Oval 4"/>
            <p:cNvSpPr/>
            <p:nvPr/>
          </p:nvSpPr>
          <p:spPr>
            <a:xfrm>
              <a:off x="7543800" y="5410200"/>
              <a:ext cx="1143000" cy="1143000"/>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CState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715000"/>
              <a:ext cx="838200" cy="493305"/>
            </a:xfrm>
            <a:prstGeom prst="rect">
              <a:avLst/>
            </a:prstGeom>
          </p:spPr>
        </p:pic>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64" y="1283746"/>
            <a:ext cx="6200775" cy="7239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2514600"/>
            <a:ext cx="6191250" cy="3105150"/>
          </a:xfrm>
          <a:prstGeom prst="rect">
            <a:avLst/>
          </a:prstGeom>
        </p:spPr>
      </p:pic>
    </p:spTree>
    <p:extLst>
      <p:ext uri="{BB962C8B-B14F-4D97-AF65-F5344CB8AC3E}">
        <p14:creationId xmlns:p14="http://schemas.microsoft.com/office/powerpoint/2010/main" val="1181658155"/>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6534" y="-76200"/>
            <a:ext cx="8229601" cy="1143000"/>
          </a:xfrm>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Implementation Plan</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 name="Group 2"/>
          <p:cNvGrpSpPr/>
          <p:nvPr/>
        </p:nvGrpSpPr>
        <p:grpSpPr>
          <a:xfrm>
            <a:off x="457200" y="5715000"/>
            <a:ext cx="838200" cy="838200"/>
            <a:chOff x="7543800" y="5410200"/>
            <a:chExt cx="1143000" cy="1143000"/>
          </a:xfrm>
        </p:grpSpPr>
        <p:sp>
          <p:nvSpPr>
            <p:cNvPr id="5" name="Oval 4"/>
            <p:cNvSpPr/>
            <p:nvPr/>
          </p:nvSpPr>
          <p:spPr>
            <a:xfrm>
              <a:off x="7543800" y="5410200"/>
              <a:ext cx="1143000" cy="1143000"/>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CState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715000"/>
              <a:ext cx="838200" cy="493305"/>
            </a:xfrm>
            <a:prstGeom prst="rect">
              <a:avLst/>
            </a:prstGeom>
          </p:spPr>
        </p:pic>
      </p:gr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449" y="1066800"/>
            <a:ext cx="3721281" cy="81915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399" y="4876800"/>
            <a:ext cx="4929939" cy="16764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0200" y="2057400"/>
            <a:ext cx="5105400" cy="2476500"/>
          </a:xfrm>
          <a:prstGeom prst="rect">
            <a:avLst/>
          </a:prstGeom>
        </p:spPr>
      </p:pic>
    </p:spTree>
    <p:extLst>
      <p:ext uri="{BB962C8B-B14F-4D97-AF65-F5344CB8AC3E}">
        <p14:creationId xmlns:p14="http://schemas.microsoft.com/office/powerpoint/2010/main" val="1807211424"/>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6534" y="-76200"/>
            <a:ext cx="8229601" cy="1143000"/>
          </a:xfrm>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Implementation Plan</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 name="Group 2"/>
          <p:cNvGrpSpPr/>
          <p:nvPr/>
        </p:nvGrpSpPr>
        <p:grpSpPr>
          <a:xfrm>
            <a:off x="457200" y="5715000"/>
            <a:ext cx="838200" cy="838200"/>
            <a:chOff x="7543800" y="5410200"/>
            <a:chExt cx="1143000" cy="1143000"/>
          </a:xfrm>
        </p:grpSpPr>
        <p:sp>
          <p:nvSpPr>
            <p:cNvPr id="5" name="Oval 4"/>
            <p:cNvSpPr/>
            <p:nvPr/>
          </p:nvSpPr>
          <p:spPr>
            <a:xfrm>
              <a:off x="7543800" y="5410200"/>
              <a:ext cx="1143000" cy="1143000"/>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CState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715000"/>
              <a:ext cx="838200" cy="493305"/>
            </a:xfrm>
            <a:prstGeom prst="rect">
              <a:avLst/>
            </a:prstGeom>
          </p:spPr>
        </p:pic>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1295224"/>
            <a:ext cx="5410200" cy="4800776"/>
          </a:xfrm>
          <a:prstGeom prst="rect">
            <a:avLst/>
          </a:prstGeom>
        </p:spPr>
      </p:pic>
      <p:sp>
        <p:nvSpPr>
          <p:cNvPr id="7" name="Left Arrow 6"/>
          <p:cNvSpPr/>
          <p:nvPr/>
        </p:nvSpPr>
        <p:spPr>
          <a:xfrm>
            <a:off x="5105400" y="5138568"/>
            <a:ext cx="914400" cy="304800"/>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909727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52800" y="-76200"/>
            <a:ext cx="8229600" cy="1143000"/>
          </a:xfrm>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Question</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 name="Group 2"/>
          <p:cNvGrpSpPr/>
          <p:nvPr/>
        </p:nvGrpSpPr>
        <p:grpSpPr>
          <a:xfrm>
            <a:off x="457200" y="5715000"/>
            <a:ext cx="838200" cy="838200"/>
            <a:chOff x="7543800" y="5410200"/>
            <a:chExt cx="1143000" cy="1143000"/>
          </a:xfrm>
        </p:grpSpPr>
        <p:sp>
          <p:nvSpPr>
            <p:cNvPr id="5" name="Oval 4"/>
            <p:cNvSpPr/>
            <p:nvPr/>
          </p:nvSpPr>
          <p:spPr>
            <a:xfrm>
              <a:off x="7543800" y="5410200"/>
              <a:ext cx="1143000" cy="1143000"/>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CState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715000"/>
              <a:ext cx="838200" cy="493305"/>
            </a:xfrm>
            <a:prstGeom prst="rect">
              <a:avLst/>
            </a:prstGeom>
          </p:spPr>
        </p:pic>
      </p:grpSp>
      <p:sp>
        <p:nvSpPr>
          <p:cNvPr id="2" name="TextBox 1"/>
          <p:cNvSpPr txBox="1"/>
          <p:nvPr/>
        </p:nvSpPr>
        <p:spPr>
          <a:xfrm>
            <a:off x="1371600" y="1828800"/>
            <a:ext cx="7315200" cy="1569660"/>
          </a:xfrm>
          <a:prstGeom prst="rect">
            <a:avLst/>
          </a:prstGeom>
          <a:noFill/>
        </p:spPr>
        <p:txBody>
          <a:bodyPr wrap="square" rtlCol="0">
            <a:spAutoFit/>
          </a:bodyPr>
          <a:lstStyle/>
          <a:p>
            <a:r>
              <a:rPr lang="en-US" sz="4800" dirty="0" smtClean="0">
                <a:hlinkClick r:id="rId4"/>
              </a:rPr>
              <a:t>What is your take-away from this presentation?</a:t>
            </a:r>
            <a:endParaRPr lang="en-US" sz="4800" dirty="0"/>
          </a:p>
        </p:txBody>
      </p:sp>
    </p:spTree>
    <p:extLst>
      <p:ext uri="{BB962C8B-B14F-4D97-AF65-F5344CB8AC3E}">
        <p14:creationId xmlns:p14="http://schemas.microsoft.com/office/powerpoint/2010/main" val="1295090836"/>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8229600" cy="1143000"/>
          </a:xfrm>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About the College</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391" y="2482848"/>
            <a:ext cx="2691640" cy="893181"/>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133600"/>
            <a:ext cx="1643948" cy="16694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886200"/>
            <a:ext cx="2133600" cy="14214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962400"/>
            <a:ext cx="3962312" cy="8567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143000"/>
            <a:ext cx="2017018" cy="1339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4876800"/>
            <a:ext cx="2560637" cy="17367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762000"/>
            <a:ext cx="2149475" cy="14295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457200" y="5715000"/>
            <a:ext cx="838200" cy="838200"/>
            <a:chOff x="7543800" y="5410200"/>
            <a:chExt cx="1143000" cy="1143000"/>
          </a:xfrm>
        </p:grpSpPr>
        <p:sp>
          <p:nvSpPr>
            <p:cNvPr id="15" name="Oval 14"/>
            <p:cNvSpPr/>
            <p:nvPr/>
          </p:nvSpPr>
          <p:spPr>
            <a:xfrm>
              <a:off x="7543800" y="5410200"/>
              <a:ext cx="1143000" cy="1143000"/>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descr="CState Logo.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6200" y="5715000"/>
              <a:ext cx="838200" cy="493305"/>
            </a:xfrm>
            <a:prstGeom prst="rect">
              <a:avLst/>
            </a:prstGeom>
          </p:spPr>
        </p:pic>
      </p:grpSp>
    </p:spTree>
    <p:extLst>
      <p:ext uri="{BB962C8B-B14F-4D97-AF65-F5344CB8AC3E}">
        <p14:creationId xmlns:p14="http://schemas.microsoft.com/office/powerpoint/2010/main" val="35452261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p:cTn id="7" dur="1000" fill="hold"/>
                                        <p:tgtEl>
                                          <p:spTgt spid="1033"/>
                                        </p:tgtEl>
                                        <p:attrNameLst>
                                          <p:attrName>ppt_w</p:attrName>
                                        </p:attrNameLst>
                                      </p:cBhvr>
                                      <p:tavLst>
                                        <p:tav tm="0">
                                          <p:val>
                                            <p:fltVal val="0"/>
                                          </p:val>
                                        </p:tav>
                                        <p:tav tm="100000">
                                          <p:val>
                                            <p:strVal val="#ppt_w"/>
                                          </p:val>
                                        </p:tav>
                                      </p:tavLst>
                                    </p:anim>
                                    <p:anim calcmode="lin" valueType="num">
                                      <p:cBhvr>
                                        <p:cTn id="8" dur="1000" fill="hold"/>
                                        <p:tgtEl>
                                          <p:spTgt spid="1033"/>
                                        </p:tgtEl>
                                        <p:attrNameLst>
                                          <p:attrName>ppt_h</p:attrName>
                                        </p:attrNameLst>
                                      </p:cBhvr>
                                      <p:tavLst>
                                        <p:tav tm="0">
                                          <p:val>
                                            <p:fltVal val="0"/>
                                          </p:val>
                                        </p:tav>
                                        <p:tav tm="100000">
                                          <p:val>
                                            <p:strVal val="#ppt_h"/>
                                          </p:val>
                                        </p:tav>
                                      </p:tavLst>
                                    </p:anim>
                                    <p:anim calcmode="lin" valueType="num">
                                      <p:cBhvr>
                                        <p:cTn id="9" dur="1000" fill="hold"/>
                                        <p:tgtEl>
                                          <p:spTgt spid="1033"/>
                                        </p:tgtEl>
                                        <p:attrNameLst>
                                          <p:attrName>style.rotation</p:attrName>
                                        </p:attrNameLst>
                                      </p:cBhvr>
                                      <p:tavLst>
                                        <p:tav tm="0">
                                          <p:val>
                                            <p:fltVal val="90"/>
                                          </p:val>
                                        </p:tav>
                                        <p:tav tm="100000">
                                          <p:val>
                                            <p:fltVal val="0"/>
                                          </p:val>
                                        </p:tav>
                                      </p:tavLst>
                                    </p:anim>
                                    <p:animEffect transition="in" filter="fade">
                                      <p:cBhvr>
                                        <p:cTn id="10" dur="1000"/>
                                        <p:tgtEl>
                                          <p:spTgt spid="1033"/>
                                        </p:tgtEl>
                                      </p:cBhvr>
                                    </p:animEffect>
                                  </p:childTnLst>
                                </p:cTn>
                              </p:par>
                              <p:par>
                                <p:cTn id="11" presetID="31" presetClass="entr" presetSubtype="0" fill="hold" nodeType="withEffect">
                                  <p:stCondLst>
                                    <p:cond delay="0"/>
                                  </p:stCondLst>
                                  <p:childTnLst>
                                    <p:set>
                                      <p:cBhvr>
                                        <p:cTn id="12" dur="1" fill="hold">
                                          <p:stCondLst>
                                            <p:cond delay="0"/>
                                          </p:stCondLst>
                                        </p:cTn>
                                        <p:tgtEl>
                                          <p:spTgt spid="1031"/>
                                        </p:tgtEl>
                                        <p:attrNameLst>
                                          <p:attrName>style.visibility</p:attrName>
                                        </p:attrNameLst>
                                      </p:cBhvr>
                                      <p:to>
                                        <p:strVal val="visible"/>
                                      </p:to>
                                    </p:set>
                                    <p:anim calcmode="lin" valueType="num">
                                      <p:cBhvr>
                                        <p:cTn id="13" dur="1000" fill="hold"/>
                                        <p:tgtEl>
                                          <p:spTgt spid="1031"/>
                                        </p:tgtEl>
                                        <p:attrNameLst>
                                          <p:attrName>ppt_w</p:attrName>
                                        </p:attrNameLst>
                                      </p:cBhvr>
                                      <p:tavLst>
                                        <p:tav tm="0">
                                          <p:val>
                                            <p:fltVal val="0"/>
                                          </p:val>
                                        </p:tav>
                                        <p:tav tm="100000">
                                          <p:val>
                                            <p:strVal val="#ppt_w"/>
                                          </p:val>
                                        </p:tav>
                                      </p:tavLst>
                                    </p:anim>
                                    <p:anim calcmode="lin" valueType="num">
                                      <p:cBhvr>
                                        <p:cTn id="14" dur="1000" fill="hold"/>
                                        <p:tgtEl>
                                          <p:spTgt spid="1031"/>
                                        </p:tgtEl>
                                        <p:attrNameLst>
                                          <p:attrName>ppt_h</p:attrName>
                                        </p:attrNameLst>
                                      </p:cBhvr>
                                      <p:tavLst>
                                        <p:tav tm="0">
                                          <p:val>
                                            <p:fltVal val="0"/>
                                          </p:val>
                                        </p:tav>
                                        <p:tav tm="100000">
                                          <p:val>
                                            <p:strVal val="#ppt_h"/>
                                          </p:val>
                                        </p:tav>
                                      </p:tavLst>
                                    </p:anim>
                                    <p:anim calcmode="lin" valueType="num">
                                      <p:cBhvr>
                                        <p:cTn id="15" dur="1000" fill="hold"/>
                                        <p:tgtEl>
                                          <p:spTgt spid="1031"/>
                                        </p:tgtEl>
                                        <p:attrNameLst>
                                          <p:attrName>style.rotation</p:attrName>
                                        </p:attrNameLst>
                                      </p:cBhvr>
                                      <p:tavLst>
                                        <p:tav tm="0">
                                          <p:val>
                                            <p:fltVal val="90"/>
                                          </p:val>
                                        </p:tav>
                                        <p:tav tm="100000">
                                          <p:val>
                                            <p:fltVal val="0"/>
                                          </p:val>
                                        </p:tav>
                                      </p:tavLst>
                                    </p:anim>
                                    <p:animEffect transition="in" filter="fade">
                                      <p:cBhvr>
                                        <p:cTn id="16" dur="1000"/>
                                        <p:tgtEl>
                                          <p:spTgt spid="1031"/>
                                        </p:tgtEl>
                                      </p:cBhvr>
                                    </p:animEffect>
                                  </p:childTnLst>
                                </p:cTn>
                              </p:par>
                              <p:par>
                                <p:cTn id="17" presetID="3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ppt_w</p:attrName>
                                        </p:attrNameLst>
                                      </p:cBhvr>
                                      <p:tavLst>
                                        <p:tav tm="0">
                                          <p:val>
                                            <p:fltVal val="0"/>
                                          </p:val>
                                        </p:tav>
                                        <p:tav tm="100000">
                                          <p:val>
                                            <p:strVal val="#ppt_w"/>
                                          </p:val>
                                        </p:tav>
                                      </p:tavLst>
                                    </p:anim>
                                    <p:anim calcmode="lin" valueType="num">
                                      <p:cBhvr>
                                        <p:cTn id="20" dur="1000" fill="hold"/>
                                        <p:tgtEl>
                                          <p:spTgt spid="1026"/>
                                        </p:tgtEl>
                                        <p:attrNameLst>
                                          <p:attrName>ppt_h</p:attrName>
                                        </p:attrNameLst>
                                      </p:cBhvr>
                                      <p:tavLst>
                                        <p:tav tm="0">
                                          <p:val>
                                            <p:fltVal val="0"/>
                                          </p:val>
                                        </p:tav>
                                        <p:tav tm="100000">
                                          <p:val>
                                            <p:strVal val="#ppt_h"/>
                                          </p:val>
                                        </p:tav>
                                      </p:tavLst>
                                    </p:anim>
                                    <p:anim calcmode="lin" valueType="num">
                                      <p:cBhvr>
                                        <p:cTn id="21" dur="1000" fill="hold"/>
                                        <p:tgtEl>
                                          <p:spTgt spid="1026"/>
                                        </p:tgtEl>
                                        <p:attrNameLst>
                                          <p:attrName>style.rotation</p:attrName>
                                        </p:attrNameLst>
                                      </p:cBhvr>
                                      <p:tavLst>
                                        <p:tav tm="0">
                                          <p:val>
                                            <p:fltVal val="90"/>
                                          </p:val>
                                        </p:tav>
                                        <p:tav tm="100000">
                                          <p:val>
                                            <p:fltVal val="0"/>
                                          </p:val>
                                        </p:tav>
                                      </p:tavLst>
                                    </p:anim>
                                    <p:animEffect transition="in" filter="fade">
                                      <p:cBhvr>
                                        <p:cTn id="22" dur="1000"/>
                                        <p:tgtEl>
                                          <p:spTgt spid="1026"/>
                                        </p:tgtEl>
                                      </p:cBhvr>
                                    </p:animEffect>
                                  </p:childTnLst>
                                </p:cTn>
                              </p:par>
                              <p:par>
                                <p:cTn id="23" presetID="31" presetClass="entr" presetSubtype="0"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p:cTn id="25" dur="1000" fill="hold"/>
                                        <p:tgtEl>
                                          <p:spTgt spid="1030"/>
                                        </p:tgtEl>
                                        <p:attrNameLst>
                                          <p:attrName>ppt_w</p:attrName>
                                        </p:attrNameLst>
                                      </p:cBhvr>
                                      <p:tavLst>
                                        <p:tav tm="0">
                                          <p:val>
                                            <p:fltVal val="0"/>
                                          </p:val>
                                        </p:tav>
                                        <p:tav tm="100000">
                                          <p:val>
                                            <p:strVal val="#ppt_w"/>
                                          </p:val>
                                        </p:tav>
                                      </p:tavLst>
                                    </p:anim>
                                    <p:anim calcmode="lin" valueType="num">
                                      <p:cBhvr>
                                        <p:cTn id="26" dur="1000" fill="hold"/>
                                        <p:tgtEl>
                                          <p:spTgt spid="1030"/>
                                        </p:tgtEl>
                                        <p:attrNameLst>
                                          <p:attrName>ppt_h</p:attrName>
                                        </p:attrNameLst>
                                      </p:cBhvr>
                                      <p:tavLst>
                                        <p:tav tm="0">
                                          <p:val>
                                            <p:fltVal val="0"/>
                                          </p:val>
                                        </p:tav>
                                        <p:tav tm="100000">
                                          <p:val>
                                            <p:strVal val="#ppt_h"/>
                                          </p:val>
                                        </p:tav>
                                      </p:tavLst>
                                    </p:anim>
                                    <p:anim calcmode="lin" valueType="num">
                                      <p:cBhvr>
                                        <p:cTn id="27" dur="1000" fill="hold"/>
                                        <p:tgtEl>
                                          <p:spTgt spid="1030"/>
                                        </p:tgtEl>
                                        <p:attrNameLst>
                                          <p:attrName>style.rotation</p:attrName>
                                        </p:attrNameLst>
                                      </p:cBhvr>
                                      <p:tavLst>
                                        <p:tav tm="0">
                                          <p:val>
                                            <p:fltVal val="90"/>
                                          </p:val>
                                        </p:tav>
                                        <p:tav tm="100000">
                                          <p:val>
                                            <p:fltVal val="0"/>
                                          </p:val>
                                        </p:tav>
                                      </p:tavLst>
                                    </p:anim>
                                    <p:animEffect transition="in" filter="fade">
                                      <p:cBhvr>
                                        <p:cTn id="28" dur="1000"/>
                                        <p:tgtEl>
                                          <p:spTgt spid="1030"/>
                                        </p:tgtEl>
                                      </p:cBhvr>
                                    </p:animEffect>
                                  </p:childTnLst>
                                </p:cTn>
                              </p:par>
                              <p:par>
                                <p:cTn id="29" presetID="31" presetClass="entr" presetSubtype="0" fill="hold" nodeType="with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p:cTn id="31" dur="1000" fill="hold"/>
                                        <p:tgtEl>
                                          <p:spTgt spid="1032"/>
                                        </p:tgtEl>
                                        <p:attrNameLst>
                                          <p:attrName>ppt_w</p:attrName>
                                        </p:attrNameLst>
                                      </p:cBhvr>
                                      <p:tavLst>
                                        <p:tav tm="0">
                                          <p:val>
                                            <p:fltVal val="0"/>
                                          </p:val>
                                        </p:tav>
                                        <p:tav tm="100000">
                                          <p:val>
                                            <p:strVal val="#ppt_w"/>
                                          </p:val>
                                        </p:tav>
                                      </p:tavLst>
                                    </p:anim>
                                    <p:anim calcmode="lin" valueType="num">
                                      <p:cBhvr>
                                        <p:cTn id="32" dur="1000" fill="hold"/>
                                        <p:tgtEl>
                                          <p:spTgt spid="1032"/>
                                        </p:tgtEl>
                                        <p:attrNameLst>
                                          <p:attrName>ppt_h</p:attrName>
                                        </p:attrNameLst>
                                      </p:cBhvr>
                                      <p:tavLst>
                                        <p:tav tm="0">
                                          <p:val>
                                            <p:fltVal val="0"/>
                                          </p:val>
                                        </p:tav>
                                        <p:tav tm="100000">
                                          <p:val>
                                            <p:strVal val="#ppt_h"/>
                                          </p:val>
                                        </p:tav>
                                      </p:tavLst>
                                    </p:anim>
                                    <p:anim calcmode="lin" valueType="num">
                                      <p:cBhvr>
                                        <p:cTn id="33" dur="1000" fill="hold"/>
                                        <p:tgtEl>
                                          <p:spTgt spid="1032"/>
                                        </p:tgtEl>
                                        <p:attrNameLst>
                                          <p:attrName>style.rotation</p:attrName>
                                        </p:attrNameLst>
                                      </p:cBhvr>
                                      <p:tavLst>
                                        <p:tav tm="0">
                                          <p:val>
                                            <p:fltVal val="90"/>
                                          </p:val>
                                        </p:tav>
                                        <p:tav tm="100000">
                                          <p:val>
                                            <p:fltVal val="0"/>
                                          </p:val>
                                        </p:tav>
                                      </p:tavLst>
                                    </p:anim>
                                    <p:animEffect transition="in" filter="fade">
                                      <p:cBhvr>
                                        <p:cTn id="34" dur="1000"/>
                                        <p:tgtEl>
                                          <p:spTgt spid="1032"/>
                                        </p:tgtEl>
                                      </p:cBhvr>
                                    </p:animEffect>
                                  </p:childTnLst>
                                </p:cTn>
                              </p:par>
                              <p:par>
                                <p:cTn id="35" presetID="31" presetClass="entr" presetSubtype="0" fill="hold" nodeType="withEffect">
                                  <p:stCondLst>
                                    <p:cond delay="0"/>
                                  </p:stCondLst>
                                  <p:childTnLst>
                                    <p:set>
                                      <p:cBhvr>
                                        <p:cTn id="36" dur="1" fill="hold">
                                          <p:stCondLst>
                                            <p:cond delay="0"/>
                                          </p:stCondLst>
                                        </p:cTn>
                                        <p:tgtEl>
                                          <p:spTgt spid="1027"/>
                                        </p:tgtEl>
                                        <p:attrNameLst>
                                          <p:attrName>style.visibility</p:attrName>
                                        </p:attrNameLst>
                                      </p:cBhvr>
                                      <p:to>
                                        <p:strVal val="visible"/>
                                      </p:to>
                                    </p:set>
                                    <p:anim calcmode="lin" valueType="num">
                                      <p:cBhvr>
                                        <p:cTn id="37" dur="1000" fill="hold"/>
                                        <p:tgtEl>
                                          <p:spTgt spid="1027"/>
                                        </p:tgtEl>
                                        <p:attrNameLst>
                                          <p:attrName>ppt_w</p:attrName>
                                        </p:attrNameLst>
                                      </p:cBhvr>
                                      <p:tavLst>
                                        <p:tav tm="0">
                                          <p:val>
                                            <p:fltVal val="0"/>
                                          </p:val>
                                        </p:tav>
                                        <p:tav tm="100000">
                                          <p:val>
                                            <p:strVal val="#ppt_w"/>
                                          </p:val>
                                        </p:tav>
                                      </p:tavLst>
                                    </p:anim>
                                    <p:anim calcmode="lin" valueType="num">
                                      <p:cBhvr>
                                        <p:cTn id="38" dur="1000" fill="hold"/>
                                        <p:tgtEl>
                                          <p:spTgt spid="1027"/>
                                        </p:tgtEl>
                                        <p:attrNameLst>
                                          <p:attrName>ppt_h</p:attrName>
                                        </p:attrNameLst>
                                      </p:cBhvr>
                                      <p:tavLst>
                                        <p:tav tm="0">
                                          <p:val>
                                            <p:fltVal val="0"/>
                                          </p:val>
                                        </p:tav>
                                        <p:tav tm="100000">
                                          <p:val>
                                            <p:strVal val="#ppt_h"/>
                                          </p:val>
                                        </p:tav>
                                      </p:tavLst>
                                    </p:anim>
                                    <p:anim calcmode="lin" valueType="num">
                                      <p:cBhvr>
                                        <p:cTn id="39" dur="1000" fill="hold"/>
                                        <p:tgtEl>
                                          <p:spTgt spid="1027"/>
                                        </p:tgtEl>
                                        <p:attrNameLst>
                                          <p:attrName>style.rotation</p:attrName>
                                        </p:attrNameLst>
                                      </p:cBhvr>
                                      <p:tavLst>
                                        <p:tav tm="0">
                                          <p:val>
                                            <p:fltVal val="90"/>
                                          </p:val>
                                        </p:tav>
                                        <p:tav tm="100000">
                                          <p:val>
                                            <p:fltVal val="0"/>
                                          </p:val>
                                        </p:tav>
                                      </p:tavLst>
                                    </p:anim>
                                    <p:animEffect transition="in" filter="fade">
                                      <p:cBhvr>
                                        <p:cTn id="40" dur="1000"/>
                                        <p:tgtEl>
                                          <p:spTgt spid="1027"/>
                                        </p:tgtEl>
                                      </p:cBhvr>
                                    </p:animEffect>
                                  </p:childTnLst>
                                </p:cTn>
                              </p:par>
                              <p:par>
                                <p:cTn id="41" presetID="3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 calcmode="lin" valueType="num">
                                      <p:cBhvr>
                                        <p:cTn id="45" dur="1000" fill="hold"/>
                                        <p:tgtEl>
                                          <p:spTgt spid="4"/>
                                        </p:tgtEl>
                                        <p:attrNameLst>
                                          <p:attrName>style.rotation</p:attrName>
                                        </p:attrNameLst>
                                      </p:cBhvr>
                                      <p:tavLst>
                                        <p:tav tm="0">
                                          <p:val>
                                            <p:fltVal val="90"/>
                                          </p:val>
                                        </p:tav>
                                        <p:tav tm="100000">
                                          <p:val>
                                            <p:fltVal val="0"/>
                                          </p:val>
                                        </p:tav>
                                      </p:tavLst>
                                    </p:anim>
                                    <p:animEffect transition="in" filter="fade">
                                      <p:cBhvr>
                                        <p:cTn id="4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7200" y="5715000"/>
            <a:ext cx="838200" cy="838200"/>
            <a:chOff x="7543800" y="5410200"/>
            <a:chExt cx="1143000" cy="1143000"/>
          </a:xfrm>
        </p:grpSpPr>
        <p:sp>
          <p:nvSpPr>
            <p:cNvPr id="5" name="Oval 4"/>
            <p:cNvSpPr/>
            <p:nvPr/>
          </p:nvSpPr>
          <p:spPr>
            <a:xfrm>
              <a:off x="7543800" y="5410200"/>
              <a:ext cx="1143000" cy="1143000"/>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CState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715000"/>
              <a:ext cx="838200" cy="493305"/>
            </a:xfrm>
            <a:prstGeom prst="rect">
              <a:avLst/>
            </a:prstGeom>
          </p:spPr>
        </p:pic>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703487"/>
            <a:ext cx="5345128" cy="3733800"/>
          </a:xfrm>
          <a:prstGeom prst="rect">
            <a:avLst/>
          </a:prstGeom>
          <a:ln>
            <a:noFill/>
          </a:ln>
          <a:effectLst>
            <a:softEdge rad="112500"/>
          </a:effectLst>
        </p:spPr>
      </p:pic>
      <p:sp>
        <p:nvSpPr>
          <p:cNvPr id="4" name="TextBox 3"/>
          <p:cNvSpPr txBox="1"/>
          <p:nvPr/>
        </p:nvSpPr>
        <p:spPr>
          <a:xfrm>
            <a:off x="4953000" y="636687"/>
            <a:ext cx="2743200" cy="923330"/>
          </a:xfrm>
          <a:prstGeom prst="rect">
            <a:avLst/>
          </a:prstGeom>
          <a:noFill/>
        </p:spPr>
        <p:txBody>
          <a:bodyPr wrap="square" rtlCol="0">
            <a:spAutoFit/>
          </a:bodyPr>
          <a:lstStyle/>
          <a:p>
            <a:r>
              <a:rPr lang="en-US" sz="5400" dirty="0" smtClean="0"/>
              <a:t>Q U E S</a:t>
            </a:r>
            <a:endParaRPr lang="en-US" sz="5400" dirty="0"/>
          </a:p>
        </p:txBody>
      </p:sp>
      <p:sp>
        <p:nvSpPr>
          <p:cNvPr id="8" name="TextBox 7"/>
          <p:cNvSpPr txBox="1"/>
          <p:nvPr/>
        </p:nvSpPr>
        <p:spPr>
          <a:xfrm>
            <a:off x="7080809" y="1246287"/>
            <a:ext cx="1301191" cy="5078313"/>
          </a:xfrm>
          <a:prstGeom prst="rect">
            <a:avLst/>
          </a:prstGeom>
          <a:noFill/>
        </p:spPr>
        <p:txBody>
          <a:bodyPr wrap="square" rtlCol="0">
            <a:spAutoFit/>
          </a:bodyPr>
          <a:lstStyle/>
          <a:p>
            <a:r>
              <a:rPr lang="en-US" sz="5400" dirty="0" smtClean="0"/>
              <a:t>T</a:t>
            </a:r>
          </a:p>
          <a:p>
            <a:r>
              <a:rPr lang="en-US" sz="5400" dirty="0" smtClean="0"/>
              <a:t>I</a:t>
            </a:r>
          </a:p>
          <a:p>
            <a:r>
              <a:rPr lang="en-US" sz="5400" dirty="0" smtClean="0"/>
              <a:t>O</a:t>
            </a:r>
          </a:p>
          <a:p>
            <a:r>
              <a:rPr lang="en-US" sz="5400" dirty="0" smtClean="0"/>
              <a:t>N</a:t>
            </a:r>
          </a:p>
          <a:p>
            <a:r>
              <a:rPr lang="en-US" sz="5400" dirty="0" smtClean="0"/>
              <a:t>S</a:t>
            </a:r>
          </a:p>
          <a:p>
            <a:r>
              <a:rPr lang="en-US" sz="5400" dirty="0"/>
              <a:t>?</a:t>
            </a:r>
          </a:p>
        </p:txBody>
      </p:sp>
    </p:spTree>
    <p:extLst>
      <p:ext uri="{BB962C8B-B14F-4D97-AF65-F5344CB8AC3E}">
        <p14:creationId xmlns:p14="http://schemas.microsoft.com/office/powerpoint/2010/main" val="1029244828"/>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438400" y="-76200"/>
            <a:ext cx="8229600" cy="1143000"/>
          </a:xfrm>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About the College</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4" name="Picture 3" descr="Screen Shot 2015-03-11 at 1.10.51 PM.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57200" y="1219200"/>
            <a:ext cx="3124200" cy="1180396"/>
          </a:xfrm>
          <a:prstGeom prst="rect">
            <a:avLst/>
          </a:prstGeom>
          <a:ln>
            <a:noFill/>
          </a:ln>
          <a:effectLst>
            <a:outerShdw blurRad="190500" algn="tl" rotWithShape="0">
              <a:srgbClr val="000000">
                <a:alpha val="70000"/>
              </a:srgbClr>
            </a:outerShdw>
          </a:effectLst>
        </p:spPr>
      </p:pic>
      <p:pic>
        <p:nvPicPr>
          <p:cNvPr id="7" name="Picture 6" descr="Screen Shot 2015-03-11 at 1.10.46 PM.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304800" y="3276600"/>
            <a:ext cx="3389842" cy="1193959"/>
          </a:xfrm>
          <a:prstGeom prst="rect">
            <a:avLst/>
          </a:prstGeom>
          <a:ln>
            <a:noFill/>
          </a:ln>
          <a:effectLst>
            <a:outerShdw blurRad="190500" algn="tl" rotWithShape="0">
              <a:srgbClr val="000000">
                <a:alpha val="70000"/>
              </a:srgbClr>
            </a:outerShdw>
          </a:effectLst>
        </p:spPr>
      </p:pic>
      <p:pic>
        <p:nvPicPr>
          <p:cNvPr id="8" name="Picture 7" descr="Screen Shot 2015-03-11 at 1.10.40 PM.pn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5334000" y="1219200"/>
            <a:ext cx="3383721" cy="1219200"/>
          </a:xfrm>
          <a:prstGeom prst="rect">
            <a:avLst/>
          </a:prstGeom>
          <a:ln>
            <a:noFill/>
          </a:ln>
          <a:effectLst>
            <a:outerShdw blurRad="190500" algn="tl" rotWithShape="0">
              <a:srgbClr val="000000">
                <a:alpha val="70000"/>
              </a:srgbClr>
            </a:outerShdw>
          </a:effectLst>
        </p:spPr>
      </p:pic>
      <p:pic>
        <p:nvPicPr>
          <p:cNvPr id="9" name="Picture 8" descr="Screen Shot 2015-03-11 at 1.10.35 PM.png"/>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5562599" y="3352800"/>
            <a:ext cx="3123627" cy="1371600"/>
          </a:xfrm>
          <a:prstGeom prst="rect">
            <a:avLst/>
          </a:prstGeom>
          <a:ln>
            <a:noFill/>
          </a:ln>
          <a:effectLst>
            <a:outerShdw blurRad="190500" algn="tl" rotWithShape="0">
              <a:srgbClr val="000000">
                <a:alpha val="70000"/>
              </a:srgbClr>
            </a:outerShdw>
          </a:effectLst>
        </p:spPr>
      </p:pic>
      <p:pic>
        <p:nvPicPr>
          <p:cNvPr id="10" name="Picture 9" descr="Screen Shot 2015-03-11 at 1.10.28 PM.png"/>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3048000" y="5105400"/>
            <a:ext cx="2984708" cy="1441187"/>
          </a:xfrm>
          <a:prstGeom prst="rect">
            <a:avLst/>
          </a:prstGeom>
          <a:ln>
            <a:noFill/>
          </a:ln>
          <a:effectLst>
            <a:outerShdw blurRad="190500" algn="tl" rotWithShape="0">
              <a:srgbClr val="000000">
                <a:alpha val="70000"/>
              </a:srgbClr>
            </a:outerShdw>
          </a:effectLst>
        </p:spPr>
      </p:pic>
      <p:grpSp>
        <p:nvGrpSpPr>
          <p:cNvPr id="11" name="Group 10"/>
          <p:cNvGrpSpPr/>
          <p:nvPr/>
        </p:nvGrpSpPr>
        <p:grpSpPr>
          <a:xfrm>
            <a:off x="457200" y="5715000"/>
            <a:ext cx="838200" cy="838200"/>
            <a:chOff x="7543800" y="5410200"/>
            <a:chExt cx="1143000" cy="1143000"/>
          </a:xfrm>
        </p:grpSpPr>
        <p:sp>
          <p:nvSpPr>
            <p:cNvPr id="12" name="Oval 11"/>
            <p:cNvSpPr/>
            <p:nvPr/>
          </p:nvSpPr>
          <p:spPr>
            <a:xfrm>
              <a:off x="7543800" y="5410200"/>
              <a:ext cx="1143000" cy="1143000"/>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descr="CState Log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6200" y="5715000"/>
              <a:ext cx="838200" cy="493305"/>
            </a:xfrm>
            <a:prstGeom prst="rect">
              <a:avLst/>
            </a:prstGeom>
          </p:spPr>
        </p:pic>
      </p:grpSp>
    </p:spTree>
    <p:extLst>
      <p:ext uri="{BB962C8B-B14F-4D97-AF65-F5344CB8AC3E}">
        <p14:creationId xmlns:p14="http://schemas.microsoft.com/office/powerpoint/2010/main" val="261235621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990600"/>
            <a:ext cx="3520036" cy="21335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2895600" y="-76200"/>
            <a:ext cx="8229600" cy="1143000"/>
          </a:xfrm>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Our Students</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4" name="Picture 3" descr="Screen Shot 2015-03-11 at 1.14.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752600"/>
            <a:ext cx="3214687" cy="2057400"/>
          </a:xfrm>
          <a:prstGeom prst="rect">
            <a:avLst/>
          </a:prstGeom>
          <a:ln>
            <a:noFill/>
          </a:ln>
          <a:effectLst>
            <a:softEdge rad="112500"/>
          </a:effectLst>
        </p:spPr>
      </p:pic>
      <p:grpSp>
        <p:nvGrpSpPr>
          <p:cNvPr id="5" name="Group 4"/>
          <p:cNvGrpSpPr/>
          <p:nvPr/>
        </p:nvGrpSpPr>
        <p:grpSpPr>
          <a:xfrm>
            <a:off x="457200" y="5715000"/>
            <a:ext cx="838200" cy="838200"/>
            <a:chOff x="7543800" y="5410200"/>
            <a:chExt cx="1143000" cy="1143000"/>
          </a:xfrm>
        </p:grpSpPr>
        <p:sp>
          <p:nvSpPr>
            <p:cNvPr id="7" name="Oval 6"/>
            <p:cNvSpPr/>
            <p:nvPr/>
          </p:nvSpPr>
          <p:spPr>
            <a:xfrm>
              <a:off x="7543800" y="5410200"/>
              <a:ext cx="1143000" cy="1143000"/>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 name="Picture 7" descr="CState 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5715000"/>
              <a:ext cx="838200" cy="493305"/>
            </a:xfrm>
            <a:prstGeom prst="rect">
              <a:avLst/>
            </a:prstGeom>
          </p:spPr>
        </p:pic>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968" y="4114800"/>
            <a:ext cx="8001000" cy="1411029"/>
          </a:xfrm>
          <a:prstGeom prst="rect">
            <a:avLst/>
          </a:prstGeom>
        </p:spPr>
      </p:pic>
      <p:sp>
        <p:nvSpPr>
          <p:cNvPr id="3" name="TextBox 2"/>
          <p:cNvSpPr txBox="1"/>
          <p:nvPr/>
        </p:nvSpPr>
        <p:spPr>
          <a:xfrm>
            <a:off x="293340" y="3352800"/>
            <a:ext cx="5802660" cy="584776"/>
          </a:xfrm>
          <a:prstGeom prst="rect">
            <a:avLst/>
          </a:prstGeom>
          <a:noFill/>
        </p:spPr>
        <p:txBody>
          <a:bodyPr wrap="square" rtlCol="0">
            <a:spAutoFit/>
          </a:bodyPr>
          <a:lstStyle/>
          <a:p>
            <a:r>
              <a:rPr lang="en-US" sz="3200" b="1" dirty="0" smtClean="0"/>
              <a:t>Need remediation: </a:t>
            </a:r>
            <a:endParaRPr lang="en-US" sz="3200" b="1" dirty="0"/>
          </a:p>
        </p:txBody>
      </p:sp>
      <p:sp>
        <p:nvSpPr>
          <p:cNvPr id="9" name="TextBox 8"/>
          <p:cNvSpPr txBox="1"/>
          <p:nvPr/>
        </p:nvSpPr>
        <p:spPr>
          <a:xfrm>
            <a:off x="3581400" y="3115270"/>
            <a:ext cx="1752600"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80%</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8066049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wipe(down)">
                                      <p:cBhvr>
                                        <p:cTn id="35" dur="580">
                                          <p:stCondLst>
                                            <p:cond delay="0"/>
                                          </p:stCondLst>
                                        </p:cTn>
                                        <p:tgtEl>
                                          <p:spTgt spid="9">
                                            <p:txEl>
                                              <p:pRg st="0" end="0"/>
                                            </p:txEl>
                                          </p:spTgt>
                                        </p:tgtEl>
                                      </p:cBhvr>
                                    </p:animEffect>
                                    <p:anim calcmode="lin" valueType="num">
                                      <p:cBhvr>
                                        <p:cTn id="36"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9">
                                            <p:txEl>
                                              <p:pRg st="0" end="0"/>
                                            </p:txEl>
                                          </p:spTgt>
                                        </p:tgtEl>
                                      </p:cBhvr>
                                      <p:to x="100000" y="60000"/>
                                    </p:animScale>
                                    <p:animScale>
                                      <p:cBhvr>
                                        <p:cTn id="42" dur="166" decel="50000">
                                          <p:stCondLst>
                                            <p:cond delay="676"/>
                                          </p:stCondLst>
                                        </p:cTn>
                                        <p:tgtEl>
                                          <p:spTgt spid="9">
                                            <p:txEl>
                                              <p:pRg st="0" end="0"/>
                                            </p:txEl>
                                          </p:spTgt>
                                        </p:tgtEl>
                                      </p:cBhvr>
                                      <p:to x="100000" y="100000"/>
                                    </p:animScale>
                                    <p:animScale>
                                      <p:cBhvr>
                                        <p:cTn id="43" dur="26">
                                          <p:stCondLst>
                                            <p:cond delay="1312"/>
                                          </p:stCondLst>
                                        </p:cTn>
                                        <p:tgtEl>
                                          <p:spTgt spid="9">
                                            <p:txEl>
                                              <p:pRg st="0" end="0"/>
                                            </p:txEl>
                                          </p:spTgt>
                                        </p:tgtEl>
                                      </p:cBhvr>
                                      <p:to x="100000" y="80000"/>
                                    </p:animScale>
                                    <p:animScale>
                                      <p:cBhvr>
                                        <p:cTn id="44" dur="166" decel="50000">
                                          <p:stCondLst>
                                            <p:cond delay="1338"/>
                                          </p:stCondLst>
                                        </p:cTn>
                                        <p:tgtEl>
                                          <p:spTgt spid="9">
                                            <p:txEl>
                                              <p:pRg st="0" end="0"/>
                                            </p:txEl>
                                          </p:spTgt>
                                        </p:tgtEl>
                                      </p:cBhvr>
                                      <p:to x="100000" y="100000"/>
                                    </p:animScale>
                                    <p:animScale>
                                      <p:cBhvr>
                                        <p:cTn id="45" dur="26">
                                          <p:stCondLst>
                                            <p:cond delay="1642"/>
                                          </p:stCondLst>
                                        </p:cTn>
                                        <p:tgtEl>
                                          <p:spTgt spid="9">
                                            <p:txEl>
                                              <p:pRg st="0" end="0"/>
                                            </p:txEl>
                                          </p:spTgt>
                                        </p:tgtEl>
                                      </p:cBhvr>
                                      <p:to x="100000" y="90000"/>
                                    </p:animScale>
                                    <p:animScale>
                                      <p:cBhvr>
                                        <p:cTn id="46" dur="166" decel="50000">
                                          <p:stCondLst>
                                            <p:cond delay="1668"/>
                                          </p:stCondLst>
                                        </p:cTn>
                                        <p:tgtEl>
                                          <p:spTgt spid="9">
                                            <p:txEl>
                                              <p:pRg st="0" end="0"/>
                                            </p:txEl>
                                          </p:spTgt>
                                        </p:tgtEl>
                                      </p:cBhvr>
                                      <p:to x="100000" y="100000"/>
                                    </p:animScale>
                                    <p:animScale>
                                      <p:cBhvr>
                                        <p:cTn id="47" dur="26">
                                          <p:stCondLst>
                                            <p:cond delay="1808"/>
                                          </p:stCondLst>
                                        </p:cTn>
                                        <p:tgtEl>
                                          <p:spTgt spid="9">
                                            <p:txEl>
                                              <p:pRg st="0" end="0"/>
                                            </p:txEl>
                                          </p:spTgt>
                                        </p:tgtEl>
                                      </p:cBhvr>
                                      <p:to x="100000" y="95000"/>
                                    </p:animScale>
                                    <p:animScale>
                                      <p:cBhvr>
                                        <p:cTn id="48" dur="166" decel="50000">
                                          <p:stCondLst>
                                            <p:cond delay="1834"/>
                                          </p:stCondLst>
                                        </p:cTn>
                                        <p:tgtEl>
                                          <p:spTgt spid="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0"/>
            <a:ext cx="3698655" cy="24511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2895600" y="-76200"/>
            <a:ext cx="8229600" cy="1143000"/>
          </a:xfrm>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Our Faculty</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5" name="Group 4"/>
          <p:cNvGrpSpPr/>
          <p:nvPr/>
        </p:nvGrpSpPr>
        <p:grpSpPr>
          <a:xfrm>
            <a:off x="457200" y="5715000"/>
            <a:ext cx="838200" cy="838200"/>
            <a:chOff x="7543800" y="5410200"/>
            <a:chExt cx="1143000" cy="1143000"/>
          </a:xfrm>
        </p:grpSpPr>
        <p:sp>
          <p:nvSpPr>
            <p:cNvPr id="7" name="Oval 6"/>
            <p:cNvSpPr/>
            <p:nvPr/>
          </p:nvSpPr>
          <p:spPr>
            <a:xfrm>
              <a:off x="7543800" y="5410200"/>
              <a:ext cx="1143000" cy="1143000"/>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 name="Picture 7" descr="CState 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5715000"/>
              <a:ext cx="838200" cy="493305"/>
            </a:xfrm>
            <a:prstGeom prst="rect">
              <a:avLst/>
            </a:prstGeom>
          </p:spPr>
        </p:pic>
      </p:gr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099350"/>
            <a:ext cx="2438400" cy="220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19200" y="1447800"/>
            <a:ext cx="2972327" cy="1754327"/>
          </a:xfrm>
          <a:prstGeom prst="rect">
            <a:avLst/>
          </a:prstGeom>
          <a:noFill/>
        </p:spPr>
        <p:txBody>
          <a:bodyPr wrap="square" rtlCol="0">
            <a:prstTxWarp prst="textDeflateInflateDeflate">
              <a:avLst/>
            </a:prstTxWarp>
            <a:spAutoFit/>
          </a:bodyPr>
          <a:lstStyle/>
          <a:p>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3500000">
                    <a:prstClr val="black">
                      <a:alpha val="50000"/>
                    </a:prstClr>
                  </a:innerShdw>
                </a:effectLst>
              </a:rPr>
              <a:t>Adjunct!</a:t>
            </a:r>
          </a:p>
          <a:p>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3500000">
                    <a:prstClr val="black">
                      <a:alpha val="50000"/>
                    </a:prstClr>
                  </a:innerShdw>
                </a:effectLst>
              </a:rPr>
              <a:t>Adjunct!</a:t>
            </a:r>
          </a:p>
          <a:p>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3500000">
                    <a:prstClr val="black">
                      <a:alpha val="50000"/>
                    </a:prstClr>
                  </a:innerShdw>
                </a:effectLst>
              </a:rPr>
              <a:t>Adjunct!</a:t>
            </a:r>
            <a:endParaRPr lang="en-U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3500000">
                  <a:prstClr val="black">
                    <a:alpha val="50000"/>
                  </a:prstClr>
                </a:innerShdw>
              </a:effectLst>
            </a:endParaRPr>
          </a:p>
        </p:txBody>
      </p:sp>
    </p:spTree>
    <p:extLst>
      <p:ext uri="{BB962C8B-B14F-4D97-AF65-F5344CB8AC3E}">
        <p14:creationId xmlns:p14="http://schemas.microsoft.com/office/powerpoint/2010/main" val="40032266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1+#ppt_w/2"/>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ppt_x"/>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85534" y="76200"/>
            <a:ext cx="8229600" cy="1143000"/>
          </a:xfrm>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Distance Education</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11" name="Group 10"/>
          <p:cNvGrpSpPr/>
          <p:nvPr/>
        </p:nvGrpSpPr>
        <p:grpSpPr>
          <a:xfrm>
            <a:off x="457200" y="5715000"/>
            <a:ext cx="838200" cy="838200"/>
            <a:chOff x="7543800" y="5410200"/>
            <a:chExt cx="1143000" cy="1143000"/>
          </a:xfrm>
        </p:grpSpPr>
        <p:sp>
          <p:nvSpPr>
            <p:cNvPr id="12" name="Oval 11"/>
            <p:cNvSpPr/>
            <p:nvPr/>
          </p:nvSpPr>
          <p:spPr>
            <a:xfrm>
              <a:off x="7543800" y="5410200"/>
              <a:ext cx="1143000" cy="1143000"/>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descr="CState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5715000"/>
              <a:ext cx="838200" cy="493305"/>
            </a:xfrm>
            <a:prstGeom prst="rect">
              <a:avLst/>
            </a:prstGeom>
          </p:spPr>
        </p:pic>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286000"/>
            <a:ext cx="2514600" cy="1094219"/>
          </a:xfrm>
          <a:prstGeom prst="rect">
            <a:avLst/>
          </a:prstGeom>
        </p:spPr>
      </p:pic>
      <p:sp>
        <p:nvSpPr>
          <p:cNvPr id="3" name="TextBox 2"/>
          <p:cNvSpPr txBox="1"/>
          <p:nvPr/>
        </p:nvSpPr>
        <p:spPr>
          <a:xfrm>
            <a:off x="1905000" y="4114800"/>
            <a:ext cx="6172200" cy="707886"/>
          </a:xfrm>
          <a:prstGeom prst="rect">
            <a:avLst/>
          </a:prstGeom>
          <a:noFill/>
        </p:spPr>
        <p:txBody>
          <a:bodyPr wrap="square" rtlCol="0">
            <a:spAutoFit/>
          </a:bodyPr>
          <a:lstStyle/>
          <a:p>
            <a:r>
              <a:rPr lang="en-US" sz="4000" dirty="0" smtClean="0"/>
              <a:t>240 developed courses</a:t>
            </a:r>
            <a:endParaRPr lang="en-US" sz="4000" dirty="0"/>
          </a:p>
        </p:txBody>
      </p:sp>
      <p:sp>
        <p:nvSpPr>
          <p:cNvPr id="6" name="TextBox 5"/>
          <p:cNvSpPr txBox="1"/>
          <p:nvPr/>
        </p:nvSpPr>
        <p:spPr>
          <a:xfrm>
            <a:off x="1905000" y="4648200"/>
            <a:ext cx="9067800" cy="1446550"/>
          </a:xfrm>
          <a:prstGeom prst="rect">
            <a:avLst/>
          </a:prstGeom>
          <a:noFill/>
        </p:spPr>
        <p:txBody>
          <a:bodyPr wrap="square" rtlCol="0">
            <a:spAutoFit/>
          </a:bodyPr>
          <a:lstStyle/>
          <a:p>
            <a:r>
              <a:rPr lang="en-US" sz="4400" dirty="0" smtClean="0"/>
              <a:t>13 online associate degrees</a:t>
            </a:r>
          </a:p>
          <a:p>
            <a:r>
              <a:rPr lang="en-US" sz="4400" dirty="0" smtClean="0"/>
              <a:t>4 certificate programs</a:t>
            </a:r>
            <a:endParaRPr lang="en-US" sz="4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752600"/>
            <a:ext cx="3086099" cy="2057400"/>
          </a:xfrm>
          <a:prstGeom prst="rect">
            <a:avLst/>
          </a:prstGeom>
          <a:ln>
            <a:noFill/>
          </a:ln>
          <a:effectLst>
            <a:softEdge rad="112500"/>
          </a:effectLst>
        </p:spPr>
      </p:pic>
    </p:spTree>
    <p:extLst>
      <p:ext uri="{BB962C8B-B14F-4D97-AF65-F5344CB8AC3E}">
        <p14:creationId xmlns:p14="http://schemas.microsoft.com/office/powerpoint/2010/main" val="16484789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52800" y="-76200"/>
            <a:ext cx="8229600" cy="1143000"/>
          </a:xfrm>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Question</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 name="Group 2"/>
          <p:cNvGrpSpPr/>
          <p:nvPr/>
        </p:nvGrpSpPr>
        <p:grpSpPr>
          <a:xfrm>
            <a:off x="457200" y="5715000"/>
            <a:ext cx="838200" cy="838200"/>
            <a:chOff x="7543800" y="5410200"/>
            <a:chExt cx="1143000" cy="1143000"/>
          </a:xfrm>
        </p:grpSpPr>
        <p:sp>
          <p:nvSpPr>
            <p:cNvPr id="5" name="Oval 4"/>
            <p:cNvSpPr/>
            <p:nvPr/>
          </p:nvSpPr>
          <p:spPr>
            <a:xfrm>
              <a:off x="7543800" y="5410200"/>
              <a:ext cx="1143000" cy="1143000"/>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CState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715000"/>
              <a:ext cx="838200" cy="493305"/>
            </a:xfrm>
            <a:prstGeom prst="rect">
              <a:avLst/>
            </a:prstGeom>
          </p:spPr>
        </p:pic>
      </p:grpSp>
      <p:sp>
        <p:nvSpPr>
          <p:cNvPr id="7" name="TextBox 6"/>
          <p:cNvSpPr txBox="1"/>
          <p:nvPr/>
        </p:nvSpPr>
        <p:spPr>
          <a:xfrm>
            <a:off x="1219200" y="1600200"/>
            <a:ext cx="7391400" cy="2062103"/>
          </a:xfrm>
          <a:prstGeom prst="rect">
            <a:avLst/>
          </a:prstGeom>
          <a:noFill/>
        </p:spPr>
        <p:txBody>
          <a:bodyPr wrap="square" rtlCol="0">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about your college?</a:t>
            </a:r>
          </a:p>
          <a:p>
            <a:endParaRPr lang="en-US" sz="3200" dirty="0"/>
          </a:p>
          <a:p>
            <a:r>
              <a:rPr lang="en-US" sz="3200" dirty="0" smtClean="0">
                <a:hlinkClick r:id="rId4"/>
              </a:rPr>
              <a:t>Is distance education Centralized or </a:t>
            </a:r>
          </a:p>
          <a:p>
            <a:r>
              <a:rPr lang="en-US" sz="3200" dirty="0" smtClean="0">
                <a:hlinkClick r:id="rId4"/>
              </a:rPr>
              <a:t>Not Centralized</a:t>
            </a:r>
            <a:r>
              <a:rPr lang="en-US" sz="3200" dirty="0">
                <a:hlinkClick r:id="rId4"/>
              </a:rPr>
              <a:t> </a:t>
            </a:r>
            <a:r>
              <a:rPr lang="en-US" sz="3200" dirty="0" smtClean="0"/>
              <a:t>at your college?</a:t>
            </a:r>
            <a:endParaRPr lang="en-US" sz="3200" dirty="0"/>
          </a:p>
        </p:txBody>
      </p:sp>
    </p:spTree>
    <p:extLst>
      <p:ext uri="{BB962C8B-B14F-4D97-AF65-F5344CB8AC3E}">
        <p14:creationId xmlns:p14="http://schemas.microsoft.com/office/powerpoint/2010/main" val="4035697129"/>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52800" y="-76200"/>
            <a:ext cx="8229600" cy="1143000"/>
          </a:xfrm>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Our Need</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 name="Group 2"/>
          <p:cNvGrpSpPr/>
          <p:nvPr/>
        </p:nvGrpSpPr>
        <p:grpSpPr>
          <a:xfrm>
            <a:off x="457200" y="5715000"/>
            <a:ext cx="838200" cy="838200"/>
            <a:chOff x="7543800" y="5410200"/>
            <a:chExt cx="1143000" cy="1143000"/>
          </a:xfrm>
        </p:grpSpPr>
        <p:sp>
          <p:nvSpPr>
            <p:cNvPr id="5" name="Oval 4"/>
            <p:cNvSpPr/>
            <p:nvPr/>
          </p:nvSpPr>
          <p:spPr>
            <a:xfrm>
              <a:off x="7543800" y="5410200"/>
              <a:ext cx="1143000" cy="1143000"/>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CState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715000"/>
              <a:ext cx="838200" cy="493305"/>
            </a:xfrm>
            <a:prstGeom prst="rect">
              <a:avLst/>
            </a:prstGeom>
          </p:spPr>
        </p:pic>
      </p:grpSp>
      <p:sp>
        <p:nvSpPr>
          <p:cNvPr id="2" name="TextBox 1"/>
          <p:cNvSpPr txBox="1"/>
          <p:nvPr/>
        </p:nvSpPr>
        <p:spPr>
          <a:xfrm>
            <a:off x="4648200" y="1355463"/>
            <a:ext cx="8153400" cy="584776"/>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Decentralized </a:t>
            </a:r>
            <a:endParaRPr lang="en-US" sz="3200" dirty="0"/>
          </a:p>
        </p:txBody>
      </p:sp>
      <p:sp>
        <p:nvSpPr>
          <p:cNvPr id="7" name="TextBox 6"/>
          <p:cNvSpPr txBox="1"/>
          <p:nvPr/>
        </p:nvSpPr>
        <p:spPr>
          <a:xfrm>
            <a:off x="4648200" y="2234624"/>
            <a:ext cx="4191000" cy="584776"/>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No consistency</a:t>
            </a:r>
            <a:endParaRPr lang="en-US" sz="3200" dirty="0"/>
          </a:p>
        </p:txBody>
      </p:sp>
      <p:sp>
        <p:nvSpPr>
          <p:cNvPr id="9" name="TextBox 8"/>
          <p:cNvSpPr txBox="1"/>
          <p:nvPr/>
        </p:nvSpPr>
        <p:spPr>
          <a:xfrm>
            <a:off x="498438" y="3276600"/>
            <a:ext cx="7886700" cy="584776"/>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No training, professional development</a:t>
            </a:r>
            <a:endParaRPr lang="en-US" sz="3200" dirty="0"/>
          </a:p>
        </p:txBody>
      </p:sp>
      <p:sp>
        <p:nvSpPr>
          <p:cNvPr id="10" name="TextBox 9"/>
          <p:cNvSpPr txBox="1"/>
          <p:nvPr/>
        </p:nvSpPr>
        <p:spPr>
          <a:xfrm>
            <a:off x="533400" y="4495800"/>
            <a:ext cx="4724400" cy="584776"/>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No checks for quality</a:t>
            </a:r>
            <a:endParaRPr lang="en-US" sz="32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9756" y="4299215"/>
            <a:ext cx="3989444" cy="18201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504" y="533400"/>
            <a:ext cx="3657600" cy="21237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9654997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alphaModFix amt="26000"/>
            <a:lum/>
            <a:extLst>
              <a:ext uri="{BEBA8EAE-BF5A-486C-A8C5-ECC9F3942E4B}">
                <a14:imgProps xmlns:a14="http://schemas.microsoft.com/office/drawing/2010/main">
                  <a14:imgLayer r:embed="rId4">
                    <a14:imgEffect>
                      <a14:sharpenSoften amount="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Opportunity</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400" y="1752600"/>
            <a:ext cx="3305885" cy="651454"/>
          </a:xfrm>
          <a:prstGeom prst="rect">
            <a:avLst/>
          </a:prstGeom>
        </p:spPr>
      </p:pic>
      <p:grpSp>
        <p:nvGrpSpPr>
          <p:cNvPr id="5" name="Group 4"/>
          <p:cNvGrpSpPr/>
          <p:nvPr/>
        </p:nvGrpSpPr>
        <p:grpSpPr>
          <a:xfrm>
            <a:off x="457200" y="5715000"/>
            <a:ext cx="838200" cy="838200"/>
            <a:chOff x="7543800" y="5410200"/>
            <a:chExt cx="1143000" cy="1143000"/>
          </a:xfrm>
        </p:grpSpPr>
        <p:sp>
          <p:nvSpPr>
            <p:cNvPr id="6" name="Oval 5"/>
            <p:cNvSpPr/>
            <p:nvPr/>
          </p:nvSpPr>
          <p:spPr>
            <a:xfrm>
              <a:off x="7543800" y="5410200"/>
              <a:ext cx="1143000" cy="1143000"/>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Picture 6" descr="CState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6200" y="5715000"/>
              <a:ext cx="838200" cy="493305"/>
            </a:xfrm>
            <a:prstGeom prst="rect">
              <a:avLst/>
            </a:prstGeom>
          </p:spPr>
        </p:pic>
      </p:gr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9172" y="3454661"/>
            <a:ext cx="4657725" cy="2276475"/>
          </a:xfrm>
          <a:prstGeom prst="rect">
            <a:avLst/>
          </a:prstGeom>
        </p:spPr>
      </p:pic>
    </p:spTree>
    <p:extLst>
      <p:ext uri="{BB962C8B-B14F-4D97-AF65-F5344CB8AC3E}">
        <p14:creationId xmlns:p14="http://schemas.microsoft.com/office/powerpoint/2010/main" val="371957888"/>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TotalTime>
  <Words>749</Words>
  <Application>Microsoft Office PowerPoint</Application>
  <PresentationFormat>On-screen Show (4:3)</PresentationFormat>
  <Paragraphs>127</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About the College</vt:lpstr>
      <vt:lpstr>About the College</vt:lpstr>
      <vt:lpstr>Our Students</vt:lpstr>
      <vt:lpstr>Our Faculty</vt:lpstr>
      <vt:lpstr>Distance Education</vt:lpstr>
      <vt:lpstr>Question</vt:lpstr>
      <vt:lpstr>Our Need</vt:lpstr>
      <vt:lpstr>The Opportunity</vt:lpstr>
      <vt:lpstr>Question</vt:lpstr>
      <vt:lpstr>Opportunity</vt:lpstr>
      <vt:lpstr>Outcome</vt:lpstr>
      <vt:lpstr>Outcomes</vt:lpstr>
      <vt:lpstr>Evolution</vt:lpstr>
      <vt:lpstr>Implementation Plan</vt:lpstr>
      <vt:lpstr>Implementation Plan</vt:lpstr>
      <vt:lpstr>Implementation Plan</vt:lpstr>
      <vt:lpstr>Implementation Plan</vt:lpstr>
      <vt:lpstr>Question</vt:lpstr>
      <vt:lpstr>PowerPoint Presentation</vt:lpstr>
    </vt:vector>
  </TitlesOfParts>
  <Company>ITS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Perfect Storm: Implementing a Quality Matters Internal Review process</dc:title>
  <dc:creator>jean.wisuri</dc:creator>
  <cp:lastModifiedBy>jean.wisuri</cp:lastModifiedBy>
  <cp:revision>53</cp:revision>
  <dcterms:created xsi:type="dcterms:W3CDTF">2015-03-11T14:15:42Z</dcterms:created>
  <dcterms:modified xsi:type="dcterms:W3CDTF">2015-03-18T16:39:35Z</dcterms:modified>
</cp:coreProperties>
</file>