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4" r:id="rId1"/>
  </p:sldMasterIdLst>
  <p:notesMasterIdLst>
    <p:notesMasterId r:id="rId37"/>
  </p:notesMasterIdLst>
  <p:handoutMasterIdLst>
    <p:handoutMasterId r:id="rId38"/>
  </p:handoutMasterIdLst>
  <p:sldIdLst>
    <p:sldId id="273" r:id="rId2"/>
    <p:sldId id="307" r:id="rId3"/>
    <p:sldId id="325" r:id="rId4"/>
    <p:sldId id="301" r:id="rId5"/>
    <p:sldId id="303" r:id="rId6"/>
    <p:sldId id="305" r:id="rId7"/>
    <p:sldId id="306" r:id="rId8"/>
    <p:sldId id="304" r:id="rId9"/>
    <p:sldId id="308" r:id="rId10"/>
    <p:sldId id="309" r:id="rId11"/>
    <p:sldId id="310" r:id="rId12"/>
    <p:sldId id="311" r:id="rId13"/>
    <p:sldId id="312" r:id="rId14"/>
    <p:sldId id="313" r:id="rId15"/>
    <p:sldId id="314" r:id="rId16"/>
    <p:sldId id="315" r:id="rId17"/>
    <p:sldId id="316" r:id="rId18"/>
    <p:sldId id="317" r:id="rId19"/>
    <p:sldId id="318" r:id="rId20"/>
    <p:sldId id="319" r:id="rId21"/>
    <p:sldId id="320" r:id="rId22"/>
    <p:sldId id="321" r:id="rId23"/>
    <p:sldId id="322" r:id="rId24"/>
    <p:sldId id="323" r:id="rId25"/>
    <p:sldId id="324" r:id="rId26"/>
    <p:sldId id="299" r:id="rId27"/>
    <p:sldId id="275" r:id="rId28"/>
    <p:sldId id="282" r:id="rId29"/>
    <p:sldId id="274" r:id="rId30"/>
    <p:sldId id="276" r:id="rId31"/>
    <p:sldId id="278" r:id="rId32"/>
    <p:sldId id="300" r:id="rId33"/>
    <p:sldId id="280" r:id="rId34"/>
    <p:sldId id="279" r:id="rId35"/>
    <p:sldId id="326" r:id="rId36"/>
  </p:sldIdLst>
  <p:sldSz cx="9144000" cy="6858000" type="screen4x3"/>
  <p:notesSz cx="7086600" cy="93726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842" autoAdjust="0"/>
  </p:normalViewPr>
  <p:slideViewPr>
    <p:cSldViewPr>
      <p:cViewPr varScale="1">
        <p:scale>
          <a:sx n="97" d="100"/>
          <a:sy n="97" d="100"/>
        </p:scale>
        <p:origin x="2004"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D0F0E3-4D05-4AF5-B51A-EC4024028A17}"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US"/>
        </a:p>
      </dgm:t>
    </dgm:pt>
    <dgm:pt modelId="{ACAA2EBF-F3D9-4319-AAC1-97CFBFF57859}">
      <dgm:prSet phldrT="[Text]"/>
      <dgm:spPr>
        <a:solidFill>
          <a:schemeClr val="tx2">
            <a:lumMod val="40000"/>
            <a:lumOff val="60000"/>
          </a:schemeClr>
        </a:solidFill>
        <a:ln>
          <a:solidFill>
            <a:schemeClr val="tx2">
              <a:lumMod val="50000"/>
            </a:schemeClr>
          </a:solidFill>
        </a:ln>
      </dgm:spPr>
      <dgm:t>
        <a:bodyPr/>
        <a:lstStyle/>
        <a:p>
          <a:r>
            <a:rPr lang="en-US" dirty="0" smtClean="0">
              <a:solidFill>
                <a:schemeClr val="tx2">
                  <a:lumMod val="50000"/>
                </a:schemeClr>
              </a:solidFill>
            </a:rPr>
            <a:t>For Learners</a:t>
          </a:r>
          <a:endParaRPr lang="en-US" dirty="0">
            <a:solidFill>
              <a:schemeClr val="tx2">
                <a:lumMod val="50000"/>
              </a:schemeClr>
            </a:solidFill>
          </a:endParaRPr>
        </a:p>
      </dgm:t>
    </dgm:pt>
    <dgm:pt modelId="{B02F1378-1396-423B-BFBB-2F820DB1B8DF}" type="parTrans" cxnId="{D79E9631-A134-47AA-915C-FBCB220A8AEF}">
      <dgm:prSet/>
      <dgm:spPr/>
      <dgm:t>
        <a:bodyPr/>
        <a:lstStyle/>
        <a:p>
          <a:endParaRPr lang="en-US"/>
        </a:p>
      </dgm:t>
    </dgm:pt>
    <dgm:pt modelId="{5BEDD0F6-9F9B-418B-96AD-518A3DA7FFD2}" type="sibTrans" cxnId="{D79E9631-A134-47AA-915C-FBCB220A8AEF}">
      <dgm:prSet/>
      <dgm:spPr/>
      <dgm:t>
        <a:bodyPr/>
        <a:lstStyle/>
        <a:p>
          <a:endParaRPr lang="en-US"/>
        </a:p>
      </dgm:t>
    </dgm:pt>
    <dgm:pt modelId="{68856192-6468-4746-A254-6A65FD541CFC}">
      <dgm:prSet phldrT="[Text]"/>
      <dgm:spPr>
        <a:solidFill>
          <a:schemeClr val="tx2">
            <a:lumMod val="40000"/>
            <a:lumOff val="60000"/>
          </a:schemeClr>
        </a:solidFill>
        <a:ln>
          <a:solidFill>
            <a:schemeClr val="tx2">
              <a:lumMod val="50000"/>
            </a:schemeClr>
          </a:solidFill>
        </a:ln>
      </dgm:spPr>
      <dgm:t>
        <a:bodyPr/>
        <a:lstStyle/>
        <a:p>
          <a:r>
            <a:rPr lang="en-US" dirty="0" smtClean="0">
              <a:solidFill>
                <a:schemeClr val="tx2">
                  <a:lumMod val="50000"/>
                </a:schemeClr>
              </a:solidFill>
            </a:rPr>
            <a:t>Improved learning experience</a:t>
          </a:r>
          <a:endParaRPr lang="en-US" dirty="0">
            <a:solidFill>
              <a:schemeClr val="tx2">
                <a:lumMod val="50000"/>
              </a:schemeClr>
            </a:solidFill>
          </a:endParaRPr>
        </a:p>
      </dgm:t>
    </dgm:pt>
    <dgm:pt modelId="{A0A0E761-FFC1-4DF6-9D32-C9068BC7C16C}" type="parTrans" cxnId="{4472EDDD-4813-4443-9B4E-DCC2BD797A2A}">
      <dgm:prSet/>
      <dgm:spPr/>
      <dgm:t>
        <a:bodyPr/>
        <a:lstStyle/>
        <a:p>
          <a:endParaRPr lang="en-US"/>
        </a:p>
      </dgm:t>
    </dgm:pt>
    <dgm:pt modelId="{A80A2A8D-7D1C-4AA9-97E8-6E933419C183}" type="sibTrans" cxnId="{4472EDDD-4813-4443-9B4E-DCC2BD797A2A}">
      <dgm:prSet/>
      <dgm:spPr/>
      <dgm:t>
        <a:bodyPr/>
        <a:lstStyle/>
        <a:p>
          <a:endParaRPr lang="en-US"/>
        </a:p>
      </dgm:t>
    </dgm:pt>
    <dgm:pt modelId="{36822A52-8254-45F1-AE87-740A014A6A95}">
      <dgm:prSet phldrT="[Text]"/>
      <dgm:spPr>
        <a:solidFill>
          <a:schemeClr val="tx2">
            <a:lumMod val="40000"/>
            <a:lumOff val="60000"/>
          </a:schemeClr>
        </a:solidFill>
        <a:ln>
          <a:solidFill>
            <a:schemeClr val="tx2">
              <a:lumMod val="50000"/>
            </a:schemeClr>
          </a:solidFill>
        </a:ln>
      </dgm:spPr>
      <dgm:t>
        <a:bodyPr/>
        <a:lstStyle/>
        <a:p>
          <a:r>
            <a:rPr lang="en-US" dirty="0" smtClean="0">
              <a:solidFill>
                <a:schemeClr val="tx2">
                  <a:lumMod val="50000"/>
                </a:schemeClr>
              </a:solidFill>
            </a:rPr>
            <a:t>For Institutions</a:t>
          </a:r>
          <a:endParaRPr lang="en-US" dirty="0">
            <a:solidFill>
              <a:schemeClr val="tx2">
                <a:lumMod val="50000"/>
              </a:schemeClr>
            </a:solidFill>
          </a:endParaRPr>
        </a:p>
      </dgm:t>
    </dgm:pt>
    <dgm:pt modelId="{2C64DD7A-D209-4FF6-8D8D-489F1DC42380}" type="parTrans" cxnId="{D6221256-A11E-4A4B-A881-7A8079102FA5}">
      <dgm:prSet/>
      <dgm:spPr/>
      <dgm:t>
        <a:bodyPr/>
        <a:lstStyle/>
        <a:p>
          <a:endParaRPr lang="en-US"/>
        </a:p>
      </dgm:t>
    </dgm:pt>
    <dgm:pt modelId="{CBAA3441-09A6-4F44-9C43-75BF3893CC47}" type="sibTrans" cxnId="{D6221256-A11E-4A4B-A881-7A8079102FA5}">
      <dgm:prSet/>
      <dgm:spPr/>
      <dgm:t>
        <a:bodyPr/>
        <a:lstStyle/>
        <a:p>
          <a:endParaRPr lang="en-US"/>
        </a:p>
      </dgm:t>
    </dgm:pt>
    <dgm:pt modelId="{9C7E40D8-BC24-45C0-B216-7B3839398A7D}">
      <dgm:prSet phldrT="[Text]"/>
      <dgm:spPr>
        <a:solidFill>
          <a:schemeClr val="tx2">
            <a:lumMod val="40000"/>
            <a:lumOff val="60000"/>
          </a:schemeClr>
        </a:solidFill>
        <a:ln>
          <a:solidFill>
            <a:schemeClr val="tx2">
              <a:lumMod val="50000"/>
            </a:schemeClr>
          </a:solidFill>
        </a:ln>
      </dgm:spPr>
      <dgm:t>
        <a:bodyPr/>
        <a:lstStyle/>
        <a:p>
          <a:r>
            <a:rPr lang="en-US" dirty="0" smtClean="0">
              <a:solidFill>
                <a:schemeClr val="tx2">
                  <a:lumMod val="50000"/>
                </a:schemeClr>
              </a:solidFill>
            </a:rPr>
            <a:t>For System/s</a:t>
          </a:r>
          <a:endParaRPr lang="en-US" dirty="0">
            <a:solidFill>
              <a:schemeClr val="tx2">
                <a:lumMod val="50000"/>
              </a:schemeClr>
            </a:solidFill>
          </a:endParaRPr>
        </a:p>
      </dgm:t>
    </dgm:pt>
    <dgm:pt modelId="{E0EBB79D-D7A7-4FF9-A4ED-AD2261062205}" type="parTrans" cxnId="{41FDF149-4214-4621-B7F8-1E776AEBBD7F}">
      <dgm:prSet/>
      <dgm:spPr/>
      <dgm:t>
        <a:bodyPr/>
        <a:lstStyle/>
        <a:p>
          <a:endParaRPr lang="en-US"/>
        </a:p>
      </dgm:t>
    </dgm:pt>
    <dgm:pt modelId="{EB7129AF-77FA-4F55-A29C-19A7078340B9}" type="sibTrans" cxnId="{41FDF149-4214-4621-B7F8-1E776AEBBD7F}">
      <dgm:prSet/>
      <dgm:spPr/>
      <dgm:t>
        <a:bodyPr/>
        <a:lstStyle/>
        <a:p>
          <a:endParaRPr lang="en-US"/>
        </a:p>
      </dgm:t>
    </dgm:pt>
    <dgm:pt modelId="{D4FF1A05-8CFB-460A-8E4E-EA0DCADE74CC}">
      <dgm:prSet phldrT="[Text]"/>
      <dgm:spPr>
        <a:solidFill>
          <a:schemeClr val="tx2">
            <a:lumMod val="40000"/>
            <a:lumOff val="60000"/>
          </a:schemeClr>
        </a:solidFill>
        <a:ln>
          <a:solidFill>
            <a:schemeClr val="tx2">
              <a:lumMod val="50000"/>
            </a:schemeClr>
          </a:solidFill>
        </a:ln>
      </dgm:spPr>
      <dgm:t>
        <a:bodyPr/>
        <a:lstStyle/>
        <a:p>
          <a:r>
            <a:rPr lang="en-US" dirty="0" smtClean="0">
              <a:solidFill>
                <a:schemeClr val="tx2">
                  <a:lumMod val="50000"/>
                </a:schemeClr>
              </a:solidFill>
            </a:rPr>
            <a:t>Nationally recognized statewide implementation plan</a:t>
          </a:r>
          <a:endParaRPr lang="en-US" dirty="0">
            <a:solidFill>
              <a:schemeClr val="tx2">
                <a:lumMod val="50000"/>
              </a:schemeClr>
            </a:solidFill>
          </a:endParaRPr>
        </a:p>
      </dgm:t>
    </dgm:pt>
    <dgm:pt modelId="{B85C9E63-CEF9-4C59-AAB0-965ED1589D75}" type="parTrans" cxnId="{56C55FB5-2369-4466-B5AA-41EE5C4BD17F}">
      <dgm:prSet/>
      <dgm:spPr/>
      <dgm:t>
        <a:bodyPr/>
        <a:lstStyle/>
        <a:p>
          <a:endParaRPr lang="en-US"/>
        </a:p>
      </dgm:t>
    </dgm:pt>
    <dgm:pt modelId="{C98F79BF-DD6A-4495-8882-61F7B4C62BB9}" type="sibTrans" cxnId="{56C55FB5-2369-4466-B5AA-41EE5C4BD17F}">
      <dgm:prSet/>
      <dgm:spPr/>
      <dgm:t>
        <a:bodyPr/>
        <a:lstStyle/>
        <a:p>
          <a:endParaRPr lang="en-US"/>
        </a:p>
      </dgm:t>
    </dgm:pt>
    <dgm:pt modelId="{F25196ED-9FCF-4709-AA50-6BB633FA35C1}">
      <dgm:prSet phldrT="[Text]"/>
      <dgm:spPr>
        <a:solidFill>
          <a:schemeClr val="tx2">
            <a:lumMod val="40000"/>
            <a:lumOff val="60000"/>
          </a:schemeClr>
        </a:solidFill>
        <a:ln>
          <a:solidFill>
            <a:schemeClr val="tx2">
              <a:lumMod val="50000"/>
            </a:schemeClr>
          </a:solidFill>
        </a:ln>
      </dgm:spPr>
      <dgm:t>
        <a:bodyPr/>
        <a:lstStyle/>
        <a:p>
          <a:r>
            <a:rPr lang="en-US" dirty="0" smtClean="0">
              <a:solidFill>
                <a:schemeClr val="tx2">
                  <a:lumMod val="50000"/>
                </a:schemeClr>
              </a:solidFill>
            </a:rPr>
            <a:t>Increased satisfaction</a:t>
          </a:r>
          <a:endParaRPr lang="en-US" dirty="0">
            <a:solidFill>
              <a:schemeClr val="tx2">
                <a:lumMod val="50000"/>
              </a:schemeClr>
            </a:solidFill>
          </a:endParaRPr>
        </a:p>
      </dgm:t>
    </dgm:pt>
    <dgm:pt modelId="{514BCE6B-9ABF-4948-833C-5910F4C3EF32}" type="parTrans" cxnId="{2FE5242F-ADAC-4580-9B93-FA44D7BDF9EB}">
      <dgm:prSet/>
      <dgm:spPr/>
      <dgm:t>
        <a:bodyPr/>
        <a:lstStyle/>
        <a:p>
          <a:endParaRPr lang="en-US"/>
        </a:p>
      </dgm:t>
    </dgm:pt>
    <dgm:pt modelId="{5AEC5F46-97C7-4817-BCC1-12A1431A3865}" type="sibTrans" cxnId="{2FE5242F-ADAC-4580-9B93-FA44D7BDF9EB}">
      <dgm:prSet/>
      <dgm:spPr/>
      <dgm:t>
        <a:bodyPr/>
        <a:lstStyle/>
        <a:p>
          <a:endParaRPr lang="en-US"/>
        </a:p>
      </dgm:t>
    </dgm:pt>
    <dgm:pt modelId="{254C02EB-EB57-4F52-9B90-EE3531D828D9}">
      <dgm:prSet phldrT="[Text]"/>
      <dgm:spPr>
        <a:solidFill>
          <a:schemeClr val="tx2">
            <a:lumMod val="40000"/>
            <a:lumOff val="60000"/>
          </a:schemeClr>
        </a:solidFill>
        <a:ln>
          <a:solidFill>
            <a:schemeClr val="tx2">
              <a:lumMod val="50000"/>
            </a:schemeClr>
          </a:solidFill>
        </a:ln>
      </dgm:spPr>
      <dgm:t>
        <a:bodyPr/>
        <a:lstStyle/>
        <a:p>
          <a:r>
            <a:rPr lang="en-US" dirty="0" smtClean="0">
              <a:solidFill>
                <a:schemeClr val="tx2">
                  <a:lumMod val="50000"/>
                </a:schemeClr>
              </a:solidFill>
            </a:rPr>
            <a:t>Trained faculty</a:t>
          </a:r>
          <a:endParaRPr lang="en-US" dirty="0">
            <a:solidFill>
              <a:schemeClr val="tx2">
                <a:lumMod val="50000"/>
              </a:schemeClr>
            </a:solidFill>
          </a:endParaRPr>
        </a:p>
      </dgm:t>
    </dgm:pt>
    <dgm:pt modelId="{96A35F87-EC78-4B17-B3B1-36503ECA724D}" type="sibTrans" cxnId="{69958BBF-A993-425E-A470-276C3AF621F4}">
      <dgm:prSet/>
      <dgm:spPr/>
      <dgm:t>
        <a:bodyPr/>
        <a:lstStyle/>
        <a:p>
          <a:endParaRPr lang="en-US"/>
        </a:p>
      </dgm:t>
    </dgm:pt>
    <dgm:pt modelId="{4A962370-05B1-4D1F-A82F-49B211F22E46}" type="parTrans" cxnId="{69958BBF-A993-425E-A470-276C3AF621F4}">
      <dgm:prSet/>
      <dgm:spPr/>
      <dgm:t>
        <a:bodyPr/>
        <a:lstStyle/>
        <a:p>
          <a:endParaRPr lang="en-US"/>
        </a:p>
      </dgm:t>
    </dgm:pt>
    <dgm:pt modelId="{399E4139-E01A-45E1-9D67-539D656EFFF7}">
      <dgm:prSet phldrT="[Text]"/>
      <dgm:spPr>
        <a:solidFill>
          <a:schemeClr val="tx2">
            <a:lumMod val="40000"/>
            <a:lumOff val="60000"/>
          </a:schemeClr>
        </a:solidFill>
        <a:ln>
          <a:solidFill>
            <a:schemeClr val="tx2">
              <a:lumMod val="50000"/>
            </a:schemeClr>
          </a:solidFill>
        </a:ln>
      </dgm:spPr>
      <dgm:t>
        <a:bodyPr/>
        <a:lstStyle/>
        <a:p>
          <a:r>
            <a:rPr lang="en-US" dirty="0" smtClean="0">
              <a:solidFill>
                <a:schemeClr val="tx2">
                  <a:lumMod val="50000"/>
                </a:schemeClr>
              </a:solidFill>
            </a:rPr>
            <a:t>Implementation Plans</a:t>
          </a:r>
          <a:endParaRPr lang="en-US" dirty="0">
            <a:solidFill>
              <a:schemeClr val="tx2">
                <a:lumMod val="50000"/>
              </a:schemeClr>
            </a:solidFill>
          </a:endParaRPr>
        </a:p>
      </dgm:t>
    </dgm:pt>
    <dgm:pt modelId="{3BC713FD-9C0C-4F59-A33B-55B8B7E4A838}" type="parTrans" cxnId="{28732132-056C-45DE-BC9A-9E000EFF3786}">
      <dgm:prSet/>
      <dgm:spPr/>
      <dgm:t>
        <a:bodyPr/>
        <a:lstStyle/>
        <a:p>
          <a:endParaRPr lang="en-US"/>
        </a:p>
      </dgm:t>
    </dgm:pt>
    <dgm:pt modelId="{41CCFE2E-4A23-4784-ABF1-22E7CF13CD2D}" type="sibTrans" cxnId="{28732132-056C-45DE-BC9A-9E000EFF3786}">
      <dgm:prSet/>
      <dgm:spPr/>
      <dgm:t>
        <a:bodyPr/>
        <a:lstStyle/>
        <a:p>
          <a:endParaRPr lang="en-US"/>
        </a:p>
      </dgm:t>
    </dgm:pt>
    <dgm:pt modelId="{A4E82168-33F2-4ABF-8D64-88E5405E4188}">
      <dgm:prSet phldrT="[Text]"/>
      <dgm:spPr>
        <a:solidFill>
          <a:schemeClr val="tx2">
            <a:lumMod val="40000"/>
            <a:lumOff val="60000"/>
          </a:schemeClr>
        </a:solidFill>
        <a:ln>
          <a:solidFill>
            <a:schemeClr val="tx2">
              <a:lumMod val="50000"/>
            </a:schemeClr>
          </a:solidFill>
        </a:ln>
      </dgm:spPr>
      <dgm:t>
        <a:bodyPr/>
        <a:lstStyle/>
        <a:p>
          <a:r>
            <a:rPr lang="en-US" dirty="0" smtClean="0">
              <a:solidFill>
                <a:schemeClr val="tx2">
                  <a:lumMod val="50000"/>
                </a:schemeClr>
              </a:solidFill>
            </a:rPr>
            <a:t>Improved courses</a:t>
          </a:r>
          <a:endParaRPr lang="en-US" dirty="0">
            <a:solidFill>
              <a:schemeClr val="tx2">
                <a:lumMod val="50000"/>
              </a:schemeClr>
            </a:solidFill>
          </a:endParaRPr>
        </a:p>
      </dgm:t>
    </dgm:pt>
    <dgm:pt modelId="{11C351D4-C31B-4ABC-B88F-20C769DDC29B}" type="parTrans" cxnId="{273C1B07-54A5-4709-9A77-24C3482C9F0B}">
      <dgm:prSet/>
      <dgm:spPr/>
      <dgm:t>
        <a:bodyPr/>
        <a:lstStyle/>
        <a:p>
          <a:endParaRPr lang="en-US"/>
        </a:p>
      </dgm:t>
    </dgm:pt>
    <dgm:pt modelId="{B9E1D621-2F3C-4095-A114-FB5518A75EA0}" type="sibTrans" cxnId="{273C1B07-54A5-4709-9A77-24C3482C9F0B}">
      <dgm:prSet/>
      <dgm:spPr/>
      <dgm:t>
        <a:bodyPr/>
        <a:lstStyle/>
        <a:p>
          <a:endParaRPr lang="en-US"/>
        </a:p>
      </dgm:t>
    </dgm:pt>
    <dgm:pt modelId="{72E38452-31D6-4B3B-A09C-25E553369AF6}">
      <dgm:prSet phldrT="[Text]"/>
      <dgm:spPr>
        <a:solidFill>
          <a:schemeClr val="tx2">
            <a:lumMod val="40000"/>
            <a:lumOff val="60000"/>
          </a:schemeClr>
        </a:solidFill>
        <a:ln>
          <a:solidFill>
            <a:schemeClr val="tx2">
              <a:lumMod val="50000"/>
            </a:schemeClr>
          </a:solidFill>
        </a:ln>
      </dgm:spPr>
      <dgm:t>
        <a:bodyPr/>
        <a:lstStyle/>
        <a:p>
          <a:r>
            <a:rPr lang="en-US" dirty="0" smtClean="0">
              <a:solidFill>
                <a:schemeClr val="tx2">
                  <a:lumMod val="50000"/>
                </a:schemeClr>
              </a:solidFill>
            </a:rPr>
            <a:t>High quality online courses</a:t>
          </a:r>
          <a:endParaRPr lang="en-US" dirty="0">
            <a:solidFill>
              <a:schemeClr val="tx2">
                <a:lumMod val="50000"/>
              </a:schemeClr>
            </a:solidFill>
          </a:endParaRPr>
        </a:p>
      </dgm:t>
    </dgm:pt>
    <dgm:pt modelId="{82C9D850-C602-45EF-B230-45F307EF46CD}" type="parTrans" cxnId="{7BA3D0C7-A7C9-49A6-9136-09E3E0C9E709}">
      <dgm:prSet/>
      <dgm:spPr/>
      <dgm:t>
        <a:bodyPr/>
        <a:lstStyle/>
        <a:p>
          <a:endParaRPr lang="en-US"/>
        </a:p>
      </dgm:t>
    </dgm:pt>
    <dgm:pt modelId="{EC84C887-45C7-4F2A-A5BA-B3ED8D6EC421}" type="sibTrans" cxnId="{7BA3D0C7-A7C9-49A6-9136-09E3E0C9E709}">
      <dgm:prSet/>
      <dgm:spPr/>
      <dgm:t>
        <a:bodyPr/>
        <a:lstStyle/>
        <a:p>
          <a:endParaRPr lang="en-US"/>
        </a:p>
      </dgm:t>
    </dgm:pt>
    <dgm:pt modelId="{5977FC2C-B3B3-4529-9C90-6FC5C0C9F457}" type="pres">
      <dgm:prSet presAssocID="{98D0F0E3-4D05-4AF5-B51A-EC4024028A17}" presName="Name0" presStyleCnt="0">
        <dgm:presLayoutVars>
          <dgm:dir/>
          <dgm:resizeHandles val="exact"/>
        </dgm:presLayoutVars>
      </dgm:prSet>
      <dgm:spPr/>
      <dgm:t>
        <a:bodyPr/>
        <a:lstStyle/>
        <a:p>
          <a:endParaRPr lang="en-US"/>
        </a:p>
      </dgm:t>
    </dgm:pt>
    <dgm:pt modelId="{2195B721-A3BF-4AAF-9303-B435601CF09B}" type="pres">
      <dgm:prSet presAssocID="{ACAA2EBF-F3D9-4319-AAC1-97CFBFF57859}" presName="node" presStyleLbl="node1" presStyleIdx="0" presStyleCnt="3">
        <dgm:presLayoutVars>
          <dgm:bulletEnabled val="1"/>
        </dgm:presLayoutVars>
      </dgm:prSet>
      <dgm:spPr/>
      <dgm:t>
        <a:bodyPr/>
        <a:lstStyle/>
        <a:p>
          <a:endParaRPr lang="en-US"/>
        </a:p>
      </dgm:t>
    </dgm:pt>
    <dgm:pt modelId="{30C9AF83-A1C6-44AA-B428-6A0A6B2C6D1D}" type="pres">
      <dgm:prSet presAssocID="{5BEDD0F6-9F9B-418B-96AD-518A3DA7FFD2}" presName="sibTrans" presStyleCnt="0"/>
      <dgm:spPr/>
    </dgm:pt>
    <dgm:pt modelId="{5682E4A7-14E4-45C9-B88C-2FE70FB2E3F1}" type="pres">
      <dgm:prSet presAssocID="{36822A52-8254-45F1-AE87-740A014A6A95}" presName="node" presStyleLbl="node1" presStyleIdx="1" presStyleCnt="3">
        <dgm:presLayoutVars>
          <dgm:bulletEnabled val="1"/>
        </dgm:presLayoutVars>
      </dgm:prSet>
      <dgm:spPr/>
      <dgm:t>
        <a:bodyPr/>
        <a:lstStyle/>
        <a:p>
          <a:endParaRPr lang="en-US"/>
        </a:p>
      </dgm:t>
    </dgm:pt>
    <dgm:pt modelId="{78A23383-E0C6-424D-8C86-A63F2B7DDDAF}" type="pres">
      <dgm:prSet presAssocID="{CBAA3441-09A6-4F44-9C43-75BF3893CC47}" presName="sibTrans" presStyleCnt="0"/>
      <dgm:spPr/>
    </dgm:pt>
    <dgm:pt modelId="{8438450B-C3A4-40BB-8E23-C3B08F342E42}" type="pres">
      <dgm:prSet presAssocID="{9C7E40D8-BC24-45C0-B216-7B3839398A7D}" presName="node" presStyleLbl="node1" presStyleIdx="2" presStyleCnt="3">
        <dgm:presLayoutVars>
          <dgm:bulletEnabled val="1"/>
        </dgm:presLayoutVars>
      </dgm:prSet>
      <dgm:spPr/>
      <dgm:t>
        <a:bodyPr/>
        <a:lstStyle/>
        <a:p>
          <a:endParaRPr lang="en-US"/>
        </a:p>
      </dgm:t>
    </dgm:pt>
  </dgm:ptLst>
  <dgm:cxnLst>
    <dgm:cxn modelId="{EE2B0F01-4C9C-4F10-BBD8-26B9080B50F3}" type="presOf" srcId="{399E4139-E01A-45E1-9D67-539D656EFFF7}" destId="{5682E4A7-14E4-45C9-B88C-2FE70FB2E3F1}" srcOrd="0" destOrd="2" presId="urn:microsoft.com/office/officeart/2005/8/layout/hList6"/>
    <dgm:cxn modelId="{4472EDDD-4813-4443-9B4E-DCC2BD797A2A}" srcId="{ACAA2EBF-F3D9-4319-AAC1-97CFBFF57859}" destId="{68856192-6468-4746-A254-6A65FD541CFC}" srcOrd="0" destOrd="0" parTransId="{A0A0E761-FFC1-4DF6-9D32-C9068BC7C16C}" sibTransId="{A80A2A8D-7D1C-4AA9-97E8-6E933419C183}"/>
    <dgm:cxn modelId="{56C55FB5-2369-4466-B5AA-41EE5C4BD17F}" srcId="{9C7E40D8-BC24-45C0-B216-7B3839398A7D}" destId="{D4FF1A05-8CFB-460A-8E4E-EA0DCADE74CC}" srcOrd="0" destOrd="0" parTransId="{B85C9E63-CEF9-4C59-AAB0-965ED1589D75}" sibTransId="{C98F79BF-DD6A-4495-8882-61F7B4C62BB9}"/>
    <dgm:cxn modelId="{14F53DD4-548D-4B4A-A3F0-4982F35B12C9}" type="presOf" srcId="{68856192-6468-4746-A254-6A65FD541CFC}" destId="{2195B721-A3BF-4AAF-9303-B435601CF09B}" srcOrd="0" destOrd="1" presId="urn:microsoft.com/office/officeart/2005/8/layout/hList6"/>
    <dgm:cxn modelId="{273C1B07-54A5-4709-9A77-24C3482C9F0B}" srcId="{36822A52-8254-45F1-AE87-740A014A6A95}" destId="{A4E82168-33F2-4ABF-8D64-88E5405E4188}" srcOrd="2" destOrd="0" parTransId="{11C351D4-C31B-4ABC-B88F-20C769DDC29B}" sibTransId="{B9E1D621-2F3C-4095-A114-FB5518A75EA0}"/>
    <dgm:cxn modelId="{7BA3D0C7-A7C9-49A6-9136-09E3E0C9E709}" srcId="{9C7E40D8-BC24-45C0-B216-7B3839398A7D}" destId="{72E38452-31D6-4B3B-A09C-25E553369AF6}" srcOrd="1" destOrd="0" parTransId="{82C9D850-C602-45EF-B230-45F307EF46CD}" sibTransId="{EC84C887-45C7-4F2A-A5BA-B3ED8D6EC421}"/>
    <dgm:cxn modelId="{E284B843-D29C-49E1-9D01-386C915F6F79}" type="presOf" srcId="{98D0F0E3-4D05-4AF5-B51A-EC4024028A17}" destId="{5977FC2C-B3B3-4529-9C90-6FC5C0C9F457}" srcOrd="0" destOrd="0" presId="urn:microsoft.com/office/officeart/2005/8/layout/hList6"/>
    <dgm:cxn modelId="{69958BBF-A993-425E-A470-276C3AF621F4}" srcId="{36822A52-8254-45F1-AE87-740A014A6A95}" destId="{254C02EB-EB57-4F52-9B90-EE3531D828D9}" srcOrd="0" destOrd="0" parTransId="{4A962370-05B1-4D1F-A82F-49B211F22E46}" sibTransId="{96A35F87-EC78-4B17-B3B1-36503ECA724D}"/>
    <dgm:cxn modelId="{C412D3D4-CEF7-4F43-B847-37C0637FA15E}" type="presOf" srcId="{ACAA2EBF-F3D9-4319-AAC1-97CFBFF57859}" destId="{2195B721-A3BF-4AAF-9303-B435601CF09B}" srcOrd="0" destOrd="0" presId="urn:microsoft.com/office/officeart/2005/8/layout/hList6"/>
    <dgm:cxn modelId="{7217C3C4-5289-479B-8C72-279EA2D6BA20}" type="presOf" srcId="{254C02EB-EB57-4F52-9B90-EE3531D828D9}" destId="{5682E4A7-14E4-45C9-B88C-2FE70FB2E3F1}" srcOrd="0" destOrd="1" presId="urn:microsoft.com/office/officeart/2005/8/layout/hList6"/>
    <dgm:cxn modelId="{C21399FE-379F-4143-9C66-020B1BFB8572}" type="presOf" srcId="{D4FF1A05-8CFB-460A-8E4E-EA0DCADE74CC}" destId="{8438450B-C3A4-40BB-8E23-C3B08F342E42}" srcOrd="0" destOrd="1" presId="urn:microsoft.com/office/officeart/2005/8/layout/hList6"/>
    <dgm:cxn modelId="{6A149893-EA5E-4BF6-A752-C9736A5A503D}" type="presOf" srcId="{F25196ED-9FCF-4709-AA50-6BB633FA35C1}" destId="{2195B721-A3BF-4AAF-9303-B435601CF09B}" srcOrd="0" destOrd="2" presId="urn:microsoft.com/office/officeart/2005/8/layout/hList6"/>
    <dgm:cxn modelId="{86242CB1-D502-4A3C-A300-CF4A1511EFF3}" type="presOf" srcId="{36822A52-8254-45F1-AE87-740A014A6A95}" destId="{5682E4A7-14E4-45C9-B88C-2FE70FB2E3F1}" srcOrd="0" destOrd="0" presId="urn:microsoft.com/office/officeart/2005/8/layout/hList6"/>
    <dgm:cxn modelId="{D6221256-A11E-4A4B-A881-7A8079102FA5}" srcId="{98D0F0E3-4D05-4AF5-B51A-EC4024028A17}" destId="{36822A52-8254-45F1-AE87-740A014A6A95}" srcOrd="1" destOrd="0" parTransId="{2C64DD7A-D209-4FF6-8D8D-489F1DC42380}" sibTransId="{CBAA3441-09A6-4F44-9C43-75BF3893CC47}"/>
    <dgm:cxn modelId="{90CEBC86-60E9-45E4-BD70-A0D265BA8F37}" type="presOf" srcId="{9C7E40D8-BC24-45C0-B216-7B3839398A7D}" destId="{8438450B-C3A4-40BB-8E23-C3B08F342E42}" srcOrd="0" destOrd="0" presId="urn:microsoft.com/office/officeart/2005/8/layout/hList6"/>
    <dgm:cxn modelId="{D79E9631-A134-47AA-915C-FBCB220A8AEF}" srcId="{98D0F0E3-4D05-4AF5-B51A-EC4024028A17}" destId="{ACAA2EBF-F3D9-4319-AAC1-97CFBFF57859}" srcOrd="0" destOrd="0" parTransId="{B02F1378-1396-423B-BFBB-2F820DB1B8DF}" sibTransId="{5BEDD0F6-9F9B-418B-96AD-518A3DA7FFD2}"/>
    <dgm:cxn modelId="{510F9311-705B-41AC-98AC-3BA66E524A9B}" type="presOf" srcId="{72E38452-31D6-4B3B-A09C-25E553369AF6}" destId="{8438450B-C3A4-40BB-8E23-C3B08F342E42}" srcOrd="0" destOrd="2" presId="urn:microsoft.com/office/officeart/2005/8/layout/hList6"/>
    <dgm:cxn modelId="{28732132-056C-45DE-BC9A-9E000EFF3786}" srcId="{36822A52-8254-45F1-AE87-740A014A6A95}" destId="{399E4139-E01A-45E1-9D67-539D656EFFF7}" srcOrd="1" destOrd="0" parTransId="{3BC713FD-9C0C-4F59-A33B-55B8B7E4A838}" sibTransId="{41CCFE2E-4A23-4784-ABF1-22E7CF13CD2D}"/>
    <dgm:cxn modelId="{41FDF149-4214-4621-B7F8-1E776AEBBD7F}" srcId="{98D0F0E3-4D05-4AF5-B51A-EC4024028A17}" destId="{9C7E40D8-BC24-45C0-B216-7B3839398A7D}" srcOrd="2" destOrd="0" parTransId="{E0EBB79D-D7A7-4FF9-A4ED-AD2261062205}" sibTransId="{EB7129AF-77FA-4F55-A29C-19A7078340B9}"/>
    <dgm:cxn modelId="{2FE5242F-ADAC-4580-9B93-FA44D7BDF9EB}" srcId="{ACAA2EBF-F3D9-4319-AAC1-97CFBFF57859}" destId="{F25196ED-9FCF-4709-AA50-6BB633FA35C1}" srcOrd="1" destOrd="0" parTransId="{514BCE6B-9ABF-4948-833C-5910F4C3EF32}" sibTransId="{5AEC5F46-97C7-4817-BCC1-12A1431A3865}"/>
    <dgm:cxn modelId="{4CF0BB40-6C20-4FA0-B490-E3E4ADC2DC14}" type="presOf" srcId="{A4E82168-33F2-4ABF-8D64-88E5405E4188}" destId="{5682E4A7-14E4-45C9-B88C-2FE70FB2E3F1}" srcOrd="0" destOrd="3" presId="urn:microsoft.com/office/officeart/2005/8/layout/hList6"/>
    <dgm:cxn modelId="{3C8ADE1A-77A4-4C51-9F09-89229CA9845F}" type="presParOf" srcId="{5977FC2C-B3B3-4529-9C90-6FC5C0C9F457}" destId="{2195B721-A3BF-4AAF-9303-B435601CF09B}" srcOrd="0" destOrd="0" presId="urn:microsoft.com/office/officeart/2005/8/layout/hList6"/>
    <dgm:cxn modelId="{5BF7F913-180C-45FE-AAEE-D4A13F9F1FEE}" type="presParOf" srcId="{5977FC2C-B3B3-4529-9C90-6FC5C0C9F457}" destId="{30C9AF83-A1C6-44AA-B428-6A0A6B2C6D1D}" srcOrd="1" destOrd="0" presId="urn:microsoft.com/office/officeart/2005/8/layout/hList6"/>
    <dgm:cxn modelId="{83977D1A-95A7-4EC1-AD6C-0D16E2E9801D}" type="presParOf" srcId="{5977FC2C-B3B3-4529-9C90-6FC5C0C9F457}" destId="{5682E4A7-14E4-45C9-B88C-2FE70FB2E3F1}" srcOrd="2" destOrd="0" presId="urn:microsoft.com/office/officeart/2005/8/layout/hList6"/>
    <dgm:cxn modelId="{CF1A1A0D-1016-40EF-ACD4-0A3CC5CDD651}" type="presParOf" srcId="{5977FC2C-B3B3-4529-9C90-6FC5C0C9F457}" destId="{78A23383-E0C6-424D-8C86-A63F2B7DDDAF}" srcOrd="3" destOrd="0" presId="urn:microsoft.com/office/officeart/2005/8/layout/hList6"/>
    <dgm:cxn modelId="{2E5917B8-B772-43B4-B9BD-835B0F6A2D52}" type="presParOf" srcId="{5977FC2C-B3B3-4529-9C90-6FC5C0C9F457}" destId="{8438450B-C3A4-40BB-8E23-C3B08F342E42}" srcOrd="4"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12798AD-A2A9-B640-9F3F-66FCCEC57D26}" type="doc">
      <dgm:prSet loTypeId="urn:microsoft.com/office/officeart/2005/8/layout/radial4" loCatId="" qsTypeId="urn:microsoft.com/office/officeart/2005/8/quickstyle/simple4" qsCatId="simple" csTypeId="urn:microsoft.com/office/officeart/2005/8/colors/accent1_2" csCatId="accent1" phldr="1"/>
      <dgm:spPr/>
      <dgm:t>
        <a:bodyPr/>
        <a:lstStyle/>
        <a:p>
          <a:endParaRPr lang="en-US"/>
        </a:p>
      </dgm:t>
    </dgm:pt>
    <dgm:pt modelId="{199D6811-D998-C24C-A0DF-7BE2050EAE9A}">
      <dgm:prSet phldrT="[Text]"/>
      <dgm:spPr/>
      <dgm:t>
        <a:bodyPr/>
        <a:lstStyle/>
        <a:p>
          <a:r>
            <a:rPr lang="en-US" dirty="0" smtClean="0"/>
            <a:t>Quality Matters Recognition</a:t>
          </a:r>
          <a:endParaRPr lang="en-US" dirty="0"/>
        </a:p>
      </dgm:t>
    </dgm:pt>
    <dgm:pt modelId="{C13969F4-0F2C-B84D-84B2-F63941E638DB}" type="parTrans" cxnId="{0647A3E6-9A13-3243-BB68-EA02187F1B1A}">
      <dgm:prSet/>
      <dgm:spPr/>
      <dgm:t>
        <a:bodyPr/>
        <a:lstStyle/>
        <a:p>
          <a:endParaRPr lang="en-US"/>
        </a:p>
      </dgm:t>
    </dgm:pt>
    <dgm:pt modelId="{FB4302DB-29BB-9043-9BD3-4C1CD95B0ADC}" type="sibTrans" cxnId="{0647A3E6-9A13-3243-BB68-EA02187F1B1A}">
      <dgm:prSet/>
      <dgm:spPr/>
      <dgm:t>
        <a:bodyPr/>
        <a:lstStyle/>
        <a:p>
          <a:endParaRPr lang="en-US"/>
        </a:p>
      </dgm:t>
    </dgm:pt>
    <dgm:pt modelId="{B72632CA-1C02-3D4E-9731-4AF9A2CDB7D9}">
      <dgm:prSet phldrT="[Text]"/>
      <dgm:spPr/>
      <dgm:t>
        <a:bodyPr/>
        <a:lstStyle/>
        <a:p>
          <a:r>
            <a:rPr lang="en-US" dirty="0" smtClean="0"/>
            <a:t>Bi-Weekly or Weekly</a:t>
          </a:r>
        </a:p>
      </dgm:t>
    </dgm:pt>
    <dgm:pt modelId="{81A42E1C-4CA9-3949-9F43-FAD71365F65C}" type="parTrans" cxnId="{288F8926-4241-D244-91EB-0D8E09A97A14}">
      <dgm:prSet/>
      <dgm:spPr/>
      <dgm:t>
        <a:bodyPr/>
        <a:lstStyle/>
        <a:p>
          <a:endParaRPr lang="en-US"/>
        </a:p>
      </dgm:t>
    </dgm:pt>
    <dgm:pt modelId="{E57DF9A4-6592-7543-8A43-08BBD6DEB4E5}" type="sibTrans" cxnId="{288F8926-4241-D244-91EB-0D8E09A97A14}">
      <dgm:prSet/>
      <dgm:spPr/>
      <dgm:t>
        <a:bodyPr/>
        <a:lstStyle/>
        <a:p>
          <a:endParaRPr lang="en-US"/>
        </a:p>
      </dgm:t>
    </dgm:pt>
    <dgm:pt modelId="{FDF316A0-35D0-4E4E-80F6-1522EFE6C0F9}">
      <dgm:prSet phldrT="[Text]"/>
      <dgm:spPr/>
      <dgm:t>
        <a:bodyPr/>
        <a:lstStyle/>
        <a:p>
          <a:r>
            <a:rPr lang="en-US" dirty="0" smtClean="0"/>
            <a:t>1:1 Meetings</a:t>
          </a:r>
          <a:endParaRPr lang="en-US" dirty="0"/>
        </a:p>
      </dgm:t>
    </dgm:pt>
    <dgm:pt modelId="{00F6252D-920F-2F42-A73C-02E02240A52D}" type="parTrans" cxnId="{2D2801BD-9134-9D4D-AE44-3A31BC05E9FB}">
      <dgm:prSet/>
      <dgm:spPr/>
      <dgm:t>
        <a:bodyPr/>
        <a:lstStyle/>
        <a:p>
          <a:endParaRPr lang="en-US"/>
        </a:p>
      </dgm:t>
    </dgm:pt>
    <dgm:pt modelId="{2AC4EF37-6E6B-7D43-8063-4B6EF43BD209}" type="sibTrans" cxnId="{2D2801BD-9134-9D4D-AE44-3A31BC05E9FB}">
      <dgm:prSet/>
      <dgm:spPr/>
      <dgm:t>
        <a:bodyPr/>
        <a:lstStyle/>
        <a:p>
          <a:endParaRPr lang="en-US"/>
        </a:p>
      </dgm:t>
    </dgm:pt>
    <dgm:pt modelId="{6C9C3648-0369-8448-B34E-636D7464F46C}">
      <dgm:prSet phldrT="[Text]"/>
      <dgm:spPr/>
      <dgm:t>
        <a:bodyPr/>
        <a:lstStyle/>
        <a:p>
          <a:r>
            <a:rPr lang="en-US" dirty="0" smtClean="0"/>
            <a:t>Foundation/Advanced</a:t>
          </a:r>
          <a:endParaRPr lang="en-US" dirty="0"/>
        </a:p>
      </dgm:t>
    </dgm:pt>
    <dgm:pt modelId="{DF36466E-8430-864E-ADF9-2F0D57D349E1}" type="parTrans" cxnId="{8C66D7F5-3F70-3A43-9D17-D247CDFE44E7}">
      <dgm:prSet/>
      <dgm:spPr/>
      <dgm:t>
        <a:bodyPr/>
        <a:lstStyle/>
        <a:p>
          <a:endParaRPr lang="en-US"/>
        </a:p>
      </dgm:t>
    </dgm:pt>
    <dgm:pt modelId="{D41D9D71-2C77-8440-B9A5-1666BDC951DC}" type="sibTrans" cxnId="{8C66D7F5-3F70-3A43-9D17-D247CDFE44E7}">
      <dgm:prSet/>
      <dgm:spPr/>
      <dgm:t>
        <a:bodyPr/>
        <a:lstStyle/>
        <a:p>
          <a:endParaRPr lang="en-US"/>
        </a:p>
      </dgm:t>
    </dgm:pt>
    <dgm:pt modelId="{6BDA19C8-9EFD-FA45-B4C0-2347106C45C0}">
      <dgm:prSet phldrT="[Text]"/>
      <dgm:spPr/>
      <dgm:t>
        <a:bodyPr/>
        <a:lstStyle/>
        <a:p>
          <a:r>
            <a:rPr lang="en-US" dirty="0" smtClean="0"/>
            <a:t>Summer Cohort</a:t>
          </a:r>
          <a:endParaRPr lang="en-US" dirty="0"/>
        </a:p>
      </dgm:t>
    </dgm:pt>
    <dgm:pt modelId="{DEC3DF0C-B99C-5C43-A680-47275BE39D2D}" type="parTrans" cxnId="{6CC32EFF-5CB2-764A-ACD0-93E8C845B6A6}">
      <dgm:prSet/>
      <dgm:spPr/>
    </dgm:pt>
    <dgm:pt modelId="{933DD979-06B6-714C-8061-630A144DAD79}" type="sibTrans" cxnId="{6CC32EFF-5CB2-764A-ACD0-93E8C845B6A6}">
      <dgm:prSet/>
      <dgm:spPr/>
    </dgm:pt>
    <dgm:pt modelId="{5151EE85-3413-9D4D-8AB5-63D8B765DD0E}" type="pres">
      <dgm:prSet presAssocID="{B12798AD-A2A9-B640-9F3F-66FCCEC57D26}" presName="cycle" presStyleCnt="0">
        <dgm:presLayoutVars>
          <dgm:chMax val="1"/>
          <dgm:dir/>
          <dgm:animLvl val="ctr"/>
          <dgm:resizeHandles val="exact"/>
        </dgm:presLayoutVars>
      </dgm:prSet>
      <dgm:spPr/>
      <dgm:t>
        <a:bodyPr/>
        <a:lstStyle/>
        <a:p>
          <a:endParaRPr lang="en-US"/>
        </a:p>
      </dgm:t>
    </dgm:pt>
    <dgm:pt modelId="{C6B7BE38-49DF-7642-9CE7-C3BAA8ACC436}" type="pres">
      <dgm:prSet presAssocID="{199D6811-D998-C24C-A0DF-7BE2050EAE9A}" presName="centerShape" presStyleLbl="node0" presStyleIdx="0" presStyleCnt="1"/>
      <dgm:spPr/>
      <dgm:t>
        <a:bodyPr/>
        <a:lstStyle/>
        <a:p>
          <a:endParaRPr lang="en-US"/>
        </a:p>
      </dgm:t>
    </dgm:pt>
    <dgm:pt modelId="{4761EDB0-73A0-494E-82F4-DCDACF435DE6}" type="pres">
      <dgm:prSet presAssocID="{DF36466E-8430-864E-ADF9-2F0D57D349E1}" presName="parTrans" presStyleLbl="bgSibTrans2D1" presStyleIdx="0" presStyleCnt="4"/>
      <dgm:spPr/>
      <dgm:t>
        <a:bodyPr/>
        <a:lstStyle/>
        <a:p>
          <a:endParaRPr lang="en-US"/>
        </a:p>
      </dgm:t>
    </dgm:pt>
    <dgm:pt modelId="{CD4DCFD8-7374-A540-9685-8A2D5DBD20B0}" type="pres">
      <dgm:prSet presAssocID="{6C9C3648-0369-8448-B34E-636D7464F46C}" presName="node" presStyleLbl="node1" presStyleIdx="0" presStyleCnt="4">
        <dgm:presLayoutVars>
          <dgm:bulletEnabled val="1"/>
        </dgm:presLayoutVars>
      </dgm:prSet>
      <dgm:spPr/>
      <dgm:t>
        <a:bodyPr/>
        <a:lstStyle/>
        <a:p>
          <a:endParaRPr lang="en-US"/>
        </a:p>
      </dgm:t>
    </dgm:pt>
    <dgm:pt modelId="{E67E5E68-EE1D-D542-AB16-A998AAFE8522}" type="pres">
      <dgm:prSet presAssocID="{81A42E1C-4CA9-3949-9F43-FAD71365F65C}" presName="parTrans" presStyleLbl="bgSibTrans2D1" presStyleIdx="1" presStyleCnt="4"/>
      <dgm:spPr/>
      <dgm:t>
        <a:bodyPr/>
        <a:lstStyle/>
        <a:p>
          <a:endParaRPr lang="en-US"/>
        </a:p>
      </dgm:t>
    </dgm:pt>
    <dgm:pt modelId="{4BE3DBBF-E687-DF43-9571-55A73DE047F0}" type="pres">
      <dgm:prSet presAssocID="{B72632CA-1C02-3D4E-9731-4AF9A2CDB7D9}" presName="node" presStyleLbl="node1" presStyleIdx="1" presStyleCnt="4">
        <dgm:presLayoutVars>
          <dgm:bulletEnabled val="1"/>
        </dgm:presLayoutVars>
      </dgm:prSet>
      <dgm:spPr/>
      <dgm:t>
        <a:bodyPr/>
        <a:lstStyle/>
        <a:p>
          <a:endParaRPr lang="en-US"/>
        </a:p>
      </dgm:t>
    </dgm:pt>
    <dgm:pt modelId="{6A3195C9-52B4-0B4D-9439-CD49454E3F45}" type="pres">
      <dgm:prSet presAssocID="{00F6252D-920F-2F42-A73C-02E02240A52D}" presName="parTrans" presStyleLbl="bgSibTrans2D1" presStyleIdx="2" presStyleCnt="4"/>
      <dgm:spPr/>
      <dgm:t>
        <a:bodyPr/>
        <a:lstStyle/>
        <a:p>
          <a:endParaRPr lang="en-US"/>
        </a:p>
      </dgm:t>
    </dgm:pt>
    <dgm:pt modelId="{B335A1EA-F54F-5D45-A2E8-3E8DFE4248AD}" type="pres">
      <dgm:prSet presAssocID="{FDF316A0-35D0-4E4E-80F6-1522EFE6C0F9}" presName="node" presStyleLbl="node1" presStyleIdx="2" presStyleCnt="4">
        <dgm:presLayoutVars>
          <dgm:bulletEnabled val="1"/>
        </dgm:presLayoutVars>
      </dgm:prSet>
      <dgm:spPr/>
      <dgm:t>
        <a:bodyPr/>
        <a:lstStyle/>
        <a:p>
          <a:endParaRPr lang="en-US"/>
        </a:p>
      </dgm:t>
    </dgm:pt>
    <dgm:pt modelId="{D28D4E8D-FE9B-4546-9796-5F143F16A17C}" type="pres">
      <dgm:prSet presAssocID="{DEC3DF0C-B99C-5C43-A680-47275BE39D2D}" presName="parTrans" presStyleLbl="bgSibTrans2D1" presStyleIdx="3" presStyleCnt="4"/>
      <dgm:spPr/>
    </dgm:pt>
    <dgm:pt modelId="{680BDB5A-A65F-944A-BFE0-8B55A5B46CFE}" type="pres">
      <dgm:prSet presAssocID="{6BDA19C8-9EFD-FA45-B4C0-2347106C45C0}" presName="node" presStyleLbl="node1" presStyleIdx="3" presStyleCnt="4">
        <dgm:presLayoutVars>
          <dgm:bulletEnabled val="1"/>
        </dgm:presLayoutVars>
      </dgm:prSet>
      <dgm:spPr/>
      <dgm:t>
        <a:bodyPr/>
        <a:lstStyle/>
        <a:p>
          <a:endParaRPr lang="en-US"/>
        </a:p>
      </dgm:t>
    </dgm:pt>
  </dgm:ptLst>
  <dgm:cxnLst>
    <dgm:cxn modelId="{B232E283-CCFC-B54D-B0E1-5005A8470962}" type="presOf" srcId="{199D6811-D998-C24C-A0DF-7BE2050EAE9A}" destId="{C6B7BE38-49DF-7642-9CE7-C3BAA8ACC436}" srcOrd="0" destOrd="0" presId="urn:microsoft.com/office/officeart/2005/8/layout/radial4"/>
    <dgm:cxn modelId="{8C66D7F5-3F70-3A43-9D17-D247CDFE44E7}" srcId="{199D6811-D998-C24C-A0DF-7BE2050EAE9A}" destId="{6C9C3648-0369-8448-B34E-636D7464F46C}" srcOrd="0" destOrd="0" parTransId="{DF36466E-8430-864E-ADF9-2F0D57D349E1}" sibTransId="{D41D9D71-2C77-8440-B9A5-1666BDC951DC}"/>
    <dgm:cxn modelId="{39D5BE22-6A65-3D41-B7DE-05E48C87A7C5}" type="presOf" srcId="{DEC3DF0C-B99C-5C43-A680-47275BE39D2D}" destId="{D28D4E8D-FE9B-4546-9796-5F143F16A17C}" srcOrd="0" destOrd="0" presId="urn:microsoft.com/office/officeart/2005/8/layout/radial4"/>
    <dgm:cxn modelId="{5F6F12E9-2403-A241-9A9A-F5603A50477A}" type="presOf" srcId="{DF36466E-8430-864E-ADF9-2F0D57D349E1}" destId="{4761EDB0-73A0-494E-82F4-DCDACF435DE6}" srcOrd="0" destOrd="0" presId="urn:microsoft.com/office/officeart/2005/8/layout/radial4"/>
    <dgm:cxn modelId="{0647A3E6-9A13-3243-BB68-EA02187F1B1A}" srcId="{B12798AD-A2A9-B640-9F3F-66FCCEC57D26}" destId="{199D6811-D998-C24C-A0DF-7BE2050EAE9A}" srcOrd="0" destOrd="0" parTransId="{C13969F4-0F2C-B84D-84B2-F63941E638DB}" sibTransId="{FB4302DB-29BB-9043-9BD3-4C1CD95B0ADC}"/>
    <dgm:cxn modelId="{85894137-E891-044B-B6BA-81C3C7E4130E}" type="presOf" srcId="{6C9C3648-0369-8448-B34E-636D7464F46C}" destId="{CD4DCFD8-7374-A540-9685-8A2D5DBD20B0}" srcOrd="0" destOrd="0" presId="urn:microsoft.com/office/officeart/2005/8/layout/radial4"/>
    <dgm:cxn modelId="{1A932BEB-A40C-374E-A8C3-6FDE58BB0BC9}" type="presOf" srcId="{81A42E1C-4CA9-3949-9F43-FAD71365F65C}" destId="{E67E5E68-EE1D-D542-AB16-A998AAFE8522}" srcOrd="0" destOrd="0" presId="urn:microsoft.com/office/officeart/2005/8/layout/radial4"/>
    <dgm:cxn modelId="{288F8926-4241-D244-91EB-0D8E09A97A14}" srcId="{199D6811-D998-C24C-A0DF-7BE2050EAE9A}" destId="{B72632CA-1C02-3D4E-9731-4AF9A2CDB7D9}" srcOrd="1" destOrd="0" parTransId="{81A42E1C-4CA9-3949-9F43-FAD71365F65C}" sibTransId="{E57DF9A4-6592-7543-8A43-08BBD6DEB4E5}"/>
    <dgm:cxn modelId="{374A9AAE-F904-944B-94D6-B637AE215DE3}" type="presOf" srcId="{B12798AD-A2A9-B640-9F3F-66FCCEC57D26}" destId="{5151EE85-3413-9D4D-8AB5-63D8B765DD0E}" srcOrd="0" destOrd="0" presId="urn:microsoft.com/office/officeart/2005/8/layout/radial4"/>
    <dgm:cxn modelId="{43409E67-290D-6049-A590-624ECA4C94A8}" type="presOf" srcId="{FDF316A0-35D0-4E4E-80F6-1522EFE6C0F9}" destId="{B335A1EA-F54F-5D45-A2E8-3E8DFE4248AD}" srcOrd="0" destOrd="0" presId="urn:microsoft.com/office/officeart/2005/8/layout/radial4"/>
    <dgm:cxn modelId="{5DD5247A-9CC3-BC42-A475-E00ADDCC2695}" type="presOf" srcId="{00F6252D-920F-2F42-A73C-02E02240A52D}" destId="{6A3195C9-52B4-0B4D-9439-CD49454E3F45}" srcOrd="0" destOrd="0" presId="urn:microsoft.com/office/officeart/2005/8/layout/radial4"/>
    <dgm:cxn modelId="{2D2801BD-9134-9D4D-AE44-3A31BC05E9FB}" srcId="{199D6811-D998-C24C-A0DF-7BE2050EAE9A}" destId="{FDF316A0-35D0-4E4E-80F6-1522EFE6C0F9}" srcOrd="2" destOrd="0" parTransId="{00F6252D-920F-2F42-A73C-02E02240A52D}" sibTransId="{2AC4EF37-6E6B-7D43-8063-4B6EF43BD209}"/>
    <dgm:cxn modelId="{66170755-A597-EE45-BA41-2E10C582C596}" type="presOf" srcId="{6BDA19C8-9EFD-FA45-B4C0-2347106C45C0}" destId="{680BDB5A-A65F-944A-BFE0-8B55A5B46CFE}" srcOrd="0" destOrd="0" presId="urn:microsoft.com/office/officeart/2005/8/layout/radial4"/>
    <dgm:cxn modelId="{4D918EE3-00F2-6B49-9689-1A0548E35878}" type="presOf" srcId="{B72632CA-1C02-3D4E-9731-4AF9A2CDB7D9}" destId="{4BE3DBBF-E687-DF43-9571-55A73DE047F0}" srcOrd="0" destOrd="0" presId="urn:microsoft.com/office/officeart/2005/8/layout/radial4"/>
    <dgm:cxn modelId="{6CC32EFF-5CB2-764A-ACD0-93E8C845B6A6}" srcId="{199D6811-D998-C24C-A0DF-7BE2050EAE9A}" destId="{6BDA19C8-9EFD-FA45-B4C0-2347106C45C0}" srcOrd="3" destOrd="0" parTransId="{DEC3DF0C-B99C-5C43-A680-47275BE39D2D}" sibTransId="{933DD979-06B6-714C-8061-630A144DAD79}"/>
    <dgm:cxn modelId="{0083B60D-F424-414C-BA4B-F807AB019F50}" type="presParOf" srcId="{5151EE85-3413-9D4D-8AB5-63D8B765DD0E}" destId="{C6B7BE38-49DF-7642-9CE7-C3BAA8ACC436}" srcOrd="0" destOrd="0" presId="urn:microsoft.com/office/officeart/2005/8/layout/radial4"/>
    <dgm:cxn modelId="{D7DE3567-63F8-174B-BC77-7ABDA699FA4B}" type="presParOf" srcId="{5151EE85-3413-9D4D-8AB5-63D8B765DD0E}" destId="{4761EDB0-73A0-494E-82F4-DCDACF435DE6}" srcOrd="1" destOrd="0" presId="urn:microsoft.com/office/officeart/2005/8/layout/radial4"/>
    <dgm:cxn modelId="{EAD46B6B-BD10-D442-B7B2-CC7257150618}" type="presParOf" srcId="{5151EE85-3413-9D4D-8AB5-63D8B765DD0E}" destId="{CD4DCFD8-7374-A540-9685-8A2D5DBD20B0}" srcOrd="2" destOrd="0" presId="urn:microsoft.com/office/officeart/2005/8/layout/radial4"/>
    <dgm:cxn modelId="{CCB79797-17DB-DE44-A3BC-E6DCD06ABEBA}" type="presParOf" srcId="{5151EE85-3413-9D4D-8AB5-63D8B765DD0E}" destId="{E67E5E68-EE1D-D542-AB16-A998AAFE8522}" srcOrd="3" destOrd="0" presId="urn:microsoft.com/office/officeart/2005/8/layout/radial4"/>
    <dgm:cxn modelId="{A35BFE2B-C916-6344-B1AB-1ADDBF95FB8C}" type="presParOf" srcId="{5151EE85-3413-9D4D-8AB5-63D8B765DD0E}" destId="{4BE3DBBF-E687-DF43-9571-55A73DE047F0}" srcOrd="4" destOrd="0" presId="urn:microsoft.com/office/officeart/2005/8/layout/radial4"/>
    <dgm:cxn modelId="{E63DB6FA-B59C-C545-9E1C-27DD1E372EDC}" type="presParOf" srcId="{5151EE85-3413-9D4D-8AB5-63D8B765DD0E}" destId="{6A3195C9-52B4-0B4D-9439-CD49454E3F45}" srcOrd="5" destOrd="0" presId="urn:microsoft.com/office/officeart/2005/8/layout/radial4"/>
    <dgm:cxn modelId="{E4C3A454-6E78-584C-A118-7D072ADCE86F}" type="presParOf" srcId="{5151EE85-3413-9D4D-8AB5-63D8B765DD0E}" destId="{B335A1EA-F54F-5D45-A2E8-3E8DFE4248AD}" srcOrd="6" destOrd="0" presId="urn:microsoft.com/office/officeart/2005/8/layout/radial4"/>
    <dgm:cxn modelId="{D7D17C02-56A1-9145-AA20-6E35B8D1D8B8}" type="presParOf" srcId="{5151EE85-3413-9D4D-8AB5-63D8B765DD0E}" destId="{D28D4E8D-FE9B-4546-9796-5F143F16A17C}" srcOrd="7" destOrd="0" presId="urn:microsoft.com/office/officeart/2005/8/layout/radial4"/>
    <dgm:cxn modelId="{E22C06BA-4D3F-CA43-9FD5-8D981D49AE0B}" type="presParOf" srcId="{5151EE85-3413-9D4D-8AB5-63D8B765DD0E}" destId="{680BDB5A-A65F-944A-BFE0-8B55A5B46CFE}" srcOrd="8"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95B721-A3BF-4AAF-9303-B435601CF09B}">
      <dsp:nvSpPr>
        <dsp:cNvPr id="0" name=""/>
        <dsp:cNvSpPr/>
      </dsp:nvSpPr>
      <dsp:spPr>
        <a:xfrm rot="16200000">
          <a:off x="-1034615" y="1035694"/>
          <a:ext cx="4876800" cy="2805410"/>
        </a:xfrm>
        <a:prstGeom prst="flowChartManualOperation">
          <a:avLst/>
        </a:prstGeom>
        <a:solidFill>
          <a:schemeClr val="tx2">
            <a:lumMod val="40000"/>
            <a:lumOff val="60000"/>
          </a:schemeClr>
        </a:solidFill>
        <a:ln w="19050" cap="flat" cmpd="sng" algn="ctr">
          <a:solidFill>
            <a:schemeClr val="tx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0" tIns="0" rIns="199971" bIns="0" numCol="1" spcCol="1270" anchor="t" anchorCtr="0">
          <a:noAutofit/>
        </a:bodyPr>
        <a:lstStyle/>
        <a:p>
          <a:pPr lvl="0" algn="l" defTabSz="1377950">
            <a:lnSpc>
              <a:spcPct val="90000"/>
            </a:lnSpc>
            <a:spcBef>
              <a:spcPct val="0"/>
            </a:spcBef>
            <a:spcAft>
              <a:spcPct val="35000"/>
            </a:spcAft>
          </a:pPr>
          <a:r>
            <a:rPr lang="en-US" sz="3100" kern="1200" dirty="0" smtClean="0">
              <a:solidFill>
                <a:schemeClr val="tx2">
                  <a:lumMod val="50000"/>
                </a:schemeClr>
              </a:solidFill>
            </a:rPr>
            <a:t>For Learners</a:t>
          </a:r>
          <a:endParaRPr lang="en-US" sz="3100" kern="1200" dirty="0">
            <a:solidFill>
              <a:schemeClr val="tx2">
                <a:lumMod val="50000"/>
              </a:schemeClr>
            </a:solidFill>
          </a:endParaRPr>
        </a:p>
        <a:p>
          <a:pPr marL="228600" lvl="1" indent="-228600" algn="l" defTabSz="1066800">
            <a:lnSpc>
              <a:spcPct val="90000"/>
            </a:lnSpc>
            <a:spcBef>
              <a:spcPct val="0"/>
            </a:spcBef>
            <a:spcAft>
              <a:spcPct val="15000"/>
            </a:spcAft>
            <a:buChar char="••"/>
          </a:pPr>
          <a:r>
            <a:rPr lang="en-US" sz="2400" kern="1200" dirty="0" smtClean="0">
              <a:solidFill>
                <a:schemeClr val="tx2">
                  <a:lumMod val="50000"/>
                </a:schemeClr>
              </a:solidFill>
            </a:rPr>
            <a:t>Improved learning experience</a:t>
          </a:r>
          <a:endParaRPr lang="en-US" sz="2400" kern="1200" dirty="0">
            <a:solidFill>
              <a:schemeClr val="tx2">
                <a:lumMod val="50000"/>
              </a:schemeClr>
            </a:solidFill>
          </a:endParaRPr>
        </a:p>
        <a:p>
          <a:pPr marL="228600" lvl="1" indent="-228600" algn="l" defTabSz="1066800">
            <a:lnSpc>
              <a:spcPct val="90000"/>
            </a:lnSpc>
            <a:spcBef>
              <a:spcPct val="0"/>
            </a:spcBef>
            <a:spcAft>
              <a:spcPct val="15000"/>
            </a:spcAft>
            <a:buChar char="••"/>
          </a:pPr>
          <a:r>
            <a:rPr lang="en-US" sz="2400" kern="1200" dirty="0" smtClean="0">
              <a:solidFill>
                <a:schemeClr val="tx2">
                  <a:lumMod val="50000"/>
                </a:schemeClr>
              </a:solidFill>
            </a:rPr>
            <a:t>Increased satisfaction</a:t>
          </a:r>
          <a:endParaRPr lang="en-US" sz="2400" kern="1200" dirty="0">
            <a:solidFill>
              <a:schemeClr val="tx2">
                <a:lumMod val="50000"/>
              </a:schemeClr>
            </a:solidFill>
          </a:endParaRPr>
        </a:p>
      </dsp:txBody>
      <dsp:txXfrm rot="5400000">
        <a:off x="1080" y="975359"/>
        <a:ext cx="2805410" cy="2926080"/>
      </dsp:txXfrm>
    </dsp:sp>
    <dsp:sp modelId="{5682E4A7-14E4-45C9-B88C-2FE70FB2E3F1}">
      <dsp:nvSpPr>
        <dsp:cNvPr id="0" name=""/>
        <dsp:cNvSpPr/>
      </dsp:nvSpPr>
      <dsp:spPr>
        <a:xfrm rot="16200000">
          <a:off x="1981200" y="1035694"/>
          <a:ext cx="4876800" cy="2805410"/>
        </a:xfrm>
        <a:prstGeom prst="flowChartManualOperation">
          <a:avLst/>
        </a:prstGeom>
        <a:solidFill>
          <a:schemeClr val="tx2">
            <a:lumMod val="40000"/>
            <a:lumOff val="60000"/>
          </a:schemeClr>
        </a:solidFill>
        <a:ln w="19050" cap="flat" cmpd="sng" algn="ctr">
          <a:solidFill>
            <a:schemeClr val="tx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0" tIns="0" rIns="199971" bIns="0" numCol="1" spcCol="1270" anchor="t" anchorCtr="0">
          <a:noAutofit/>
        </a:bodyPr>
        <a:lstStyle/>
        <a:p>
          <a:pPr lvl="0" algn="l" defTabSz="1377950">
            <a:lnSpc>
              <a:spcPct val="90000"/>
            </a:lnSpc>
            <a:spcBef>
              <a:spcPct val="0"/>
            </a:spcBef>
            <a:spcAft>
              <a:spcPct val="35000"/>
            </a:spcAft>
          </a:pPr>
          <a:r>
            <a:rPr lang="en-US" sz="3100" kern="1200" dirty="0" smtClean="0">
              <a:solidFill>
                <a:schemeClr val="tx2">
                  <a:lumMod val="50000"/>
                </a:schemeClr>
              </a:solidFill>
            </a:rPr>
            <a:t>For Institutions</a:t>
          </a:r>
          <a:endParaRPr lang="en-US" sz="3100" kern="1200" dirty="0">
            <a:solidFill>
              <a:schemeClr val="tx2">
                <a:lumMod val="50000"/>
              </a:schemeClr>
            </a:solidFill>
          </a:endParaRPr>
        </a:p>
        <a:p>
          <a:pPr marL="228600" lvl="1" indent="-228600" algn="l" defTabSz="1066800">
            <a:lnSpc>
              <a:spcPct val="90000"/>
            </a:lnSpc>
            <a:spcBef>
              <a:spcPct val="0"/>
            </a:spcBef>
            <a:spcAft>
              <a:spcPct val="15000"/>
            </a:spcAft>
            <a:buChar char="••"/>
          </a:pPr>
          <a:r>
            <a:rPr lang="en-US" sz="2400" kern="1200" dirty="0" smtClean="0">
              <a:solidFill>
                <a:schemeClr val="tx2">
                  <a:lumMod val="50000"/>
                </a:schemeClr>
              </a:solidFill>
            </a:rPr>
            <a:t>Trained faculty</a:t>
          </a:r>
          <a:endParaRPr lang="en-US" sz="2400" kern="1200" dirty="0">
            <a:solidFill>
              <a:schemeClr val="tx2">
                <a:lumMod val="50000"/>
              </a:schemeClr>
            </a:solidFill>
          </a:endParaRPr>
        </a:p>
        <a:p>
          <a:pPr marL="228600" lvl="1" indent="-228600" algn="l" defTabSz="1066800">
            <a:lnSpc>
              <a:spcPct val="90000"/>
            </a:lnSpc>
            <a:spcBef>
              <a:spcPct val="0"/>
            </a:spcBef>
            <a:spcAft>
              <a:spcPct val="15000"/>
            </a:spcAft>
            <a:buChar char="••"/>
          </a:pPr>
          <a:r>
            <a:rPr lang="en-US" sz="2400" kern="1200" dirty="0" smtClean="0">
              <a:solidFill>
                <a:schemeClr val="tx2">
                  <a:lumMod val="50000"/>
                </a:schemeClr>
              </a:solidFill>
            </a:rPr>
            <a:t>Implementation Plans</a:t>
          </a:r>
          <a:endParaRPr lang="en-US" sz="2400" kern="1200" dirty="0">
            <a:solidFill>
              <a:schemeClr val="tx2">
                <a:lumMod val="50000"/>
              </a:schemeClr>
            </a:solidFill>
          </a:endParaRPr>
        </a:p>
        <a:p>
          <a:pPr marL="228600" lvl="1" indent="-228600" algn="l" defTabSz="1066800">
            <a:lnSpc>
              <a:spcPct val="90000"/>
            </a:lnSpc>
            <a:spcBef>
              <a:spcPct val="0"/>
            </a:spcBef>
            <a:spcAft>
              <a:spcPct val="15000"/>
            </a:spcAft>
            <a:buChar char="••"/>
          </a:pPr>
          <a:r>
            <a:rPr lang="en-US" sz="2400" kern="1200" dirty="0" smtClean="0">
              <a:solidFill>
                <a:schemeClr val="tx2">
                  <a:lumMod val="50000"/>
                </a:schemeClr>
              </a:solidFill>
            </a:rPr>
            <a:t>Improved courses</a:t>
          </a:r>
          <a:endParaRPr lang="en-US" sz="2400" kern="1200" dirty="0">
            <a:solidFill>
              <a:schemeClr val="tx2">
                <a:lumMod val="50000"/>
              </a:schemeClr>
            </a:solidFill>
          </a:endParaRPr>
        </a:p>
      </dsp:txBody>
      <dsp:txXfrm rot="5400000">
        <a:off x="3016895" y="975359"/>
        <a:ext cx="2805410" cy="2926080"/>
      </dsp:txXfrm>
    </dsp:sp>
    <dsp:sp modelId="{8438450B-C3A4-40BB-8E23-C3B08F342E42}">
      <dsp:nvSpPr>
        <dsp:cNvPr id="0" name=""/>
        <dsp:cNvSpPr/>
      </dsp:nvSpPr>
      <dsp:spPr>
        <a:xfrm rot="16200000">
          <a:off x="4997015" y="1035694"/>
          <a:ext cx="4876800" cy="2805410"/>
        </a:xfrm>
        <a:prstGeom prst="flowChartManualOperation">
          <a:avLst/>
        </a:prstGeom>
        <a:solidFill>
          <a:schemeClr val="tx2">
            <a:lumMod val="40000"/>
            <a:lumOff val="60000"/>
          </a:schemeClr>
        </a:solidFill>
        <a:ln w="19050" cap="flat" cmpd="sng" algn="ctr">
          <a:solidFill>
            <a:schemeClr val="tx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0" tIns="0" rIns="199971" bIns="0" numCol="1" spcCol="1270" anchor="t" anchorCtr="0">
          <a:noAutofit/>
        </a:bodyPr>
        <a:lstStyle/>
        <a:p>
          <a:pPr lvl="0" algn="l" defTabSz="1377950">
            <a:lnSpc>
              <a:spcPct val="90000"/>
            </a:lnSpc>
            <a:spcBef>
              <a:spcPct val="0"/>
            </a:spcBef>
            <a:spcAft>
              <a:spcPct val="35000"/>
            </a:spcAft>
          </a:pPr>
          <a:r>
            <a:rPr lang="en-US" sz="3100" kern="1200" dirty="0" smtClean="0">
              <a:solidFill>
                <a:schemeClr val="tx2">
                  <a:lumMod val="50000"/>
                </a:schemeClr>
              </a:solidFill>
            </a:rPr>
            <a:t>For System/s</a:t>
          </a:r>
          <a:endParaRPr lang="en-US" sz="3100" kern="1200" dirty="0">
            <a:solidFill>
              <a:schemeClr val="tx2">
                <a:lumMod val="50000"/>
              </a:schemeClr>
            </a:solidFill>
          </a:endParaRPr>
        </a:p>
        <a:p>
          <a:pPr marL="228600" lvl="1" indent="-228600" algn="l" defTabSz="1066800">
            <a:lnSpc>
              <a:spcPct val="90000"/>
            </a:lnSpc>
            <a:spcBef>
              <a:spcPct val="0"/>
            </a:spcBef>
            <a:spcAft>
              <a:spcPct val="15000"/>
            </a:spcAft>
            <a:buChar char="••"/>
          </a:pPr>
          <a:r>
            <a:rPr lang="en-US" sz="2400" kern="1200" dirty="0" smtClean="0">
              <a:solidFill>
                <a:schemeClr val="tx2">
                  <a:lumMod val="50000"/>
                </a:schemeClr>
              </a:solidFill>
            </a:rPr>
            <a:t>Nationally recognized statewide implementation plan</a:t>
          </a:r>
          <a:endParaRPr lang="en-US" sz="2400" kern="1200" dirty="0">
            <a:solidFill>
              <a:schemeClr val="tx2">
                <a:lumMod val="50000"/>
              </a:schemeClr>
            </a:solidFill>
          </a:endParaRPr>
        </a:p>
        <a:p>
          <a:pPr marL="228600" lvl="1" indent="-228600" algn="l" defTabSz="1066800">
            <a:lnSpc>
              <a:spcPct val="90000"/>
            </a:lnSpc>
            <a:spcBef>
              <a:spcPct val="0"/>
            </a:spcBef>
            <a:spcAft>
              <a:spcPct val="15000"/>
            </a:spcAft>
            <a:buChar char="••"/>
          </a:pPr>
          <a:r>
            <a:rPr lang="en-US" sz="2400" kern="1200" dirty="0" smtClean="0">
              <a:solidFill>
                <a:schemeClr val="tx2">
                  <a:lumMod val="50000"/>
                </a:schemeClr>
              </a:solidFill>
            </a:rPr>
            <a:t>High quality online courses</a:t>
          </a:r>
          <a:endParaRPr lang="en-US" sz="2400" kern="1200" dirty="0">
            <a:solidFill>
              <a:schemeClr val="tx2">
                <a:lumMod val="50000"/>
              </a:schemeClr>
            </a:solidFill>
          </a:endParaRPr>
        </a:p>
      </dsp:txBody>
      <dsp:txXfrm rot="5400000">
        <a:off x="6032710" y="975359"/>
        <a:ext cx="2805410" cy="29260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860" cy="468630"/>
          </a:xfrm>
          <a:prstGeom prst="rect">
            <a:avLst/>
          </a:prstGeom>
        </p:spPr>
        <p:txBody>
          <a:bodyPr vert="horz" lIns="94046" tIns="47023" rIns="94046" bIns="47023" rtlCol="0"/>
          <a:lstStyle>
            <a:lvl1pPr algn="l">
              <a:defRPr sz="1200"/>
            </a:lvl1pPr>
          </a:lstStyle>
          <a:p>
            <a:endParaRPr lang="en-US"/>
          </a:p>
        </p:txBody>
      </p:sp>
      <p:sp>
        <p:nvSpPr>
          <p:cNvPr id="3" name="Date Placeholder 2"/>
          <p:cNvSpPr>
            <a:spLocks noGrp="1"/>
          </p:cNvSpPr>
          <p:nvPr>
            <p:ph type="dt" sz="quarter" idx="1"/>
          </p:nvPr>
        </p:nvSpPr>
        <p:spPr>
          <a:xfrm>
            <a:off x="4014100" y="0"/>
            <a:ext cx="3070860" cy="468630"/>
          </a:xfrm>
          <a:prstGeom prst="rect">
            <a:avLst/>
          </a:prstGeom>
        </p:spPr>
        <p:txBody>
          <a:bodyPr vert="horz" lIns="94046" tIns="47023" rIns="94046" bIns="47023" rtlCol="0"/>
          <a:lstStyle>
            <a:lvl1pPr algn="r">
              <a:defRPr sz="1200"/>
            </a:lvl1pPr>
          </a:lstStyle>
          <a:p>
            <a:fld id="{D88821AA-6BA5-4678-BD45-9C0F443D7B09}" type="datetimeFigureOut">
              <a:rPr lang="en-US" smtClean="0"/>
              <a:t>10/15/2015</a:t>
            </a:fld>
            <a:endParaRPr lang="en-US"/>
          </a:p>
        </p:txBody>
      </p:sp>
      <p:sp>
        <p:nvSpPr>
          <p:cNvPr id="4" name="Footer Placeholder 3"/>
          <p:cNvSpPr>
            <a:spLocks noGrp="1"/>
          </p:cNvSpPr>
          <p:nvPr>
            <p:ph type="ftr" sz="quarter" idx="2"/>
          </p:nvPr>
        </p:nvSpPr>
        <p:spPr>
          <a:xfrm>
            <a:off x="0" y="8902343"/>
            <a:ext cx="3070860" cy="468630"/>
          </a:xfrm>
          <a:prstGeom prst="rect">
            <a:avLst/>
          </a:prstGeom>
        </p:spPr>
        <p:txBody>
          <a:bodyPr vert="horz" lIns="94046" tIns="47023" rIns="94046" bIns="47023" rtlCol="0" anchor="b"/>
          <a:lstStyle>
            <a:lvl1pPr algn="l">
              <a:defRPr sz="1200"/>
            </a:lvl1pPr>
          </a:lstStyle>
          <a:p>
            <a:endParaRPr lang="en-US"/>
          </a:p>
        </p:txBody>
      </p:sp>
      <p:sp>
        <p:nvSpPr>
          <p:cNvPr id="5" name="Slide Number Placeholder 4"/>
          <p:cNvSpPr>
            <a:spLocks noGrp="1"/>
          </p:cNvSpPr>
          <p:nvPr>
            <p:ph type="sldNum" sz="quarter" idx="3"/>
          </p:nvPr>
        </p:nvSpPr>
        <p:spPr>
          <a:xfrm>
            <a:off x="4014100" y="8902343"/>
            <a:ext cx="3070860" cy="468630"/>
          </a:xfrm>
          <a:prstGeom prst="rect">
            <a:avLst/>
          </a:prstGeom>
        </p:spPr>
        <p:txBody>
          <a:bodyPr vert="horz" lIns="94046" tIns="47023" rIns="94046" bIns="47023" rtlCol="0" anchor="b"/>
          <a:lstStyle>
            <a:lvl1pPr algn="r">
              <a:defRPr sz="1200"/>
            </a:lvl1pPr>
          </a:lstStyle>
          <a:p>
            <a:fld id="{94A7711E-038A-43F2-9073-42BC11CDAA00}" type="slidenum">
              <a:rPr lang="en-US" smtClean="0"/>
              <a:t>‹#›</a:t>
            </a:fld>
            <a:endParaRPr lang="en-US"/>
          </a:p>
        </p:txBody>
      </p:sp>
    </p:spTree>
    <p:extLst>
      <p:ext uri="{BB962C8B-B14F-4D97-AF65-F5344CB8AC3E}">
        <p14:creationId xmlns:p14="http://schemas.microsoft.com/office/powerpoint/2010/main" val="4363510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860" cy="468630"/>
          </a:xfrm>
          <a:prstGeom prst="rect">
            <a:avLst/>
          </a:prstGeom>
        </p:spPr>
        <p:txBody>
          <a:bodyPr vert="horz" lIns="94046" tIns="47023" rIns="94046" bIns="47023" rtlCol="0"/>
          <a:lstStyle>
            <a:lvl1pPr algn="l">
              <a:defRPr sz="1200"/>
            </a:lvl1pPr>
          </a:lstStyle>
          <a:p>
            <a:endParaRPr lang="en-US"/>
          </a:p>
        </p:txBody>
      </p:sp>
      <p:sp>
        <p:nvSpPr>
          <p:cNvPr id="3" name="Date Placeholder 2"/>
          <p:cNvSpPr>
            <a:spLocks noGrp="1"/>
          </p:cNvSpPr>
          <p:nvPr>
            <p:ph type="dt" idx="1"/>
          </p:nvPr>
        </p:nvSpPr>
        <p:spPr>
          <a:xfrm>
            <a:off x="4014100" y="0"/>
            <a:ext cx="3070860" cy="468630"/>
          </a:xfrm>
          <a:prstGeom prst="rect">
            <a:avLst/>
          </a:prstGeom>
        </p:spPr>
        <p:txBody>
          <a:bodyPr vert="horz" lIns="94046" tIns="47023" rIns="94046" bIns="47023" rtlCol="0"/>
          <a:lstStyle>
            <a:lvl1pPr algn="r">
              <a:defRPr sz="1200"/>
            </a:lvl1pPr>
          </a:lstStyle>
          <a:p>
            <a:fld id="{C79C20FA-ACE1-4BAF-9B2A-4940F829753D}" type="datetimeFigureOut">
              <a:rPr lang="en-US" smtClean="0"/>
              <a:t>10/15/2015</a:t>
            </a:fld>
            <a:endParaRPr lang="en-US"/>
          </a:p>
        </p:txBody>
      </p:sp>
      <p:sp>
        <p:nvSpPr>
          <p:cNvPr id="4" name="Slide Image Placeholder 3"/>
          <p:cNvSpPr>
            <a:spLocks noGrp="1" noRot="1" noChangeAspect="1"/>
          </p:cNvSpPr>
          <p:nvPr>
            <p:ph type="sldImg" idx="2"/>
          </p:nvPr>
        </p:nvSpPr>
        <p:spPr>
          <a:xfrm>
            <a:off x="1200150" y="703263"/>
            <a:ext cx="4686300" cy="3514725"/>
          </a:xfrm>
          <a:prstGeom prst="rect">
            <a:avLst/>
          </a:prstGeom>
          <a:noFill/>
          <a:ln w="12700">
            <a:solidFill>
              <a:prstClr val="black"/>
            </a:solidFill>
          </a:ln>
        </p:spPr>
        <p:txBody>
          <a:bodyPr vert="horz" lIns="94046" tIns="47023" rIns="94046" bIns="47023" rtlCol="0" anchor="ctr"/>
          <a:lstStyle/>
          <a:p>
            <a:endParaRPr lang="en-US"/>
          </a:p>
        </p:txBody>
      </p:sp>
      <p:sp>
        <p:nvSpPr>
          <p:cNvPr id="5" name="Notes Placeholder 4"/>
          <p:cNvSpPr>
            <a:spLocks noGrp="1"/>
          </p:cNvSpPr>
          <p:nvPr>
            <p:ph type="body" sz="quarter" idx="3"/>
          </p:nvPr>
        </p:nvSpPr>
        <p:spPr>
          <a:xfrm>
            <a:off x="708660" y="4451985"/>
            <a:ext cx="5669280" cy="4217670"/>
          </a:xfrm>
          <a:prstGeom prst="rect">
            <a:avLst/>
          </a:prstGeom>
        </p:spPr>
        <p:txBody>
          <a:bodyPr vert="horz" lIns="94046" tIns="47023" rIns="94046" bIns="4702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02343"/>
            <a:ext cx="3070860" cy="468630"/>
          </a:xfrm>
          <a:prstGeom prst="rect">
            <a:avLst/>
          </a:prstGeom>
        </p:spPr>
        <p:txBody>
          <a:bodyPr vert="horz" lIns="94046" tIns="47023" rIns="94046" bIns="47023" rtlCol="0" anchor="b"/>
          <a:lstStyle>
            <a:lvl1pPr algn="l">
              <a:defRPr sz="1200"/>
            </a:lvl1pPr>
          </a:lstStyle>
          <a:p>
            <a:endParaRPr lang="en-US"/>
          </a:p>
        </p:txBody>
      </p:sp>
      <p:sp>
        <p:nvSpPr>
          <p:cNvPr id="7" name="Slide Number Placeholder 6"/>
          <p:cNvSpPr>
            <a:spLocks noGrp="1"/>
          </p:cNvSpPr>
          <p:nvPr>
            <p:ph type="sldNum" sz="quarter" idx="5"/>
          </p:nvPr>
        </p:nvSpPr>
        <p:spPr>
          <a:xfrm>
            <a:off x="4014100" y="8902343"/>
            <a:ext cx="3070860" cy="468630"/>
          </a:xfrm>
          <a:prstGeom prst="rect">
            <a:avLst/>
          </a:prstGeom>
        </p:spPr>
        <p:txBody>
          <a:bodyPr vert="horz" lIns="94046" tIns="47023" rIns="94046" bIns="47023" rtlCol="0" anchor="b"/>
          <a:lstStyle>
            <a:lvl1pPr algn="r">
              <a:defRPr sz="1200"/>
            </a:lvl1pPr>
          </a:lstStyle>
          <a:p>
            <a:fld id="{3F4D444B-64A9-4273-8963-FF2D246403E6}" type="slidenum">
              <a:rPr lang="en-US" smtClean="0"/>
              <a:t>‹#›</a:t>
            </a:fld>
            <a:endParaRPr lang="en-US"/>
          </a:p>
        </p:txBody>
      </p:sp>
    </p:spTree>
    <p:extLst>
      <p:ext uri="{BB962C8B-B14F-4D97-AF65-F5344CB8AC3E}">
        <p14:creationId xmlns:p14="http://schemas.microsoft.com/office/powerpoint/2010/main" val="11755751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4D444B-64A9-4273-8963-FF2D246403E6}" type="slidenum">
              <a:rPr lang="en-US" smtClean="0"/>
              <a:t>1</a:t>
            </a:fld>
            <a:endParaRPr lang="en-US"/>
          </a:p>
        </p:txBody>
      </p:sp>
    </p:spTree>
    <p:extLst>
      <p:ext uri="{BB962C8B-B14F-4D97-AF65-F5344CB8AC3E}">
        <p14:creationId xmlns:p14="http://schemas.microsoft.com/office/powerpoint/2010/main" val="25325384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4D444B-64A9-4273-8963-FF2D246403E6}" type="slidenum">
              <a:rPr lang="en-US" smtClean="0"/>
              <a:t>29</a:t>
            </a:fld>
            <a:endParaRPr lang="en-US"/>
          </a:p>
        </p:txBody>
      </p:sp>
    </p:spTree>
    <p:extLst>
      <p:ext uri="{BB962C8B-B14F-4D97-AF65-F5344CB8AC3E}">
        <p14:creationId xmlns:p14="http://schemas.microsoft.com/office/powerpoint/2010/main" val="25354276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4D444B-64A9-4273-8963-FF2D246403E6}" type="slidenum">
              <a:rPr lang="en-US" smtClean="0"/>
              <a:t>30</a:t>
            </a:fld>
            <a:endParaRPr lang="en-US"/>
          </a:p>
        </p:txBody>
      </p:sp>
    </p:spTree>
    <p:extLst>
      <p:ext uri="{BB962C8B-B14F-4D97-AF65-F5344CB8AC3E}">
        <p14:creationId xmlns:p14="http://schemas.microsoft.com/office/powerpoint/2010/main" val="18197153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4D444B-64A9-4273-8963-FF2D246403E6}" type="slidenum">
              <a:rPr lang="en-US" smtClean="0"/>
              <a:t>31</a:t>
            </a:fld>
            <a:endParaRPr lang="en-US"/>
          </a:p>
        </p:txBody>
      </p:sp>
    </p:spTree>
    <p:extLst>
      <p:ext uri="{BB962C8B-B14F-4D97-AF65-F5344CB8AC3E}">
        <p14:creationId xmlns:p14="http://schemas.microsoft.com/office/powerpoint/2010/main" val="10080769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4D444B-64A9-4273-8963-FF2D246403E6}" type="slidenum">
              <a:rPr lang="en-US" smtClean="0"/>
              <a:t>32</a:t>
            </a:fld>
            <a:endParaRPr lang="en-US"/>
          </a:p>
        </p:txBody>
      </p:sp>
    </p:spTree>
    <p:extLst>
      <p:ext uri="{BB962C8B-B14F-4D97-AF65-F5344CB8AC3E}">
        <p14:creationId xmlns:p14="http://schemas.microsoft.com/office/powerpoint/2010/main" val="40922650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4D444B-64A9-4273-8963-FF2D246403E6}" type="slidenum">
              <a:rPr lang="en-US" smtClean="0"/>
              <a:t>33</a:t>
            </a:fld>
            <a:endParaRPr lang="en-US"/>
          </a:p>
        </p:txBody>
      </p:sp>
    </p:spTree>
    <p:extLst>
      <p:ext uri="{BB962C8B-B14F-4D97-AF65-F5344CB8AC3E}">
        <p14:creationId xmlns:p14="http://schemas.microsoft.com/office/powerpoint/2010/main" val="14390302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4D444B-64A9-4273-8963-FF2D246403E6}" type="slidenum">
              <a:rPr lang="en-US" smtClean="0"/>
              <a:t>34</a:t>
            </a:fld>
            <a:endParaRPr lang="en-US"/>
          </a:p>
        </p:txBody>
      </p:sp>
    </p:spTree>
    <p:extLst>
      <p:ext uri="{BB962C8B-B14F-4D97-AF65-F5344CB8AC3E}">
        <p14:creationId xmlns:p14="http://schemas.microsoft.com/office/powerpoint/2010/main" val="17509805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3F4D444B-64A9-4273-8963-FF2D246403E6}" type="slidenum">
              <a:rPr lang="en-US" smtClean="0"/>
              <a:t>4</a:t>
            </a:fld>
            <a:endParaRPr lang="en-US"/>
          </a:p>
        </p:txBody>
      </p:sp>
    </p:spTree>
    <p:extLst>
      <p:ext uri="{BB962C8B-B14F-4D97-AF65-F5344CB8AC3E}">
        <p14:creationId xmlns:p14="http://schemas.microsoft.com/office/powerpoint/2010/main" val="16002806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a:defRPr/>
            </a:pPr>
            <a:endParaRPr lang="en-US" dirty="0"/>
          </a:p>
        </p:txBody>
      </p:sp>
      <p:sp>
        <p:nvSpPr>
          <p:cNvPr id="23556"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2562C63B-85A8-432B-9B12-06039E19A00A}" type="slidenum">
              <a:rPr lang="en-US" sz="1200" smtClean="0"/>
              <a:pPr eaLnBrk="1" hangingPunct="1"/>
              <a:t>5</a:t>
            </a:fld>
            <a:endParaRPr lang="en-US" sz="1200" dirty="0" smtClean="0"/>
          </a:p>
        </p:txBody>
      </p:sp>
    </p:spTree>
    <p:extLst>
      <p:ext uri="{BB962C8B-B14F-4D97-AF65-F5344CB8AC3E}">
        <p14:creationId xmlns:p14="http://schemas.microsoft.com/office/powerpoint/2010/main" val="2075483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Current</a:t>
            </a:r>
            <a:r>
              <a:rPr lang="en-US" baseline="0" dirty="0" smtClean="0"/>
              <a:t> as of 9/25/13</a:t>
            </a:r>
            <a:endParaRPr lang="en-US" dirty="0"/>
          </a:p>
        </p:txBody>
      </p:sp>
    </p:spTree>
    <p:extLst>
      <p:ext uri="{BB962C8B-B14F-4D97-AF65-F5344CB8AC3E}">
        <p14:creationId xmlns:p14="http://schemas.microsoft.com/office/powerpoint/2010/main" val="35490809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4D444B-64A9-4273-8963-FF2D246403E6}" type="slidenum">
              <a:rPr lang="en-US" smtClean="0"/>
              <a:t>7</a:t>
            </a:fld>
            <a:endParaRPr lang="en-US"/>
          </a:p>
        </p:txBody>
      </p:sp>
    </p:spTree>
    <p:extLst>
      <p:ext uri="{BB962C8B-B14F-4D97-AF65-F5344CB8AC3E}">
        <p14:creationId xmlns:p14="http://schemas.microsoft.com/office/powerpoint/2010/main" val="8708976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 lvl="0" indent="0">
              <a:buNone/>
            </a:pPr>
            <a:r>
              <a:rPr lang="en-US" b="1" dirty="0" smtClean="0"/>
              <a:t>For Learners</a:t>
            </a:r>
          </a:p>
          <a:p>
            <a:r>
              <a:rPr lang="en-US" dirty="0" smtClean="0"/>
              <a:t>Significant positive impact on learner satisfaction, retention and achievement in online courses in Minnesota through the development and delivery of online courses that meet high standards of course design.</a:t>
            </a:r>
          </a:p>
          <a:p>
            <a:pPr marL="45720" lvl="0" indent="0">
              <a:buNone/>
            </a:pPr>
            <a:r>
              <a:rPr lang="en-US" b="1" dirty="0" smtClean="0"/>
              <a:t>For Institutions</a:t>
            </a:r>
          </a:p>
          <a:p>
            <a:r>
              <a:rPr lang="en-US" dirty="0" smtClean="0"/>
              <a:t>Provision of significant, course development support for administrators, faculty and staff developing and delivering online courses and an effective and sustainable way for each to demonstrate its commitment to offering high quality online courses and programs.</a:t>
            </a:r>
          </a:p>
          <a:p>
            <a:pPr marL="45720" lvl="0" indent="0">
              <a:buNone/>
            </a:pPr>
            <a:r>
              <a:rPr lang="en-US" b="1" dirty="0" smtClean="0"/>
              <a:t>For the </a:t>
            </a:r>
            <a:r>
              <a:rPr lang="en-US" b="1" dirty="0" err="1" smtClean="0"/>
              <a:t>MnSCU</a:t>
            </a:r>
            <a:r>
              <a:rPr lang="en-US" b="1" dirty="0" smtClean="0"/>
              <a:t> System</a:t>
            </a:r>
          </a:p>
          <a:p>
            <a:r>
              <a:rPr lang="en-US" dirty="0" smtClean="0"/>
              <a:t>Provision of effective, coordinated assistance in building statewide access to sustained, continuous training, online course development support and the ability to demonstrate  institutional and statewide support for high quality online learning in Minnesota.</a:t>
            </a:r>
          </a:p>
          <a:p>
            <a:endParaRPr lang="en-US" dirty="0" smtClean="0"/>
          </a:p>
          <a:p>
            <a:r>
              <a:rPr lang="en-US" dirty="0" smtClean="0"/>
              <a:t>Intentional</a:t>
            </a:r>
            <a:r>
              <a:rPr lang="en-US" baseline="0" dirty="0" smtClean="0"/>
              <a:t> and strategic</a:t>
            </a:r>
            <a:endParaRPr lang="en-US" dirty="0" smtClean="0"/>
          </a:p>
          <a:p>
            <a:endParaRPr lang="en-US" dirty="0"/>
          </a:p>
        </p:txBody>
      </p:sp>
      <p:sp>
        <p:nvSpPr>
          <p:cNvPr id="4" name="Slide Number Placeholder 3"/>
          <p:cNvSpPr>
            <a:spLocks noGrp="1"/>
          </p:cNvSpPr>
          <p:nvPr>
            <p:ph type="sldNum" sz="quarter" idx="10"/>
          </p:nvPr>
        </p:nvSpPr>
        <p:spPr/>
        <p:txBody>
          <a:bodyPr/>
          <a:lstStyle/>
          <a:p>
            <a:fld id="{3F4D444B-64A9-4273-8963-FF2D246403E6}" type="slidenum">
              <a:rPr lang="en-US" smtClean="0"/>
              <a:t>8</a:t>
            </a:fld>
            <a:endParaRPr lang="en-US"/>
          </a:p>
        </p:txBody>
      </p:sp>
    </p:spTree>
    <p:extLst>
      <p:ext uri="{BB962C8B-B14F-4D97-AF65-F5344CB8AC3E}">
        <p14:creationId xmlns:p14="http://schemas.microsoft.com/office/powerpoint/2010/main" val="40403802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MnSCU</a:t>
            </a:r>
            <a:r>
              <a:rPr lang="en-US" dirty="0" smtClean="0"/>
              <a:t> started</a:t>
            </a:r>
            <a:r>
              <a:rPr lang="en-US" baseline="0" dirty="0" smtClean="0"/>
              <a:t> with QM 2009.  WSU 2012</a:t>
            </a:r>
            <a:endParaRPr lang="en-US" dirty="0"/>
          </a:p>
        </p:txBody>
      </p:sp>
      <p:sp>
        <p:nvSpPr>
          <p:cNvPr id="4" name="Slide Number Placeholder 3"/>
          <p:cNvSpPr>
            <a:spLocks noGrp="1"/>
          </p:cNvSpPr>
          <p:nvPr>
            <p:ph type="sldNum" sz="quarter" idx="10"/>
          </p:nvPr>
        </p:nvSpPr>
        <p:spPr/>
        <p:txBody>
          <a:bodyPr/>
          <a:lstStyle/>
          <a:p>
            <a:fld id="{3F4D444B-64A9-4273-8963-FF2D246403E6}" type="slidenum">
              <a:rPr lang="en-US" smtClean="0"/>
              <a:t>17</a:t>
            </a:fld>
            <a:endParaRPr lang="en-US"/>
          </a:p>
        </p:txBody>
      </p:sp>
    </p:spTree>
    <p:extLst>
      <p:ext uri="{BB962C8B-B14F-4D97-AF65-F5344CB8AC3E}">
        <p14:creationId xmlns:p14="http://schemas.microsoft.com/office/powerpoint/2010/main" val="11387449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5A9879-8049-404D-BAFA-934B888D512A}" type="slidenum">
              <a:rPr lang="en-US" smtClean="0"/>
              <a:t>27</a:t>
            </a:fld>
            <a:endParaRPr lang="en-US"/>
          </a:p>
        </p:txBody>
      </p:sp>
    </p:spTree>
    <p:extLst>
      <p:ext uri="{BB962C8B-B14F-4D97-AF65-F5344CB8AC3E}">
        <p14:creationId xmlns:p14="http://schemas.microsoft.com/office/powerpoint/2010/main" val="30785722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4D444B-64A9-4273-8963-FF2D246403E6}" type="slidenum">
              <a:rPr lang="en-US" smtClean="0"/>
              <a:t>28</a:t>
            </a:fld>
            <a:endParaRPr lang="en-US"/>
          </a:p>
        </p:txBody>
      </p:sp>
    </p:spTree>
    <p:extLst>
      <p:ext uri="{BB962C8B-B14F-4D97-AF65-F5344CB8AC3E}">
        <p14:creationId xmlns:p14="http://schemas.microsoft.com/office/powerpoint/2010/main" val="22048158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8F739C65-7445-4B86-BED5-EB937A9C2B79}" type="datetimeFigureOut">
              <a:rPr lang="en-US" smtClean="0"/>
              <a:t>10/15/2015</a:t>
            </a:fld>
            <a:endParaRPr lang="en-US"/>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2DA7DF4A-CA15-4DCE-8DBF-2A83A47A878A}" type="slidenum">
              <a:rPr lang="en-US" smtClean="0"/>
              <a:t>‹#›</a:t>
            </a:fld>
            <a:endParaRPr lang="en-US"/>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US"/>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smtClean="0"/>
              <a:t>Click to edit Master title style</a:t>
            </a:r>
            <a:endParaRPr lang="en-US" dirty="0"/>
          </a:p>
        </p:txBody>
      </p:sp>
      <p:grpSp>
        <p:nvGrpSpPr>
          <p:cNvPr id="6" name="Group 5"/>
          <p:cNvGrpSpPr/>
          <p:nvPr userDrawn="1"/>
        </p:nvGrpSpPr>
        <p:grpSpPr>
          <a:xfrm>
            <a:off x="7315199" y="5053291"/>
            <a:ext cx="1371600" cy="1143000"/>
            <a:chOff x="7315199" y="5053291"/>
            <a:chExt cx="1371600" cy="1143000"/>
          </a:xfrm>
        </p:grpSpPr>
        <p:sp>
          <p:nvSpPr>
            <p:cNvPr id="5" name="Rectangle 4"/>
            <p:cNvSpPr/>
            <p:nvPr userDrawn="1"/>
          </p:nvSpPr>
          <p:spPr>
            <a:xfrm>
              <a:off x="7315199" y="5053291"/>
              <a:ext cx="1371600" cy="1143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43167" y="5105400"/>
              <a:ext cx="1115665" cy="1024217"/>
            </a:xfrm>
            <a:prstGeom prst="rect">
              <a:avLst/>
            </a:prstGeom>
            <a:noFill/>
          </p:spPr>
        </p:pic>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676400" y="355847"/>
            <a:ext cx="7085860" cy="1054394"/>
          </a:xfrm>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739C65-7445-4B86-BED5-EB937A9C2B79}" type="datetimeFigureOut">
              <a:rPr lang="en-US" smtClean="0"/>
              <a:t>10/15/2015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A7DF4A-CA15-4DCE-8DBF-2A83A47A878A}" type="slidenum">
              <a:rPr lang="en-US" smtClean="0"/>
              <a:t>‹#›</a:t>
            </a:fld>
            <a:endParaRPr lang="en-US"/>
          </a:p>
        </p:txBody>
      </p:sp>
      <p:grpSp>
        <p:nvGrpSpPr>
          <p:cNvPr id="7" name="Group 6"/>
          <p:cNvGrpSpPr/>
          <p:nvPr userDrawn="1"/>
        </p:nvGrpSpPr>
        <p:grpSpPr>
          <a:xfrm>
            <a:off x="228600" y="228600"/>
            <a:ext cx="1371600" cy="1143000"/>
            <a:chOff x="7315199" y="5053291"/>
            <a:chExt cx="1371600" cy="1143000"/>
          </a:xfrm>
        </p:grpSpPr>
        <p:sp>
          <p:nvSpPr>
            <p:cNvPr id="8" name="Rectangle 7"/>
            <p:cNvSpPr/>
            <p:nvPr userDrawn="1"/>
          </p:nvSpPr>
          <p:spPr>
            <a:xfrm>
              <a:off x="7315199" y="5053291"/>
              <a:ext cx="1371600" cy="1143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43167" y="5105400"/>
              <a:ext cx="1115665" cy="1024217"/>
            </a:xfrm>
            <a:prstGeom prst="rect">
              <a:avLst/>
            </a:prstGeom>
            <a:noFill/>
          </p:spPr>
        </p:pic>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162800" y="274638"/>
            <a:ext cx="1676400" cy="5851525"/>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F739C65-7445-4B86-BED5-EB937A9C2B79}" type="datetimeFigureOut">
              <a:rPr lang="en-US" smtClean="0"/>
              <a:t>10/15/2015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2DA7DF4A-CA15-4DCE-8DBF-2A83A47A878A}"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beginning slide">
    <p:spTree>
      <p:nvGrpSpPr>
        <p:cNvPr id="1" name=""/>
        <p:cNvGrpSpPr/>
        <p:nvPr/>
      </p:nvGrpSpPr>
      <p:grpSpPr>
        <a:xfrm>
          <a:off x="0" y="0"/>
          <a:ext cx="0" cy="0"/>
          <a:chOff x="0" y="0"/>
          <a:chExt cx="0" cy="0"/>
        </a:xfrm>
      </p:grpSpPr>
      <p:sp>
        <p:nvSpPr>
          <p:cNvPr id="2" name="Title 1"/>
          <p:cNvSpPr>
            <a:spLocks noGrp="1"/>
          </p:cNvSpPr>
          <p:nvPr>
            <p:ph type="title"/>
          </p:nvPr>
        </p:nvSpPr>
        <p:spPr>
          <a:xfrm>
            <a:off x="2106934" y="590676"/>
            <a:ext cx="6744163" cy="4410385"/>
          </a:xfrm>
        </p:spPr>
        <p:txBody>
          <a:bodyPr anchor="ctr"/>
          <a:lstStyle>
            <a:lvl1pPr algn="ctr">
              <a:defRPr sz="4000" b="0" cap="none">
                <a:latin typeface="+mn-lt"/>
              </a:defRPr>
            </a:lvl1p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CB9DFDE8-806A-4A02-831D-D195DC7290A6}" type="datetime1">
              <a:rPr lang="en-US"/>
              <a:pPr>
                <a:defRPr/>
              </a:pPr>
              <a:t>10/15/2015</a:t>
            </a:fld>
            <a:endParaRPr lang="en-US"/>
          </a:p>
        </p:txBody>
      </p:sp>
      <p:sp>
        <p:nvSpPr>
          <p:cNvPr id="5" name="Footer Placeholder 4"/>
          <p:cNvSpPr>
            <a:spLocks noGrp="1"/>
          </p:cNvSpPr>
          <p:nvPr>
            <p:ph type="ftr" sz="quarter" idx="11"/>
          </p:nvPr>
        </p:nvSpPr>
        <p:spPr>
          <a:xfrm>
            <a:off x="3048000" y="6356350"/>
            <a:ext cx="3581400" cy="274320"/>
          </a:xfrm>
        </p:spPr>
        <p:txBody>
          <a:bodyPr/>
          <a:lstStyle>
            <a:lvl1pPr>
              <a:defRPr/>
            </a:lvl1pPr>
          </a:lstStyle>
          <a:p>
            <a:pPr>
              <a:defRPr/>
            </a:pPr>
            <a:r>
              <a:rPr lang="en-US" dirty="0" smtClean="0"/>
              <a:t>©Minnesota Online Quality Initiative.  All rights reserved </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8599572-5A69-48E9-9CD5-AA5811A16936}" type="slidenum">
              <a:rPr lang="en-US"/>
              <a:pPr>
                <a:defRPr/>
              </a:pPr>
              <a:t>‹#›</a:t>
            </a:fld>
            <a:endParaRPr lang="en-US"/>
          </a:p>
        </p:txBody>
      </p:sp>
    </p:spTree>
    <p:extLst>
      <p:ext uri="{BB962C8B-B14F-4D97-AF65-F5344CB8AC3E}">
        <p14:creationId xmlns:p14="http://schemas.microsoft.com/office/powerpoint/2010/main" val="939347022"/>
      </p:ext>
    </p:extLst>
  </p:cSld>
  <p:clrMapOvr>
    <a:masterClrMapping/>
  </p:clrMapOvr>
  <p:transition spd="slow">
    <p:strips dir="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F739C65-7445-4B86-BED5-EB937A9C2B79}" type="datetimeFigureOut">
              <a:rPr lang="en-US" smtClean="0"/>
              <a:t>10/15/2015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A7DF4A-CA15-4DCE-8DBF-2A83A47A878A}" type="slidenum">
              <a:rPr lang="en-US" smtClean="0"/>
              <a:t>‹#›</a:t>
            </a:fld>
            <a:endParaRPr lang="en-US"/>
          </a:p>
        </p:txBody>
      </p:sp>
      <p:sp>
        <p:nvSpPr>
          <p:cNvPr id="7" name="Title 6"/>
          <p:cNvSpPr>
            <a:spLocks noGrp="1"/>
          </p:cNvSpPr>
          <p:nvPr>
            <p:ph type="title"/>
          </p:nvPr>
        </p:nvSpPr>
        <p:spPr>
          <a:xfrm>
            <a:off x="1676400" y="355847"/>
            <a:ext cx="7085860" cy="1054394"/>
          </a:xfrm>
        </p:spPr>
        <p:txBody>
          <a:bodyPr/>
          <a:lstStyle/>
          <a:p>
            <a:r>
              <a:rPr lang="en-US" dirty="0" smtClean="0"/>
              <a:t>Click to edit Master title style</a:t>
            </a:r>
            <a:endParaRPr lang="en-US" dirty="0"/>
          </a:p>
        </p:txBody>
      </p:sp>
      <p:grpSp>
        <p:nvGrpSpPr>
          <p:cNvPr id="8" name="Group 7"/>
          <p:cNvGrpSpPr/>
          <p:nvPr userDrawn="1"/>
        </p:nvGrpSpPr>
        <p:grpSpPr>
          <a:xfrm>
            <a:off x="228600" y="228600"/>
            <a:ext cx="1371600" cy="1143000"/>
            <a:chOff x="7315199" y="5053291"/>
            <a:chExt cx="1371600" cy="1143000"/>
          </a:xfrm>
        </p:grpSpPr>
        <p:sp>
          <p:nvSpPr>
            <p:cNvPr id="9" name="Rectangle 8"/>
            <p:cNvSpPr/>
            <p:nvPr userDrawn="1"/>
          </p:nvSpPr>
          <p:spPr>
            <a:xfrm>
              <a:off x="7315199" y="5053291"/>
              <a:ext cx="1371600" cy="1143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43167" y="5105400"/>
              <a:ext cx="1115665" cy="1024217"/>
            </a:xfrm>
            <a:prstGeom prst="rect">
              <a:avLst/>
            </a:prstGeom>
            <a:noFill/>
          </p:spPr>
        </p:pic>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8F739C65-7445-4B86-BED5-EB937A9C2B79}" type="datetimeFigureOut">
              <a:rPr lang="en-US" smtClean="0"/>
              <a:t>10/15/2015</a:t>
            </a:fld>
            <a:endParaRPr lang="en-US"/>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2DA7DF4A-CA15-4DCE-8DBF-2A83A47A878A}" type="slidenum">
              <a:rPr lang="en-US" smtClean="0"/>
              <a:t>‹#›</a:t>
            </a:fld>
            <a:endParaRPr lang="en-US"/>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US"/>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smtClean="0"/>
              <a:t>Click to edit Master title style</a:t>
            </a:r>
            <a:endParaRPr lang="en-US" dirty="0"/>
          </a:p>
        </p:txBody>
      </p:sp>
      <p:grpSp>
        <p:nvGrpSpPr>
          <p:cNvPr id="13" name="Group 12"/>
          <p:cNvGrpSpPr/>
          <p:nvPr userDrawn="1"/>
        </p:nvGrpSpPr>
        <p:grpSpPr>
          <a:xfrm>
            <a:off x="7315199" y="5053291"/>
            <a:ext cx="1371600" cy="1143000"/>
            <a:chOff x="7315199" y="5053291"/>
            <a:chExt cx="1371600" cy="1143000"/>
          </a:xfrm>
        </p:grpSpPr>
        <p:sp>
          <p:nvSpPr>
            <p:cNvPr id="14" name="Rectangle 13"/>
            <p:cNvSpPr/>
            <p:nvPr userDrawn="1"/>
          </p:nvSpPr>
          <p:spPr>
            <a:xfrm>
              <a:off x="7315199" y="5053291"/>
              <a:ext cx="1371600" cy="1143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43167" y="5105400"/>
              <a:ext cx="1115665" cy="1024217"/>
            </a:xfrm>
            <a:prstGeom prst="rect">
              <a:avLst/>
            </a:prstGeom>
            <a:noFill/>
          </p:spPr>
        </p:pic>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F739C65-7445-4B86-BED5-EB937A9C2B79}" type="datetimeFigureOut">
              <a:rPr lang="en-US" smtClean="0"/>
              <a:t>10/15/2015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A7DF4A-CA15-4DCE-8DBF-2A83A47A878A}" type="slidenum">
              <a:rPr lang="en-US" smtClean="0"/>
              <a:t>‹#›</a:t>
            </a:fld>
            <a:endParaRPr lang="en-US"/>
          </a:p>
        </p:txBody>
      </p:sp>
      <p:sp>
        <p:nvSpPr>
          <p:cNvPr id="8" name="Title 7"/>
          <p:cNvSpPr>
            <a:spLocks noGrp="1"/>
          </p:cNvSpPr>
          <p:nvPr>
            <p:ph type="title"/>
          </p:nvPr>
        </p:nvSpPr>
        <p:spPr>
          <a:xfrm>
            <a:off x="1676400" y="355847"/>
            <a:ext cx="7085860" cy="1054394"/>
          </a:xfrm>
        </p:spPr>
        <p:txBody>
          <a:bodyPr/>
          <a:lstStyle/>
          <a:p>
            <a:r>
              <a:rPr lang="en-US" dirty="0" smtClean="0"/>
              <a:t>Click to edit Master title style</a:t>
            </a:r>
            <a:endParaRPr lang="en-US" dirty="0"/>
          </a:p>
        </p:txBody>
      </p:sp>
      <p:grpSp>
        <p:nvGrpSpPr>
          <p:cNvPr id="9" name="Group 8"/>
          <p:cNvGrpSpPr/>
          <p:nvPr userDrawn="1"/>
        </p:nvGrpSpPr>
        <p:grpSpPr>
          <a:xfrm>
            <a:off x="228600" y="228600"/>
            <a:ext cx="1371600" cy="1143000"/>
            <a:chOff x="7315199" y="5053291"/>
            <a:chExt cx="1371600" cy="1143000"/>
          </a:xfrm>
        </p:grpSpPr>
        <p:sp>
          <p:nvSpPr>
            <p:cNvPr id="10" name="Rectangle 9"/>
            <p:cNvSpPr/>
            <p:nvPr userDrawn="1"/>
          </p:nvSpPr>
          <p:spPr>
            <a:xfrm>
              <a:off x="7315199" y="5053291"/>
              <a:ext cx="1371600" cy="1143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43167" y="5105400"/>
              <a:ext cx="1115665" cy="1024217"/>
            </a:xfrm>
            <a:prstGeom prst="rect">
              <a:avLst/>
            </a:prstGeom>
            <a:noFill/>
          </p:spPr>
        </p:pic>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F739C65-7445-4B86-BED5-EB937A9C2B79}" type="datetimeFigureOut">
              <a:rPr lang="en-US" smtClean="0"/>
              <a:t>10/15/2015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DA7DF4A-CA15-4DCE-8DBF-2A83A47A878A}" type="slidenum">
              <a:rPr lang="en-US" smtClean="0"/>
              <a:t>‹#›</a:t>
            </a:fld>
            <a:endParaRPr lang="en-US"/>
          </a:p>
        </p:txBody>
      </p:sp>
      <p:sp>
        <p:nvSpPr>
          <p:cNvPr id="10" name="Title 9"/>
          <p:cNvSpPr>
            <a:spLocks noGrp="1"/>
          </p:cNvSpPr>
          <p:nvPr>
            <p:ph type="title"/>
          </p:nvPr>
        </p:nvSpPr>
        <p:spPr>
          <a:xfrm>
            <a:off x="1676400" y="355847"/>
            <a:ext cx="7085860" cy="1054394"/>
          </a:xfrm>
        </p:spPr>
        <p:txBody>
          <a:bodyPr/>
          <a:lstStyle/>
          <a:p>
            <a:r>
              <a:rPr lang="en-US" dirty="0" smtClean="0"/>
              <a:t>Click to edit Master title style</a:t>
            </a:r>
            <a:endParaRPr lang="en-US" dirty="0"/>
          </a:p>
        </p:txBody>
      </p:sp>
      <p:grpSp>
        <p:nvGrpSpPr>
          <p:cNvPr id="11" name="Group 10"/>
          <p:cNvGrpSpPr/>
          <p:nvPr userDrawn="1"/>
        </p:nvGrpSpPr>
        <p:grpSpPr>
          <a:xfrm>
            <a:off x="228600" y="228600"/>
            <a:ext cx="1371600" cy="1143000"/>
            <a:chOff x="7315199" y="5053291"/>
            <a:chExt cx="1371600" cy="1143000"/>
          </a:xfrm>
        </p:grpSpPr>
        <p:sp>
          <p:nvSpPr>
            <p:cNvPr id="12" name="Rectangle 11"/>
            <p:cNvSpPr/>
            <p:nvPr userDrawn="1"/>
          </p:nvSpPr>
          <p:spPr>
            <a:xfrm>
              <a:off x="7315199" y="5053291"/>
              <a:ext cx="1371600" cy="1143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43167" y="5105400"/>
              <a:ext cx="1115665" cy="1024217"/>
            </a:xfrm>
            <a:prstGeom prst="rect">
              <a:avLst/>
            </a:prstGeom>
            <a:noFill/>
          </p:spPr>
        </p:pic>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F739C65-7445-4B86-BED5-EB937A9C2B79}" type="datetimeFigureOut">
              <a:rPr lang="en-US" smtClean="0"/>
              <a:t>10/15/2015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DA7DF4A-CA15-4DCE-8DBF-2A83A47A878A}" type="slidenum">
              <a:rPr lang="en-US" smtClean="0"/>
              <a:t>‹#›</a:t>
            </a:fld>
            <a:endParaRPr lang="en-US"/>
          </a:p>
        </p:txBody>
      </p:sp>
      <p:sp>
        <p:nvSpPr>
          <p:cNvPr id="6" name="Title 5"/>
          <p:cNvSpPr>
            <a:spLocks noGrp="1"/>
          </p:cNvSpPr>
          <p:nvPr>
            <p:ph type="title"/>
          </p:nvPr>
        </p:nvSpPr>
        <p:spPr>
          <a:xfrm>
            <a:off x="1676400" y="355847"/>
            <a:ext cx="7085860" cy="1054394"/>
          </a:xfrm>
        </p:spPr>
        <p:txBody>
          <a:bodyPr/>
          <a:lstStyle/>
          <a:p>
            <a:r>
              <a:rPr lang="en-US" dirty="0" smtClean="0"/>
              <a:t>Click to edit Master title style</a:t>
            </a:r>
            <a:endParaRPr lang="en-US" dirty="0"/>
          </a:p>
        </p:txBody>
      </p:sp>
      <p:grpSp>
        <p:nvGrpSpPr>
          <p:cNvPr id="7" name="Group 6"/>
          <p:cNvGrpSpPr/>
          <p:nvPr userDrawn="1"/>
        </p:nvGrpSpPr>
        <p:grpSpPr>
          <a:xfrm>
            <a:off x="228600" y="228600"/>
            <a:ext cx="1371600" cy="1143000"/>
            <a:chOff x="7315199" y="5053291"/>
            <a:chExt cx="1371600" cy="1143000"/>
          </a:xfrm>
        </p:grpSpPr>
        <p:sp>
          <p:nvSpPr>
            <p:cNvPr id="8" name="Rectangle 7"/>
            <p:cNvSpPr/>
            <p:nvPr userDrawn="1"/>
          </p:nvSpPr>
          <p:spPr>
            <a:xfrm>
              <a:off x="7315199" y="5053291"/>
              <a:ext cx="1371600" cy="1143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43167" y="5105400"/>
              <a:ext cx="1115665" cy="1024217"/>
            </a:xfrm>
            <a:prstGeom prst="rect">
              <a:avLst/>
            </a:prstGeom>
            <a:noFill/>
          </p:spPr>
        </p:pic>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8F739C65-7445-4B86-BED5-EB937A9C2B79}" type="datetimeFigureOut">
              <a:rPr lang="en-US" smtClean="0"/>
              <a:t>10/15/2015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DA7DF4A-CA15-4DCE-8DBF-2A83A47A878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739C65-7445-4B86-BED5-EB937A9C2B79}" type="datetimeFigureOut">
              <a:rPr lang="en-US" smtClean="0"/>
              <a:t>10/15/2015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2DA7DF4A-CA15-4DCE-8DBF-2A83A47A878A}" type="slidenum">
              <a:rPr lang="en-US" smtClean="0"/>
              <a:t>‹#›</a:t>
            </a:fld>
            <a:endParaRPr lang="en-US"/>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smtClean="0"/>
              <a:t>Click to edit Master title style</a:t>
            </a:r>
            <a:endParaRPr lang="en-US" dirty="0"/>
          </a:p>
        </p:txBody>
      </p:sp>
      <p:grpSp>
        <p:nvGrpSpPr>
          <p:cNvPr id="12" name="Group 11"/>
          <p:cNvGrpSpPr/>
          <p:nvPr userDrawn="1"/>
        </p:nvGrpSpPr>
        <p:grpSpPr>
          <a:xfrm>
            <a:off x="7315199" y="5053291"/>
            <a:ext cx="1371600" cy="1143000"/>
            <a:chOff x="7315199" y="5053291"/>
            <a:chExt cx="1371600" cy="1143000"/>
          </a:xfrm>
        </p:grpSpPr>
        <p:sp>
          <p:nvSpPr>
            <p:cNvPr id="13" name="Rectangle 12"/>
            <p:cNvSpPr/>
            <p:nvPr userDrawn="1"/>
          </p:nvSpPr>
          <p:spPr>
            <a:xfrm>
              <a:off x="7315199" y="5053291"/>
              <a:ext cx="1371600" cy="1143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43167" y="5105400"/>
              <a:ext cx="1115665" cy="1024217"/>
            </a:xfrm>
            <a:prstGeom prst="rect">
              <a:avLst/>
            </a:prstGeom>
            <a:noFill/>
          </p:spPr>
        </p:pic>
      </p:gr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739C65-7445-4B86-BED5-EB937A9C2B79}" type="datetimeFigureOut">
              <a:rPr lang="en-US" smtClean="0"/>
              <a:t>10/15/2015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A7DF4A-CA15-4DCE-8DBF-2A83A47A878A}" type="slidenum">
              <a:rPr lang="en-US" smtClean="0"/>
              <a:t>‹#›</a:t>
            </a:fld>
            <a:endParaRPr lang="en-US"/>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smtClean="0"/>
              <a:t>Click to edit Master title style</a:t>
            </a:r>
            <a:endParaRPr lang="en-US" dirty="0"/>
          </a:p>
        </p:txBody>
      </p:sp>
      <p:grpSp>
        <p:nvGrpSpPr>
          <p:cNvPr id="2" name="Group 1"/>
          <p:cNvGrpSpPr/>
          <p:nvPr userDrawn="1"/>
        </p:nvGrpSpPr>
        <p:grpSpPr>
          <a:xfrm>
            <a:off x="7315199" y="5053291"/>
            <a:ext cx="1371600" cy="1143000"/>
            <a:chOff x="7315199" y="5053291"/>
            <a:chExt cx="1371600" cy="1143000"/>
          </a:xfrm>
        </p:grpSpPr>
        <p:sp>
          <p:nvSpPr>
            <p:cNvPr id="12" name="Rectangle 11"/>
            <p:cNvSpPr/>
            <p:nvPr userDrawn="1"/>
          </p:nvSpPr>
          <p:spPr>
            <a:xfrm>
              <a:off x="7315199" y="5053291"/>
              <a:ext cx="1371600" cy="1143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43167" y="5105400"/>
              <a:ext cx="1115665" cy="1024217"/>
            </a:xfrm>
            <a:prstGeom prst="rect">
              <a:avLst/>
            </a:prstGeom>
            <a:noFill/>
          </p:spPr>
        </p:pic>
      </p:gr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8F739C65-7445-4B86-BED5-EB937A9C2B79}" type="datetimeFigureOut">
              <a:rPr lang="en-US" smtClean="0"/>
              <a:t>10/15/2015</a:t>
            </a:fld>
            <a:endParaRPr lang="en-US"/>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en-US"/>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2DA7DF4A-CA15-4DCE-8DBF-2A83A47A878A}"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 id="2147483856" r:id="rId12"/>
  </p:sldLayoutIdLst>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0.jp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35.xml.rels><?xml version="1.0" encoding="UTF-8" standalone="yes"?>
<Relationships xmlns="http://schemas.openxmlformats.org/package/2006/relationships"><Relationship Id="rId3" Type="http://schemas.openxmlformats.org/officeDocument/2006/relationships/hyperlink" Target="mailto:Karen.LaPlant@hennepintech.edu" TargetMode="External"/><Relationship Id="rId2" Type="http://schemas.openxmlformats.org/officeDocument/2006/relationships/hyperlink" Target="mailto:Elizabeth.McMahon@northland.edu" TargetMode="External"/><Relationship Id="rId1" Type="http://schemas.openxmlformats.org/officeDocument/2006/relationships/slideLayout" Target="../slideLayouts/slideLayout2.xml"/><Relationship Id="rId5" Type="http://schemas.openxmlformats.org/officeDocument/2006/relationships/hyperlink" Target="mailto:ROCallaghan@winona.edu" TargetMode="External"/><Relationship Id="rId4" Type="http://schemas.openxmlformats.org/officeDocument/2006/relationships/hyperlink" Target="mailto:Julie.Reginek@ridgewater.edu"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minnesota.qualitymatters.org/" TargetMode="External"/><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jpe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10.jpeg"/><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7086600" y="2052960"/>
            <a:ext cx="1755774" cy="2017091"/>
          </a:xfrm>
        </p:spPr>
        <p:txBody>
          <a:bodyPr/>
          <a:lstStyle/>
          <a:p>
            <a:r>
              <a:rPr lang="en-US" dirty="0" smtClean="0"/>
              <a:t>October 2015</a:t>
            </a:r>
            <a:endParaRPr lang="en-US" dirty="0"/>
          </a:p>
        </p:txBody>
      </p:sp>
      <p:sp>
        <p:nvSpPr>
          <p:cNvPr id="3" name="Title 2"/>
          <p:cNvSpPr>
            <a:spLocks noGrp="1"/>
          </p:cNvSpPr>
          <p:nvPr>
            <p:ph type="title"/>
          </p:nvPr>
        </p:nvSpPr>
        <p:spPr/>
        <p:txBody>
          <a:bodyPr/>
          <a:lstStyle/>
          <a:p>
            <a:pPr algn="ctr"/>
            <a:r>
              <a:rPr lang="en-US" sz="3600" dirty="0"/>
              <a:t>The Road to Quality - A Panel Discussion on Campus </a:t>
            </a:r>
            <a:r>
              <a:rPr lang="en-US" sz="3600" dirty="0" smtClean="0"/>
              <a:t>Implementation</a:t>
            </a:r>
            <a:r>
              <a:rPr lang="en-US" dirty="0"/>
              <a:t> </a:t>
            </a:r>
          </a:p>
        </p:txBody>
      </p:sp>
      <p:pic>
        <p:nvPicPr>
          <p:cNvPr id="1026" name="Picture 2" descr="banner art for QM 7th Annual conference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029199"/>
            <a:ext cx="9144000" cy="11887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49722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501650" indent="-457200" eaLnBrk="1" hangingPunct="1">
              <a:buFont typeface="+mj-lt"/>
              <a:buAutoNum type="arabicPeriod"/>
              <a:defRPr/>
            </a:pPr>
            <a:endParaRPr lang="en-US" dirty="0" smtClean="0">
              <a:ea typeface="+mn-ea"/>
            </a:endParaRPr>
          </a:p>
          <a:p>
            <a:pPr marL="501650" indent="-457200" eaLnBrk="1" hangingPunct="1">
              <a:buFont typeface="+mj-lt"/>
              <a:buAutoNum type="arabicPeriod"/>
              <a:defRPr/>
            </a:pPr>
            <a:r>
              <a:rPr lang="en-US" dirty="0" smtClean="0">
                <a:ea typeface="+mn-ea"/>
              </a:rPr>
              <a:t>Introducing Quality Matters on campus</a:t>
            </a:r>
          </a:p>
          <a:p>
            <a:pPr marL="501650" indent="-457200" eaLnBrk="1" hangingPunct="1">
              <a:buFont typeface="+mj-lt"/>
              <a:buAutoNum type="arabicPeriod"/>
              <a:defRPr/>
            </a:pPr>
            <a:endParaRPr lang="en-US" dirty="0" smtClean="0">
              <a:ea typeface="+mn-ea"/>
            </a:endParaRPr>
          </a:p>
          <a:p>
            <a:pPr marL="501650" indent="-457200" eaLnBrk="1" hangingPunct="1">
              <a:buFont typeface="+mj-lt"/>
              <a:buAutoNum type="arabicPeriod"/>
              <a:defRPr/>
            </a:pPr>
            <a:r>
              <a:rPr lang="en-US" dirty="0" smtClean="0">
                <a:ea typeface="+mn-ea"/>
              </a:rPr>
              <a:t>Gaining acceptance or buy-in</a:t>
            </a:r>
          </a:p>
          <a:p>
            <a:pPr marL="501650" indent="-457200" eaLnBrk="1" hangingPunct="1">
              <a:buFont typeface="+mj-lt"/>
              <a:buAutoNum type="arabicPeriod"/>
              <a:defRPr/>
            </a:pPr>
            <a:endParaRPr lang="en-US" dirty="0" smtClean="0">
              <a:ea typeface="+mn-ea"/>
            </a:endParaRPr>
          </a:p>
          <a:p>
            <a:pPr marL="501650" indent="-457200" eaLnBrk="1" hangingPunct="1">
              <a:buFont typeface="+mj-lt"/>
              <a:buAutoNum type="arabicPeriod"/>
              <a:defRPr/>
            </a:pPr>
            <a:r>
              <a:rPr lang="en-US" dirty="0" smtClean="0">
                <a:ea typeface="+mn-ea"/>
              </a:rPr>
              <a:t>Establishment </a:t>
            </a:r>
            <a:r>
              <a:rPr lang="en-US" dirty="0">
                <a:ea typeface="+mn-ea"/>
              </a:rPr>
              <a:t>of a training program</a:t>
            </a:r>
          </a:p>
          <a:p>
            <a:pPr marL="501650" indent="-457200" eaLnBrk="1" hangingPunct="1">
              <a:buFont typeface="+mj-lt"/>
              <a:buAutoNum type="arabicPeriod"/>
              <a:defRPr/>
            </a:pPr>
            <a:endParaRPr lang="en-US" dirty="0" smtClean="0">
              <a:ea typeface="+mn-ea"/>
            </a:endParaRPr>
          </a:p>
          <a:p>
            <a:pPr marL="501650" indent="-457200" eaLnBrk="1" hangingPunct="1">
              <a:buFont typeface="+mj-lt"/>
              <a:buAutoNum type="arabicPeriod"/>
              <a:defRPr/>
            </a:pPr>
            <a:r>
              <a:rPr lang="en-US" dirty="0" smtClean="0">
                <a:ea typeface="+mn-ea"/>
              </a:rPr>
              <a:t>Procedures </a:t>
            </a:r>
            <a:r>
              <a:rPr lang="en-US" dirty="0">
                <a:ea typeface="+mn-ea"/>
              </a:rPr>
              <a:t>for faculty to have </a:t>
            </a:r>
            <a:r>
              <a:rPr lang="en-US" dirty="0" smtClean="0">
                <a:ea typeface="+mn-ea"/>
              </a:rPr>
              <a:t>courses reviewed</a:t>
            </a:r>
            <a:endParaRPr lang="en-US" dirty="0">
              <a:ea typeface="+mn-ea"/>
            </a:endParaRPr>
          </a:p>
          <a:p>
            <a:pPr marL="501650" indent="-457200" eaLnBrk="1" hangingPunct="1">
              <a:buFont typeface="+mj-lt"/>
              <a:buAutoNum type="arabicPeriod"/>
              <a:defRPr/>
            </a:pPr>
            <a:endParaRPr lang="en-US" dirty="0" smtClean="0">
              <a:ea typeface="+mn-ea"/>
            </a:endParaRPr>
          </a:p>
          <a:p>
            <a:pPr marL="501650" indent="-457200" eaLnBrk="1" hangingPunct="1">
              <a:buFont typeface="+mj-lt"/>
              <a:buAutoNum type="arabicPeriod"/>
              <a:defRPr/>
            </a:pPr>
            <a:r>
              <a:rPr lang="en-US" dirty="0" smtClean="0">
                <a:ea typeface="+mn-ea"/>
              </a:rPr>
              <a:t>Lessons </a:t>
            </a:r>
            <a:r>
              <a:rPr lang="en-US" dirty="0">
                <a:ea typeface="+mn-ea"/>
              </a:rPr>
              <a:t>learned </a:t>
            </a:r>
          </a:p>
          <a:p>
            <a:pPr marL="274320" eaLnBrk="1" fontAlgn="auto" hangingPunct="1">
              <a:spcAft>
                <a:spcPts val="0"/>
              </a:spcAft>
              <a:buFont typeface="Wingdings 2" pitchFamily="18" charset="2"/>
              <a:buChar char=""/>
              <a:defRPr/>
            </a:pPr>
            <a:endParaRPr lang="en-US" dirty="0">
              <a:ea typeface="+mn-ea"/>
            </a:endParaRPr>
          </a:p>
        </p:txBody>
      </p:sp>
      <p:sp>
        <p:nvSpPr>
          <p:cNvPr id="3" name="Title 2"/>
          <p:cNvSpPr>
            <a:spLocks noGrp="1"/>
          </p:cNvSpPr>
          <p:nvPr>
            <p:ph type="title"/>
          </p:nvPr>
        </p:nvSpPr>
        <p:spPr>
          <a:xfrm>
            <a:off x="1676400" y="355600"/>
            <a:ext cx="7086600" cy="1054100"/>
          </a:xfrm>
        </p:spPr>
        <p:txBody>
          <a:bodyPr/>
          <a:lstStyle/>
          <a:p>
            <a:pPr eaLnBrk="1" fontAlgn="auto" hangingPunct="1">
              <a:spcAft>
                <a:spcPts val="0"/>
              </a:spcAft>
              <a:defRPr/>
            </a:pPr>
            <a:r>
              <a:rPr lang="en-US" dirty="0" smtClean="0">
                <a:ea typeface="+mj-ea"/>
              </a:rPr>
              <a:t>Hennepin Technical College</a:t>
            </a:r>
            <a:endParaRPr lang="en-US" dirty="0">
              <a:ea typeface="+mj-ea"/>
            </a:endParaRPr>
          </a:p>
        </p:txBody>
      </p:sp>
    </p:spTree>
    <p:extLst>
      <p:ext uri="{BB962C8B-B14F-4D97-AF65-F5344CB8AC3E}">
        <p14:creationId xmlns:p14="http://schemas.microsoft.com/office/powerpoint/2010/main" val="29394303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274320" eaLnBrk="1" fontAlgn="auto" hangingPunct="1">
              <a:spcAft>
                <a:spcPts val="0"/>
              </a:spcAft>
              <a:buFont typeface="Wingdings 2" pitchFamily="18" charset="2"/>
              <a:buChar char=""/>
              <a:defRPr/>
            </a:pPr>
            <a:endParaRPr lang="en-US" dirty="0" smtClean="0">
              <a:ea typeface="+mn-ea"/>
            </a:endParaRPr>
          </a:p>
          <a:p>
            <a:r>
              <a:rPr lang="en-US" dirty="0"/>
              <a:t>1886 D2L "courses" using D2L for Fall (20153)</a:t>
            </a:r>
          </a:p>
          <a:p>
            <a:endParaRPr lang="en-US" dirty="0"/>
          </a:p>
          <a:p>
            <a:r>
              <a:rPr lang="en-US" dirty="0"/>
              <a:t>This is the break down.</a:t>
            </a:r>
          </a:p>
          <a:p>
            <a:r>
              <a:rPr lang="en-US" dirty="0"/>
              <a:t>294 = Courses  in Development</a:t>
            </a:r>
          </a:p>
          <a:p>
            <a:r>
              <a:rPr lang="en-US" dirty="0"/>
              <a:t>120= Committees, training, clubs etc.</a:t>
            </a:r>
          </a:p>
          <a:p>
            <a:endParaRPr lang="en-US" dirty="0"/>
          </a:p>
          <a:p>
            <a:r>
              <a:rPr lang="en-US" dirty="0"/>
              <a:t>1159 = Face to Face courses</a:t>
            </a:r>
          </a:p>
          <a:p>
            <a:r>
              <a:rPr lang="en-US" dirty="0"/>
              <a:t>203 = Blended</a:t>
            </a:r>
          </a:p>
          <a:p>
            <a:r>
              <a:rPr lang="en-US" dirty="0"/>
              <a:t>110 = Totally Online</a:t>
            </a:r>
            <a:endParaRPr lang="en-US" dirty="0">
              <a:ea typeface="+mn-ea"/>
            </a:endParaRPr>
          </a:p>
        </p:txBody>
      </p:sp>
      <p:sp>
        <p:nvSpPr>
          <p:cNvPr id="3" name="Title 2"/>
          <p:cNvSpPr>
            <a:spLocks noGrp="1"/>
          </p:cNvSpPr>
          <p:nvPr>
            <p:ph type="title"/>
          </p:nvPr>
        </p:nvSpPr>
        <p:spPr>
          <a:xfrm>
            <a:off x="1676400" y="355600"/>
            <a:ext cx="7086600" cy="1054100"/>
          </a:xfrm>
        </p:spPr>
        <p:txBody>
          <a:bodyPr/>
          <a:lstStyle/>
          <a:p>
            <a:pPr eaLnBrk="1" fontAlgn="auto" hangingPunct="1">
              <a:spcAft>
                <a:spcPts val="0"/>
              </a:spcAft>
              <a:defRPr/>
            </a:pPr>
            <a:r>
              <a:rPr lang="en-US" dirty="0" smtClean="0"/>
              <a:t>Online courses</a:t>
            </a:r>
            <a:endParaRPr lang="en-US" dirty="0">
              <a:ea typeface="+mj-ea"/>
            </a:endParaRPr>
          </a:p>
        </p:txBody>
      </p:sp>
    </p:spTree>
    <p:extLst>
      <p:ext uri="{BB962C8B-B14F-4D97-AF65-F5344CB8AC3E}">
        <p14:creationId xmlns:p14="http://schemas.microsoft.com/office/powerpoint/2010/main" val="10424616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274320" eaLnBrk="1" fontAlgn="auto" hangingPunct="1">
              <a:spcAft>
                <a:spcPts val="0"/>
              </a:spcAft>
              <a:buFont typeface="Wingdings 2" pitchFamily="18" charset="2"/>
              <a:buChar char=""/>
              <a:defRPr/>
            </a:pPr>
            <a:endParaRPr lang="en-US" dirty="0" smtClean="0">
              <a:ea typeface="+mn-ea"/>
            </a:endParaRPr>
          </a:p>
          <a:p>
            <a:pPr marL="274320" eaLnBrk="1" fontAlgn="auto" hangingPunct="1">
              <a:spcAft>
                <a:spcPts val="0"/>
              </a:spcAft>
              <a:buFont typeface="Wingdings 2" pitchFamily="18" charset="2"/>
              <a:buChar char=""/>
              <a:defRPr/>
            </a:pPr>
            <a:r>
              <a:rPr lang="en-US" dirty="0" smtClean="0">
                <a:ea typeface="+mn-ea"/>
              </a:rPr>
              <a:t>Created a flyer after initial QM announcement</a:t>
            </a:r>
          </a:p>
          <a:p>
            <a:pPr marL="274320" eaLnBrk="1" fontAlgn="auto" hangingPunct="1">
              <a:spcAft>
                <a:spcPts val="0"/>
              </a:spcAft>
              <a:buFont typeface="Wingdings 2" pitchFamily="18" charset="2"/>
              <a:buChar char=""/>
              <a:defRPr/>
            </a:pPr>
            <a:endParaRPr lang="en-US" dirty="0">
              <a:ea typeface="+mn-ea"/>
            </a:endParaRPr>
          </a:p>
          <a:p>
            <a:pPr marL="274320" eaLnBrk="1" fontAlgn="auto" hangingPunct="1">
              <a:spcAft>
                <a:spcPts val="0"/>
              </a:spcAft>
              <a:buFont typeface="Wingdings 2" pitchFamily="18" charset="2"/>
              <a:buChar char=""/>
              <a:defRPr/>
            </a:pPr>
            <a:r>
              <a:rPr lang="en-US" dirty="0" smtClean="0">
                <a:ea typeface="+mn-ea"/>
              </a:rPr>
              <a:t>Sessions for faculty to stop and ask questions</a:t>
            </a:r>
          </a:p>
          <a:p>
            <a:pPr marL="274320" eaLnBrk="1" fontAlgn="auto" hangingPunct="1">
              <a:spcAft>
                <a:spcPts val="0"/>
              </a:spcAft>
              <a:buFont typeface="Wingdings 2" pitchFamily="18" charset="2"/>
              <a:buChar char=""/>
              <a:defRPr/>
            </a:pPr>
            <a:endParaRPr lang="en-US" dirty="0">
              <a:ea typeface="+mn-ea"/>
            </a:endParaRPr>
          </a:p>
          <a:p>
            <a:pPr marL="274320" eaLnBrk="1" fontAlgn="auto" hangingPunct="1">
              <a:spcAft>
                <a:spcPts val="0"/>
              </a:spcAft>
              <a:buFont typeface="Wingdings 2" pitchFamily="18" charset="2"/>
              <a:buChar char=""/>
              <a:defRPr/>
            </a:pPr>
            <a:r>
              <a:rPr lang="en-US" dirty="0" smtClean="0">
                <a:ea typeface="+mn-ea"/>
              </a:rPr>
              <a:t>Offer training in various ways: online and in-person</a:t>
            </a:r>
          </a:p>
          <a:p>
            <a:pPr marL="274320" eaLnBrk="1" fontAlgn="auto" hangingPunct="1">
              <a:spcAft>
                <a:spcPts val="0"/>
              </a:spcAft>
              <a:buFont typeface="Wingdings 2" pitchFamily="18" charset="2"/>
              <a:buChar char=""/>
              <a:defRPr/>
            </a:pPr>
            <a:endParaRPr lang="en-US" dirty="0">
              <a:ea typeface="+mn-ea"/>
            </a:endParaRPr>
          </a:p>
          <a:p>
            <a:pPr marL="274320" eaLnBrk="1" fontAlgn="auto" hangingPunct="1">
              <a:spcAft>
                <a:spcPts val="0"/>
              </a:spcAft>
              <a:buFont typeface="Wingdings 2" pitchFamily="18" charset="2"/>
              <a:buChar char=""/>
              <a:defRPr/>
            </a:pPr>
            <a:r>
              <a:rPr lang="en-US" dirty="0" smtClean="0">
                <a:ea typeface="+mn-ea"/>
              </a:rPr>
              <a:t>Offer groups or networks of faculty training together</a:t>
            </a:r>
          </a:p>
          <a:p>
            <a:pPr marL="274320" eaLnBrk="1" fontAlgn="auto" hangingPunct="1">
              <a:spcAft>
                <a:spcPts val="0"/>
              </a:spcAft>
              <a:buFont typeface="Wingdings 2" pitchFamily="18" charset="2"/>
              <a:buChar char=""/>
              <a:defRPr/>
            </a:pPr>
            <a:endParaRPr lang="en-US" dirty="0">
              <a:ea typeface="+mn-ea"/>
            </a:endParaRPr>
          </a:p>
          <a:p>
            <a:pPr marL="274320" eaLnBrk="1" fontAlgn="auto" hangingPunct="1">
              <a:spcAft>
                <a:spcPts val="0"/>
              </a:spcAft>
              <a:buFont typeface="Wingdings 2" pitchFamily="18" charset="2"/>
              <a:buChar char=""/>
              <a:defRPr/>
            </a:pPr>
            <a:r>
              <a:rPr lang="en-US" dirty="0" smtClean="0">
                <a:ea typeface="+mn-ea"/>
              </a:rPr>
              <a:t>Collaborated with 2 other local colleges in metro area</a:t>
            </a:r>
          </a:p>
          <a:p>
            <a:pPr marL="274320" eaLnBrk="1" fontAlgn="auto" hangingPunct="1">
              <a:spcAft>
                <a:spcPts val="0"/>
              </a:spcAft>
              <a:buFont typeface="Wingdings 2" pitchFamily="18" charset="2"/>
              <a:buChar char=""/>
              <a:defRPr/>
            </a:pPr>
            <a:endParaRPr lang="en-US" dirty="0">
              <a:ea typeface="+mn-ea"/>
            </a:endParaRPr>
          </a:p>
        </p:txBody>
      </p:sp>
      <p:sp>
        <p:nvSpPr>
          <p:cNvPr id="3" name="Title 2"/>
          <p:cNvSpPr>
            <a:spLocks noGrp="1"/>
          </p:cNvSpPr>
          <p:nvPr>
            <p:ph type="title"/>
          </p:nvPr>
        </p:nvSpPr>
        <p:spPr>
          <a:xfrm>
            <a:off x="1676400" y="355600"/>
            <a:ext cx="7086600" cy="1054100"/>
          </a:xfrm>
        </p:spPr>
        <p:txBody>
          <a:bodyPr/>
          <a:lstStyle/>
          <a:p>
            <a:pPr eaLnBrk="1" fontAlgn="auto" hangingPunct="1">
              <a:spcAft>
                <a:spcPts val="0"/>
              </a:spcAft>
              <a:defRPr/>
            </a:pPr>
            <a:r>
              <a:rPr lang="en-US" dirty="0" err="1" smtClean="0">
                <a:ea typeface="+mj-ea"/>
              </a:rPr>
              <a:t>IntroducTiON</a:t>
            </a:r>
            <a:endParaRPr lang="en-US" dirty="0">
              <a:ea typeface="+mj-ea"/>
            </a:endParaRPr>
          </a:p>
        </p:txBody>
      </p:sp>
    </p:spTree>
    <p:extLst>
      <p:ext uri="{BB962C8B-B14F-4D97-AF65-F5344CB8AC3E}">
        <p14:creationId xmlns:p14="http://schemas.microsoft.com/office/powerpoint/2010/main" val="27788799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eaLnBrk="1" hangingPunct="1">
              <a:buFont typeface="Wingdings 2" pitchFamily="18" charset="2"/>
              <a:buChar char=""/>
              <a:defRPr/>
            </a:pPr>
            <a:endParaRPr lang="en-US" dirty="0" smtClean="0">
              <a:ea typeface="+mn-ea"/>
            </a:endParaRPr>
          </a:p>
          <a:p>
            <a:pPr eaLnBrk="1" hangingPunct="1">
              <a:buFont typeface="Wingdings 2" pitchFamily="18" charset="2"/>
              <a:buChar char=""/>
              <a:defRPr/>
            </a:pPr>
            <a:r>
              <a:rPr lang="en-US" dirty="0" smtClean="0">
                <a:ea typeface="+mn-ea"/>
              </a:rPr>
              <a:t>First year received basically no budget</a:t>
            </a:r>
          </a:p>
          <a:p>
            <a:pPr eaLnBrk="1" hangingPunct="1">
              <a:buFont typeface="Wingdings 2" pitchFamily="18" charset="2"/>
              <a:buChar char=""/>
              <a:defRPr/>
            </a:pPr>
            <a:endParaRPr lang="en-US" dirty="0" smtClean="0">
              <a:ea typeface="+mn-ea"/>
            </a:endParaRPr>
          </a:p>
          <a:p>
            <a:pPr eaLnBrk="1" hangingPunct="1">
              <a:buFont typeface="Wingdings 2" pitchFamily="18" charset="2"/>
              <a:buChar char=""/>
              <a:defRPr/>
            </a:pPr>
            <a:r>
              <a:rPr lang="en-US" dirty="0" smtClean="0">
                <a:ea typeface="+mn-ea"/>
              </a:rPr>
              <a:t>Convinced administration to create budget for years 2-4</a:t>
            </a:r>
          </a:p>
          <a:p>
            <a:pPr eaLnBrk="1" hangingPunct="1">
              <a:buFont typeface="Wingdings 2" pitchFamily="18" charset="2"/>
              <a:buChar char=""/>
              <a:defRPr/>
            </a:pPr>
            <a:endParaRPr lang="en-US" dirty="0" smtClean="0">
              <a:ea typeface="+mn-ea"/>
            </a:endParaRPr>
          </a:p>
          <a:p>
            <a:pPr eaLnBrk="1" hangingPunct="1">
              <a:buFont typeface="Wingdings 2" pitchFamily="18" charset="2"/>
              <a:buChar char=""/>
              <a:defRPr/>
            </a:pPr>
            <a:r>
              <a:rPr lang="en-US" dirty="0" smtClean="0">
                <a:ea typeface="+mn-ea"/>
              </a:rPr>
              <a:t>Gained acceptance or buy-in by communication</a:t>
            </a:r>
          </a:p>
          <a:p>
            <a:pPr eaLnBrk="1" hangingPunct="1">
              <a:buFont typeface="Wingdings 2" pitchFamily="18" charset="2"/>
              <a:buChar char=""/>
              <a:defRPr/>
            </a:pPr>
            <a:endParaRPr lang="en-US" dirty="0">
              <a:ea typeface="+mn-ea"/>
            </a:endParaRPr>
          </a:p>
          <a:p>
            <a:pPr eaLnBrk="1" hangingPunct="1">
              <a:buFont typeface="Wingdings 2" pitchFamily="18" charset="2"/>
              <a:buChar char=""/>
              <a:defRPr/>
            </a:pPr>
            <a:r>
              <a:rPr lang="en-US" dirty="0" smtClean="0">
                <a:ea typeface="+mn-ea"/>
              </a:rPr>
              <a:t>Incorporated QM Best Practices when training in D2L</a:t>
            </a:r>
          </a:p>
          <a:p>
            <a:pPr eaLnBrk="1" hangingPunct="1">
              <a:buFont typeface="Wingdings 2" pitchFamily="18" charset="2"/>
              <a:buChar char=""/>
              <a:defRPr/>
            </a:pPr>
            <a:endParaRPr lang="en-US" dirty="0">
              <a:ea typeface="+mn-ea"/>
            </a:endParaRPr>
          </a:p>
          <a:p>
            <a:pPr eaLnBrk="1" hangingPunct="1">
              <a:buFont typeface="Wingdings 2" pitchFamily="18" charset="2"/>
              <a:buChar char=""/>
              <a:defRPr/>
            </a:pPr>
            <a:r>
              <a:rPr lang="en-US" dirty="0" smtClean="0">
                <a:ea typeface="+mn-ea"/>
              </a:rPr>
              <a:t>Convinced faculty that design NOT content is reviewed!</a:t>
            </a:r>
          </a:p>
          <a:p>
            <a:pPr eaLnBrk="1" hangingPunct="1">
              <a:buFont typeface="Wingdings 2" pitchFamily="18" charset="2"/>
              <a:buChar char=""/>
              <a:defRPr/>
            </a:pPr>
            <a:endParaRPr lang="en-US" dirty="0"/>
          </a:p>
          <a:p>
            <a:pPr eaLnBrk="1" hangingPunct="1">
              <a:buFont typeface="Wingdings 2" pitchFamily="18" charset="2"/>
              <a:buChar char=""/>
              <a:defRPr/>
            </a:pPr>
            <a:r>
              <a:rPr lang="en-US" dirty="0" smtClean="0">
                <a:ea typeface="+mn-ea"/>
              </a:rPr>
              <a:t>Faculty may now choose to self- assess if not formally</a:t>
            </a:r>
          </a:p>
          <a:p>
            <a:pPr eaLnBrk="1" hangingPunct="1">
              <a:buFont typeface="Wingdings 2" pitchFamily="18" charset="2"/>
              <a:buChar char=""/>
              <a:defRPr/>
            </a:pPr>
            <a:endParaRPr lang="en-US" dirty="0" smtClean="0">
              <a:ea typeface="+mn-ea"/>
            </a:endParaRPr>
          </a:p>
          <a:p>
            <a:pPr marL="274320" eaLnBrk="1" fontAlgn="auto" hangingPunct="1">
              <a:spcAft>
                <a:spcPts val="0"/>
              </a:spcAft>
              <a:buFont typeface="Wingdings 2" pitchFamily="18" charset="2"/>
              <a:buChar char=""/>
              <a:defRPr/>
            </a:pPr>
            <a:endParaRPr lang="en-US" dirty="0">
              <a:ea typeface="+mn-ea"/>
            </a:endParaRPr>
          </a:p>
        </p:txBody>
      </p:sp>
      <p:sp>
        <p:nvSpPr>
          <p:cNvPr id="3" name="Title 2"/>
          <p:cNvSpPr>
            <a:spLocks noGrp="1"/>
          </p:cNvSpPr>
          <p:nvPr>
            <p:ph type="title"/>
          </p:nvPr>
        </p:nvSpPr>
        <p:spPr>
          <a:xfrm>
            <a:off x="1676400" y="355600"/>
            <a:ext cx="7086600" cy="1054100"/>
          </a:xfrm>
        </p:spPr>
        <p:txBody>
          <a:bodyPr wrap="square" numCol="1" anchorCtr="0" compatLnSpc="1">
            <a:prstTxWarp prst="textNoShape">
              <a:avLst/>
            </a:prstTxWarp>
          </a:bodyPr>
          <a:lstStyle/>
          <a:p>
            <a:pPr eaLnBrk="1" hangingPunct="1"/>
            <a:r>
              <a:rPr lang="en-US" cap="none">
                <a:latin typeface="Franklin Gothic Medium" charset="0"/>
              </a:rPr>
              <a:t/>
            </a:r>
            <a:br>
              <a:rPr lang="en-US" cap="none">
                <a:latin typeface="Franklin Gothic Medium" charset="0"/>
              </a:rPr>
            </a:br>
            <a:r>
              <a:rPr lang="en-US" cap="none">
                <a:latin typeface="Franklin Gothic Medium" charset="0"/>
              </a:rPr>
              <a:t>ACCEPTANCE</a:t>
            </a:r>
            <a:br>
              <a:rPr lang="en-US" cap="none">
                <a:latin typeface="Franklin Gothic Medium" charset="0"/>
              </a:rPr>
            </a:br>
            <a:endParaRPr lang="en-US" cap="none">
              <a:latin typeface="Franklin Gothic Medium" charset="0"/>
            </a:endParaRPr>
          </a:p>
        </p:txBody>
      </p:sp>
    </p:spTree>
    <p:extLst>
      <p:ext uri="{BB962C8B-B14F-4D97-AF65-F5344CB8AC3E}">
        <p14:creationId xmlns:p14="http://schemas.microsoft.com/office/powerpoint/2010/main" val="32483084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eaLnBrk="1" hangingPunct="1">
              <a:buFont typeface="Wingdings 2" pitchFamily="18" charset="2"/>
              <a:buChar char=""/>
              <a:defRPr/>
            </a:pPr>
            <a:endParaRPr lang="en-US" dirty="0" smtClean="0">
              <a:ea typeface="+mn-ea"/>
            </a:endParaRPr>
          </a:p>
          <a:p>
            <a:pPr eaLnBrk="1" hangingPunct="1">
              <a:buFont typeface="Wingdings 2" pitchFamily="18" charset="2"/>
              <a:buChar char=""/>
              <a:defRPr/>
            </a:pPr>
            <a:r>
              <a:rPr lang="en-US" dirty="0" smtClean="0">
                <a:ea typeface="+mn-ea"/>
              </a:rPr>
              <a:t>Established a QM work group within eLearning Committee</a:t>
            </a:r>
          </a:p>
          <a:p>
            <a:pPr eaLnBrk="1" hangingPunct="1">
              <a:buFont typeface="Wingdings 2" pitchFamily="18" charset="2"/>
              <a:buChar char=""/>
              <a:defRPr/>
            </a:pPr>
            <a:endParaRPr lang="en-US" dirty="0">
              <a:ea typeface="+mn-ea"/>
            </a:endParaRPr>
          </a:p>
          <a:p>
            <a:pPr eaLnBrk="1" hangingPunct="1">
              <a:buFont typeface="Wingdings 2" pitchFamily="18" charset="2"/>
              <a:buChar char=""/>
              <a:defRPr/>
            </a:pPr>
            <a:r>
              <a:rPr lang="en-US" dirty="0" smtClean="0">
                <a:ea typeface="+mn-ea"/>
              </a:rPr>
              <a:t>Created a QM Presence Online through a new webpage</a:t>
            </a:r>
          </a:p>
          <a:p>
            <a:pPr eaLnBrk="1" hangingPunct="1">
              <a:buFont typeface="Wingdings 2" pitchFamily="18" charset="2"/>
              <a:buChar char=""/>
              <a:defRPr/>
            </a:pPr>
            <a:endParaRPr lang="en-US" dirty="0" smtClean="0">
              <a:ea typeface="+mn-ea"/>
            </a:endParaRPr>
          </a:p>
          <a:p>
            <a:pPr eaLnBrk="1" hangingPunct="1">
              <a:buFont typeface="Wingdings 2" pitchFamily="18" charset="2"/>
              <a:buChar char=""/>
              <a:defRPr/>
            </a:pPr>
            <a:r>
              <a:rPr lang="en-US" dirty="0" smtClean="0">
                <a:ea typeface="+mn-ea"/>
              </a:rPr>
              <a:t>Created a monthly newsletter to highlight training and accomplishments (In The Q) and sent by e-mail blast</a:t>
            </a:r>
          </a:p>
          <a:p>
            <a:pPr eaLnBrk="1" hangingPunct="1">
              <a:buFont typeface="Wingdings 2" pitchFamily="18" charset="2"/>
              <a:buChar char=""/>
              <a:defRPr/>
            </a:pPr>
            <a:endParaRPr lang="en-US" dirty="0">
              <a:ea typeface="+mn-ea"/>
            </a:endParaRPr>
          </a:p>
          <a:p>
            <a:pPr eaLnBrk="1" hangingPunct="1">
              <a:buFont typeface="Wingdings 2" pitchFamily="18" charset="2"/>
              <a:buChar char=""/>
              <a:defRPr/>
            </a:pPr>
            <a:r>
              <a:rPr lang="en-US" dirty="0" smtClean="0">
                <a:ea typeface="+mn-ea"/>
              </a:rPr>
              <a:t>State wide group in known as MOQI (Minnesota Online Quality Initiative) is very helpful and has a website and offers training</a:t>
            </a:r>
          </a:p>
          <a:p>
            <a:pPr lvl="1" eaLnBrk="1" hangingPunct="1">
              <a:buFont typeface="Wingdings" pitchFamily="2" charset="2"/>
              <a:buChar char="§"/>
              <a:defRPr/>
            </a:pPr>
            <a:r>
              <a:rPr lang="en-US" b="1" dirty="0" smtClean="0">
                <a:ea typeface="+mn-ea"/>
              </a:rPr>
              <a:t>Promoting Quality Course Design Through Statewide Collaboration</a:t>
            </a:r>
            <a:endParaRPr lang="en-US" dirty="0" smtClean="0">
              <a:ea typeface="+mn-ea"/>
            </a:endParaRPr>
          </a:p>
          <a:p>
            <a:pPr marL="44450" indent="0" eaLnBrk="1" hangingPunct="1">
              <a:buFont typeface="Wingdings 2" pitchFamily="18" charset="2"/>
              <a:buNone/>
              <a:defRPr/>
            </a:pPr>
            <a:endParaRPr lang="en-US" dirty="0">
              <a:ea typeface="+mn-ea"/>
            </a:endParaRPr>
          </a:p>
          <a:p>
            <a:pPr marL="44450" indent="0" eaLnBrk="1" hangingPunct="1">
              <a:buFont typeface="Wingdings 2" pitchFamily="18" charset="2"/>
              <a:buNone/>
              <a:defRPr/>
            </a:pPr>
            <a:endParaRPr lang="en-US" dirty="0">
              <a:ea typeface="+mn-ea"/>
            </a:endParaRPr>
          </a:p>
          <a:p>
            <a:pPr marL="274320" eaLnBrk="1" fontAlgn="auto" hangingPunct="1">
              <a:spcAft>
                <a:spcPts val="0"/>
              </a:spcAft>
              <a:buFont typeface="Wingdings 2" pitchFamily="18" charset="2"/>
              <a:buChar char=""/>
              <a:defRPr/>
            </a:pPr>
            <a:endParaRPr lang="en-US" dirty="0">
              <a:ea typeface="+mn-ea"/>
            </a:endParaRPr>
          </a:p>
        </p:txBody>
      </p:sp>
      <p:sp>
        <p:nvSpPr>
          <p:cNvPr id="3" name="Title 2"/>
          <p:cNvSpPr>
            <a:spLocks noGrp="1"/>
          </p:cNvSpPr>
          <p:nvPr>
            <p:ph type="title"/>
          </p:nvPr>
        </p:nvSpPr>
        <p:spPr>
          <a:xfrm>
            <a:off x="1676400" y="355600"/>
            <a:ext cx="7086600" cy="1054100"/>
          </a:xfrm>
        </p:spPr>
        <p:txBody>
          <a:bodyPr/>
          <a:lstStyle/>
          <a:p>
            <a:pPr eaLnBrk="1" fontAlgn="auto" hangingPunct="1">
              <a:spcAft>
                <a:spcPts val="0"/>
              </a:spcAft>
              <a:defRPr/>
            </a:pPr>
            <a:r>
              <a:rPr lang="en-US" dirty="0" smtClean="0">
                <a:ea typeface="+mj-ea"/>
              </a:rPr>
              <a:t>ESTABLISHMENT</a:t>
            </a:r>
            <a:endParaRPr lang="en-US" dirty="0">
              <a:ea typeface="+mj-ea"/>
            </a:endParaRPr>
          </a:p>
        </p:txBody>
      </p:sp>
    </p:spTree>
    <p:extLst>
      <p:ext uri="{BB962C8B-B14F-4D97-AF65-F5344CB8AC3E}">
        <p14:creationId xmlns:p14="http://schemas.microsoft.com/office/powerpoint/2010/main" val="35670745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eaLnBrk="1" hangingPunct="1">
              <a:buFont typeface="Wingdings 2" pitchFamily="18" charset="2"/>
              <a:buChar char=""/>
              <a:defRPr/>
            </a:pPr>
            <a:endParaRPr lang="en-US" dirty="0" smtClean="0">
              <a:ea typeface="+mn-ea"/>
            </a:endParaRPr>
          </a:p>
          <a:p>
            <a:pPr eaLnBrk="1" hangingPunct="1">
              <a:buFont typeface="Wingdings 2" pitchFamily="18" charset="2"/>
              <a:buChar char=""/>
              <a:defRPr/>
            </a:pPr>
            <a:r>
              <a:rPr lang="en-US" dirty="0" smtClean="0">
                <a:ea typeface="+mn-ea"/>
              </a:rPr>
              <a:t>Active QM Coordinator</a:t>
            </a:r>
          </a:p>
          <a:p>
            <a:pPr lvl="1" eaLnBrk="1" hangingPunct="1">
              <a:buFont typeface="Wingdings" pitchFamily="2" charset="2"/>
              <a:buChar char="§"/>
              <a:defRPr/>
            </a:pPr>
            <a:r>
              <a:rPr lang="en-US" dirty="0" smtClean="0">
                <a:ea typeface="+mn-ea"/>
              </a:rPr>
              <a:t>Helpful to be a Peer Reviewer or </a:t>
            </a:r>
            <a:r>
              <a:rPr lang="en-US" smtClean="0">
                <a:ea typeface="+mn-ea"/>
              </a:rPr>
              <a:t>Master Reviewer </a:t>
            </a:r>
            <a:r>
              <a:rPr lang="en-US" dirty="0" smtClean="0">
                <a:ea typeface="+mn-ea"/>
              </a:rPr>
              <a:t>like myself</a:t>
            </a:r>
          </a:p>
          <a:p>
            <a:pPr eaLnBrk="1" hangingPunct="1">
              <a:buFont typeface="Wingdings 2" pitchFamily="18" charset="2"/>
              <a:buChar char=""/>
              <a:defRPr/>
            </a:pPr>
            <a:endParaRPr lang="en-US" dirty="0" smtClean="0">
              <a:ea typeface="+mn-ea"/>
            </a:endParaRPr>
          </a:p>
          <a:p>
            <a:pPr eaLnBrk="1" hangingPunct="1">
              <a:buFont typeface="Wingdings 2" pitchFamily="18" charset="2"/>
              <a:buChar char=""/>
              <a:defRPr/>
            </a:pPr>
            <a:r>
              <a:rPr lang="en-US" dirty="0" smtClean="0">
                <a:ea typeface="+mn-ea"/>
              </a:rPr>
              <a:t>Procedures for faculty to have their courses reviewed</a:t>
            </a:r>
          </a:p>
          <a:p>
            <a:pPr lvl="1" eaLnBrk="1" hangingPunct="1">
              <a:buFont typeface="Wingdings" pitchFamily="2" charset="2"/>
              <a:buChar char="§"/>
              <a:defRPr/>
            </a:pPr>
            <a:r>
              <a:rPr lang="en-US" dirty="0" smtClean="0">
                <a:ea typeface="+mn-ea"/>
              </a:rPr>
              <a:t>Where to go and what to do</a:t>
            </a:r>
          </a:p>
          <a:p>
            <a:pPr lvl="1" eaLnBrk="1" hangingPunct="1">
              <a:buFont typeface="Wingdings" pitchFamily="2" charset="2"/>
              <a:buChar char="§"/>
              <a:defRPr/>
            </a:pPr>
            <a:r>
              <a:rPr lang="en-US" dirty="0" smtClean="0">
                <a:ea typeface="+mn-ea"/>
              </a:rPr>
              <a:t>Volunteer at my college with no stipend or release-time attached</a:t>
            </a:r>
          </a:p>
          <a:p>
            <a:pPr eaLnBrk="1" hangingPunct="1">
              <a:buFont typeface="Wingdings 2" pitchFamily="18" charset="2"/>
              <a:buChar char=""/>
              <a:defRPr/>
            </a:pPr>
            <a:endParaRPr lang="en-US" dirty="0" smtClean="0">
              <a:ea typeface="+mn-ea"/>
            </a:endParaRPr>
          </a:p>
          <a:p>
            <a:pPr eaLnBrk="1" hangingPunct="1">
              <a:buFont typeface="Wingdings 2" pitchFamily="18" charset="2"/>
              <a:buChar char=""/>
              <a:defRPr/>
            </a:pPr>
            <a:r>
              <a:rPr lang="en-US" dirty="0" smtClean="0">
                <a:ea typeface="+mn-ea"/>
              </a:rPr>
              <a:t>Set-up a priority list</a:t>
            </a:r>
          </a:p>
          <a:p>
            <a:pPr eaLnBrk="1" hangingPunct="1">
              <a:buFont typeface="Wingdings 2" pitchFamily="18" charset="2"/>
              <a:buChar char=""/>
              <a:defRPr/>
            </a:pPr>
            <a:endParaRPr lang="en-US" dirty="0" smtClean="0">
              <a:ea typeface="+mn-ea"/>
            </a:endParaRPr>
          </a:p>
          <a:p>
            <a:pPr eaLnBrk="1" hangingPunct="1">
              <a:buFont typeface="Wingdings 2" pitchFamily="18" charset="2"/>
              <a:buChar char=""/>
              <a:defRPr/>
            </a:pPr>
            <a:r>
              <a:rPr lang="en-US" dirty="0" smtClean="0">
                <a:ea typeface="+mn-ea"/>
              </a:rPr>
              <a:t>Develop peer mentors to guide faculty</a:t>
            </a:r>
          </a:p>
          <a:p>
            <a:pPr eaLnBrk="1" hangingPunct="1">
              <a:buFont typeface="Wingdings 2" pitchFamily="18" charset="2"/>
              <a:buChar char=""/>
              <a:defRPr/>
            </a:pPr>
            <a:endParaRPr lang="en-US" dirty="0">
              <a:ea typeface="+mn-ea"/>
            </a:endParaRPr>
          </a:p>
          <a:p>
            <a:pPr marL="44450" indent="0" eaLnBrk="1" hangingPunct="1">
              <a:buFont typeface="Wingdings 2" pitchFamily="18" charset="2"/>
              <a:buNone/>
              <a:defRPr/>
            </a:pPr>
            <a:endParaRPr lang="en-US" dirty="0">
              <a:ea typeface="+mn-ea"/>
            </a:endParaRPr>
          </a:p>
          <a:p>
            <a:pPr marL="274320" eaLnBrk="1" fontAlgn="auto" hangingPunct="1">
              <a:spcAft>
                <a:spcPts val="0"/>
              </a:spcAft>
              <a:buFont typeface="Wingdings 2" pitchFamily="18" charset="2"/>
              <a:buChar char=""/>
              <a:defRPr/>
            </a:pPr>
            <a:endParaRPr lang="en-US" dirty="0">
              <a:ea typeface="+mn-ea"/>
            </a:endParaRPr>
          </a:p>
        </p:txBody>
      </p:sp>
      <p:sp>
        <p:nvSpPr>
          <p:cNvPr id="3" name="Title 2"/>
          <p:cNvSpPr>
            <a:spLocks noGrp="1"/>
          </p:cNvSpPr>
          <p:nvPr>
            <p:ph type="title"/>
          </p:nvPr>
        </p:nvSpPr>
        <p:spPr>
          <a:xfrm>
            <a:off x="1676400" y="355600"/>
            <a:ext cx="7086600" cy="1054100"/>
          </a:xfrm>
        </p:spPr>
        <p:txBody>
          <a:bodyPr/>
          <a:lstStyle/>
          <a:p>
            <a:pPr eaLnBrk="1" fontAlgn="auto" hangingPunct="1">
              <a:spcAft>
                <a:spcPts val="0"/>
              </a:spcAft>
              <a:defRPr/>
            </a:pPr>
            <a:r>
              <a:rPr lang="en-US" dirty="0" smtClean="0">
                <a:ea typeface="+mj-ea"/>
              </a:rPr>
              <a:t/>
            </a:r>
            <a:br>
              <a:rPr lang="en-US" dirty="0" smtClean="0">
                <a:ea typeface="+mj-ea"/>
              </a:rPr>
            </a:br>
            <a:r>
              <a:rPr lang="en-US" dirty="0" smtClean="0">
                <a:ea typeface="+mj-ea"/>
              </a:rPr>
              <a:t>PROCEDURES</a:t>
            </a:r>
            <a:br>
              <a:rPr lang="en-US" dirty="0" smtClean="0">
                <a:ea typeface="+mj-ea"/>
              </a:rPr>
            </a:br>
            <a:endParaRPr lang="en-US" dirty="0">
              <a:ea typeface="+mj-ea"/>
            </a:endParaRPr>
          </a:p>
        </p:txBody>
      </p:sp>
    </p:spTree>
    <p:extLst>
      <p:ext uri="{BB962C8B-B14F-4D97-AF65-F5344CB8AC3E}">
        <p14:creationId xmlns:p14="http://schemas.microsoft.com/office/powerpoint/2010/main" val="4838610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eaLnBrk="1" hangingPunct="1">
              <a:buFont typeface="Wingdings 2" pitchFamily="18" charset="2"/>
              <a:buChar char=""/>
              <a:defRPr/>
            </a:pPr>
            <a:endParaRPr lang="en-US" dirty="0" smtClean="0">
              <a:ea typeface="+mn-ea"/>
            </a:endParaRPr>
          </a:p>
          <a:p>
            <a:pPr eaLnBrk="1" hangingPunct="1">
              <a:buFont typeface="Wingdings 2" pitchFamily="18" charset="2"/>
              <a:buChar char=""/>
              <a:defRPr/>
            </a:pPr>
            <a:r>
              <a:rPr lang="en-US" dirty="0" smtClean="0">
                <a:ea typeface="+mn-ea"/>
              </a:rPr>
              <a:t>Create a committee to meet and discuss</a:t>
            </a:r>
          </a:p>
          <a:p>
            <a:pPr eaLnBrk="1" hangingPunct="1">
              <a:buFont typeface="Wingdings 2" pitchFamily="18" charset="2"/>
              <a:buChar char=""/>
              <a:defRPr/>
            </a:pPr>
            <a:endParaRPr lang="en-US" dirty="0" smtClean="0">
              <a:ea typeface="+mn-ea"/>
            </a:endParaRPr>
          </a:p>
          <a:p>
            <a:pPr eaLnBrk="1" hangingPunct="1">
              <a:buFont typeface="Wingdings 2" pitchFamily="18" charset="2"/>
              <a:buChar char=""/>
              <a:defRPr/>
            </a:pPr>
            <a:r>
              <a:rPr lang="en-US" dirty="0" smtClean="0">
                <a:ea typeface="+mn-ea"/>
              </a:rPr>
              <a:t>Develop trained mentors</a:t>
            </a:r>
          </a:p>
          <a:p>
            <a:pPr eaLnBrk="1" hangingPunct="1">
              <a:buFont typeface="Wingdings 2" pitchFamily="18" charset="2"/>
              <a:buChar char=""/>
              <a:defRPr/>
            </a:pPr>
            <a:endParaRPr lang="en-US" dirty="0" smtClean="0">
              <a:ea typeface="+mn-ea"/>
            </a:endParaRPr>
          </a:p>
          <a:p>
            <a:pPr eaLnBrk="1" hangingPunct="1">
              <a:buFont typeface="Wingdings 2" pitchFamily="18" charset="2"/>
              <a:buChar char=""/>
              <a:defRPr/>
            </a:pPr>
            <a:r>
              <a:rPr lang="en-US" dirty="0" smtClean="0">
                <a:ea typeface="+mn-ea"/>
              </a:rPr>
              <a:t>Find early adopters to help motivate other faculty</a:t>
            </a:r>
          </a:p>
          <a:p>
            <a:pPr eaLnBrk="1" hangingPunct="1">
              <a:buFont typeface="Wingdings 2" pitchFamily="18" charset="2"/>
              <a:buChar char=""/>
              <a:defRPr/>
            </a:pPr>
            <a:endParaRPr lang="en-US" dirty="0">
              <a:ea typeface="+mn-ea"/>
            </a:endParaRPr>
          </a:p>
          <a:p>
            <a:pPr eaLnBrk="1" hangingPunct="1">
              <a:buFont typeface="Wingdings 2" pitchFamily="18" charset="2"/>
              <a:buChar char=""/>
              <a:defRPr/>
            </a:pPr>
            <a:r>
              <a:rPr lang="en-US" dirty="0" smtClean="0">
                <a:ea typeface="+mn-ea"/>
              </a:rPr>
              <a:t>Spread excitement by word of mouth</a:t>
            </a:r>
          </a:p>
          <a:p>
            <a:pPr eaLnBrk="1" hangingPunct="1">
              <a:buFont typeface="Wingdings 2" pitchFamily="18" charset="2"/>
              <a:buChar char=""/>
              <a:defRPr/>
            </a:pPr>
            <a:endParaRPr lang="en-US" dirty="0">
              <a:ea typeface="+mn-ea"/>
            </a:endParaRPr>
          </a:p>
          <a:p>
            <a:pPr eaLnBrk="1" hangingPunct="1">
              <a:buFont typeface="Wingdings 2" pitchFamily="18" charset="2"/>
              <a:buChar char=""/>
              <a:defRPr/>
            </a:pPr>
            <a:r>
              <a:rPr lang="en-US" dirty="0" smtClean="0">
                <a:ea typeface="+mn-ea"/>
              </a:rPr>
              <a:t>Personal pride by announcing certification college-wide</a:t>
            </a:r>
            <a:endParaRPr lang="en-US" dirty="0">
              <a:ea typeface="+mn-ea"/>
            </a:endParaRPr>
          </a:p>
          <a:p>
            <a:pPr marL="274320" eaLnBrk="1" fontAlgn="auto" hangingPunct="1">
              <a:spcAft>
                <a:spcPts val="0"/>
              </a:spcAft>
              <a:buFont typeface="Wingdings 2" pitchFamily="18" charset="2"/>
              <a:buChar char=""/>
              <a:defRPr/>
            </a:pPr>
            <a:endParaRPr lang="en-US" dirty="0">
              <a:ea typeface="+mn-ea"/>
            </a:endParaRPr>
          </a:p>
        </p:txBody>
      </p:sp>
      <p:sp>
        <p:nvSpPr>
          <p:cNvPr id="3" name="Title 2"/>
          <p:cNvSpPr>
            <a:spLocks noGrp="1"/>
          </p:cNvSpPr>
          <p:nvPr>
            <p:ph type="title"/>
          </p:nvPr>
        </p:nvSpPr>
        <p:spPr>
          <a:xfrm>
            <a:off x="1676400" y="355600"/>
            <a:ext cx="7086600" cy="1054100"/>
          </a:xfrm>
        </p:spPr>
        <p:txBody>
          <a:bodyPr/>
          <a:lstStyle/>
          <a:p>
            <a:pPr eaLnBrk="1" fontAlgn="auto" hangingPunct="1">
              <a:spcAft>
                <a:spcPts val="0"/>
              </a:spcAft>
              <a:defRPr/>
            </a:pPr>
            <a:r>
              <a:rPr lang="en-US" dirty="0" smtClean="0">
                <a:ea typeface="+mj-ea"/>
              </a:rPr>
              <a:t>LESSONS LEARNED</a:t>
            </a:r>
            <a:endParaRPr lang="en-US" dirty="0">
              <a:ea typeface="+mj-ea"/>
            </a:endParaRPr>
          </a:p>
        </p:txBody>
      </p:sp>
    </p:spTree>
    <p:extLst>
      <p:ext uri="{BB962C8B-B14F-4D97-AF65-F5344CB8AC3E}">
        <p14:creationId xmlns:p14="http://schemas.microsoft.com/office/powerpoint/2010/main" val="34467679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QM Recognition AT HTC</a:t>
            </a:r>
            <a:endParaRPr lang="en-US" dirty="0"/>
          </a:p>
        </p:txBody>
      </p:sp>
      <p:sp>
        <p:nvSpPr>
          <p:cNvPr id="2" name="Content Placeholder 1"/>
          <p:cNvSpPr>
            <a:spLocks noGrp="1"/>
          </p:cNvSpPr>
          <p:nvPr>
            <p:ph idx="1"/>
          </p:nvPr>
        </p:nvSpPr>
        <p:spPr>
          <a:xfrm>
            <a:off x="380999" y="1719071"/>
            <a:ext cx="4953001" cy="4757929"/>
          </a:xfrm>
        </p:spPr>
        <p:txBody>
          <a:bodyPr>
            <a:normAutofit/>
          </a:bodyPr>
          <a:lstStyle/>
          <a:p>
            <a:r>
              <a:rPr lang="en-US" sz="4000" dirty="0" smtClean="0"/>
              <a:t>2012 - 2 </a:t>
            </a:r>
            <a:r>
              <a:rPr lang="en-US" sz="4000" dirty="0" smtClean="0"/>
              <a:t>Courses</a:t>
            </a:r>
          </a:p>
          <a:p>
            <a:r>
              <a:rPr lang="en-US" sz="4000" dirty="0" smtClean="0"/>
              <a:t>2013 - 12 </a:t>
            </a:r>
            <a:r>
              <a:rPr lang="en-US" sz="4000" dirty="0" smtClean="0"/>
              <a:t>Courses</a:t>
            </a:r>
          </a:p>
          <a:p>
            <a:r>
              <a:rPr lang="en-US" sz="4000" dirty="0" smtClean="0"/>
              <a:t>2014 - 12 </a:t>
            </a:r>
            <a:r>
              <a:rPr lang="en-US" sz="4000" dirty="0" smtClean="0"/>
              <a:t>Courses</a:t>
            </a:r>
            <a:endParaRPr lang="en-US" sz="4000" dirty="0"/>
          </a:p>
          <a:p>
            <a:r>
              <a:rPr lang="en-US" sz="4000" dirty="0" smtClean="0"/>
              <a:t>Expecting more</a:t>
            </a:r>
            <a:endParaRPr lang="en-US" sz="40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62600" y="1891283"/>
            <a:ext cx="3121152" cy="4413504"/>
          </a:xfrm>
          <a:prstGeom prst="rect">
            <a:avLst/>
          </a:prstGeom>
        </p:spPr>
      </p:pic>
    </p:spTree>
    <p:extLst>
      <p:ext uri="{BB962C8B-B14F-4D97-AF65-F5344CB8AC3E}">
        <p14:creationId xmlns:p14="http://schemas.microsoft.com/office/powerpoint/2010/main" val="27944027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eaLnBrk="1" hangingPunct="1">
              <a:buFont typeface="Wingdings 2" pitchFamily="18" charset="2"/>
              <a:buChar char=""/>
              <a:defRPr/>
            </a:pPr>
            <a:endParaRPr lang="en-US" dirty="0" smtClean="0">
              <a:ea typeface="+mn-ea"/>
            </a:endParaRPr>
          </a:p>
          <a:p>
            <a:pPr marL="502920" indent="-457200" eaLnBrk="1" fontAlgn="auto" hangingPunct="1">
              <a:spcAft>
                <a:spcPts val="0"/>
              </a:spcAft>
              <a:buFont typeface="+mj-lt"/>
              <a:buAutoNum type="arabicPeriod"/>
              <a:defRPr/>
            </a:pPr>
            <a:r>
              <a:rPr lang="en-US" dirty="0" smtClean="0">
                <a:ea typeface="+mn-ea"/>
              </a:rPr>
              <a:t>Need administration support and commitment (budget)</a:t>
            </a:r>
          </a:p>
          <a:p>
            <a:pPr marL="502920" indent="-457200" eaLnBrk="1" fontAlgn="auto" hangingPunct="1">
              <a:spcAft>
                <a:spcPts val="0"/>
              </a:spcAft>
              <a:buFont typeface="+mj-lt"/>
              <a:buAutoNum type="arabicPeriod"/>
              <a:defRPr/>
            </a:pPr>
            <a:endParaRPr lang="en-US" dirty="0">
              <a:ea typeface="+mn-ea"/>
            </a:endParaRPr>
          </a:p>
          <a:p>
            <a:pPr marL="502920" indent="-457200" eaLnBrk="1" fontAlgn="auto" hangingPunct="1">
              <a:spcAft>
                <a:spcPts val="0"/>
              </a:spcAft>
              <a:buFont typeface="+mj-lt"/>
              <a:buAutoNum type="arabicPeriod"/>
              <a:defRPr/>
            </a:pPr>
            <a:r>
              <a:rPr lang="en-US" dirty="0" smtClean="0">
                <a:ea typeface="+mn-ea"/>
              </a:rPr>
              <a:t>Need committee support of faculty, trainers, instructional designers, curriculum specialists, etc.</a:t>
            </a:r>
          </a:p>
          <a:p>
            <a:pPr marL="502920" indent="-457200" eaLnBrk="1" fontAlgn="auto" hangingPunct="1">
              <a:spcAft>
                <a:spcPts val="0"/>
              </a:spcAft>
              <a:buFont typeface="+mj-lt"/>
              <a:buAutoNum type="arabicPeriod"/>
              <a:defRPr/>
            </a:pPr>
            <a:endParaRPr lang="en-US" dirty="0">
              <a:ea typeface="+mn-ea"/>
            </a:endParaRPr>
          </a:p>
          <a:p>
            <a:pPr marL="502920" indent="-457200" eaLnBrk="1" fontAlgn="auto" hangingPunct="1">
              <a:spcAft>
                <a:spcPts val="0"/>
              </a:spcAft>
              <a:buFont typeface="+mj-lt"/>
              <a:buAutoNum type="arabicPeriod"/>
              <a:defRPr/>
            </a:pPr>
            <a:r>
              <a:rPr lang="en-US" dirty="0" smtClean="0">
                <a:ea typeface="+mn-ea"/>
              </a:rPr>
              <a:t>Need an internal process</a:t>
            </a:r>
          </a:p>
          <a:p>
            <a:pPr marL="502920" indent="-457200" eaLnBrk="1" fontAlgn="auto" hangingPunct="1">
              <a:spcAft>
                <a:spcPts val="0"/>
              </a:spcAft>
              <a:buFont typeface="+mj-lt"/>
              <a:buAutoNum type="arabicPeriod"/>
              <a:defRPr/>
            </a:pPr>
            <a:endParaRPr lang="en-US" dirty="0">
              <a:ea typeface="+mn-ea"/>
            </a:endParaRPr>
          </a:p>
          <a:p>
            <a:pPr marL="502920" indent="-457200" eaLnBrk="1" fontAlgn="auto" hangingPunct="1">
              <a:spcAft>
                <a:spcPts val="0"/>
              </a:spcAft>
              <a:buFont typeface="+mj-lt"/>
              <a:buAutoNum type="arabicPeriod"/>
              <a:defRPr/>
            </a:pPr>
            <a:r>
              <a:rPr lang="en-US" dirty="0" smtClean="0">
                <a:ea typeface="+mn-ea"/>
              </a:rPr>
              <a:t>Need a priority list</a:t>
            </a:r>
          </a:p>
          <a:p>
            <a:pPr marL="502920" indent="-457200" eaLnBrk="1" fontAlgn="auto" hangingPunct="1">
              <a:spcAft>
                <a:spcPts val="0"/>
              </a:spcAft>
              <a:buFont typeface="+mj-lt"/>
              <a:buAutoNum type="arabicPeriod"/>
              <a:defRPr/>
            </a:pPr>
            <a:endParaRPr lang="en-US" dirty="0" smtClean="0">
              <a:ea typeface="+mn-ea"/>
            </a:endParaRPr>
          </a:p>
          <a:p>
            <a:pPr marL="502920" indent="-457200" eaLnBrk="1" fontAlgn="auto" hangingPunct="1">
              <a:spcAft>
                <a:spcPts val="0"/>
              </a:spcAft>
              <a:buFont typeface="+mj-lt"/>
              <a:buAutoNum type="arabicPeriod"/>
              <a:defRPr/>
            </a:pPr>
            <a:r>
              <a:rPr lang="en-US" dirty="0" smtClean="0">
                <a:ea typeface="+mn-ea"/>
              </a:rPr>
              <a:t>Success for us this </a:t>
            </a:r>
            <a:r>
              <a:rPr lang="en-US" dirty="0" smtClean="0">
                <a:ea typeface="+mn-ea"/>
              </a:rPr>
              <a:t>past year </a:t>
            </a:r>
            <a:r>
              <a:rPr lang="en-US" dirty="0" smtClean="0">
                <a:ea typeface="+mn-ea"/>
              </a:rPr>
              <a:t>was 12 courses in 12 months!</a:t>
            </a:r>
            <a:endParaRPr lang="en-US" dirty="0">
              <a:ea typeface="+mn-ea"/>
            </a:endParaRPr>
          </a:p>
        </p:txBody>
      </p:sp>
      <p:sp>
        <p:nvSpPr>
          <p:cNvPr id="3" name="Title 2"/>
          <p:cNvSpPr>
            <a:spLocks noGrp="1"/>
          </p:cNvSpPr>
          <p:nvPr>
            <p:ph type="title"/>
          </p:nvPr>
        </p:nvSpPr>
        <p:spPr>
          <a:xfrm>
            <a:off x="1676400" y="355600"/>
            <a:ext cx="7086600" cy="1054100"/>
          </a:xfrm>
        </p:spPr>
        <p:txBody>
          <a:bodyPr/>
          <a:lstStyle/>
          <a:p>
            <a:pPr eaLnBrk="1" fontAlgn="auto" hangingPunct="1">
              <a:spcAft>
                <a:spcPts val="0"/>
              </a:spcAft>
              <a:defRPr/>
            </a:pPr>
            <a:r>
              <a:rPr lang="en-US" dirty="0" smtClean="0">
                <a:ea typeface="+mj-ea"/>
              </a:rPr>
              <a:t>SUMMARY</a:t>
            </a:r>
            <a:endParaRPr lang="en-US" dirty="0">
              <a:ea typeface="+mj-ea"/>
            </a:endParaRPr>
          </a:p>
        </p:txBody>
      </p:sp>
    </p:spTree>
    <p:extLst>
      <p:ext uri="{BB962C8B-B14F-4D97-AF65-F5344CB8AC3E}">
        <p14:creationId xmlns:p14="http://schemas.microsoft.com/office/powerpoint/2010/main" val="157652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685800"/>
            <a:ext cx="6477000" cy="2362200"/>
          </a:xfrm>
        </p:spPr>
        <p:txBody>
          <a:bodyPr/>
          <a:lstStyle/>
          <a:p>
            <a:pPr algn="ctr"/>
            <a:r>
              <a:rPr lang="en-US" sz="3600" dirty="0" smtClean="0"/>
              <a:t/>
            </a:r>
            <a:br>
              <a:rPr lang="en-US" sz="3600" dirty="0" smtClean="0"/>
            </a:br>
            <a:r>
              <a:rPr lang="en-US" sz="3600" dirty="0"/>
              <a:t/>
            </a:r>
            <a:br>
              <a:rPr lang="en-US" sz="3600" dirty="0"/>
            </a:br>
            <a:r>
              <a:rPr lang="en-US" sz="3600" dirty="0" smtClean="0"/>
              <a:t>The </a:t>
            </a:r>
            <a:r>
              <a:rPr lang="en-US" sz="3600" dirty="0"/>
              <a:t>Road to Quality - A Panel Discussion on Campus Implementation</a:t>
            </a:r>
            <a:r>
              <a:rPr lang="en-US" dirty="0"/>
              <a:t/>
            </a:r>
            <a:br>
              <a:rPr lang="en-US" dirty="0"/>
            </a:br>
            <a:r>
              <a:rPr lang="en-US" dirty="0"/>
              <a:t> </a:t>
            </a:r>
            <a:br>
              <a:rPr lang="en-US" dirty="0"/>
            </a:br>
            <a:endParaRPr lang="en-US" dirty="0"/>
          </a:p>
        </p:txBody>
      </p:sp>
      <p:sp>
        <p:nvSpPr>
          <p:cNvPr id="2" name="TextBox 1"/>
          <p:cNvSpPr txBox="1"/>
          <p:nvPr/>
        </p:nvSpPr>
        <p:spPr>
          <a:xfrm>
            <a:off x="304800" y="3657600"/>
            <a:ext cx="6400800" cy="1938992"/>
          </a:xfrm>
          <a:prstGeom prst="rect">
            <a:avLst/>
          </a:prstGeom>
          <a:noFill/>
        </p:spPr>
        <p:txBody>
          <a:bodyPr wrap="square" rtlCol="0">
            <a:spAutoFit/>
          </a:bodyPr>
          <a:lstStyle/>
          <a:p>
            <a:r>
              <a:rPr lang="en-US" sz="2400" dirty="0">
                <a:solidFill>
                  <a:srgbClr val="FFFFFF"/>
                </a:solidFill>
              </a:rPr>
              <a:t>Julie </a:t>
            </a:r>
            <a:r>
              <a:rPr lang="en-US" sz="2400" dirty="0" err="1">
                <a:solidFill>
                  <a:srgbClr val="FFFFFF"/>
                </a:solidFill>
              </a:rPr>
              <a:t>Reginek</a:t>
            </a:r>
            <a:r>
              <a:rPr lang="en-US" sz="2400" dirty="0">
                <a:solidFill>
                  <a:srgbClr val="FFFFFF"/>
                </a:solidFill>
              </a:rPr>
              <a:t> MS, ACC, EDU, CDP</a:t>
            </a:r>
          </a:p>
          <a:p>
            <a:r>
              <a:rPr lang="en-US" sz="2400" dirty="0">
                <a:solidFill>
                  <a:srgbClr val="FFFFFF"/>
                </a:solidFill>
              </a:rPr>
              <a:t>MEPAP and Activity Director Program Instructor</a:t>
            </a:r>
          </a:p>
          <a:p>
            <a:r>
              <a:rPr lang="en-US" sz="2400" dirty="0">
                <a:solidFill>
                  <a:srgbClr val="FFFFFF"/>
                </a:solidFill>
              </a:rPr>
              <a:t>Health Support Specialist (HSS)</a:t>
            </a:r>
          </a:p>
          <a:p>
            <a:r>
              <a:rPr lang="en-US" sz="2400" dirty="0">
                <a:solidFill>
                  <a:srgbClr val="FFFFFF"/>
                </a:solidFill>
              </a:rPr>
              <a:t>Online Curriculum Specialist/D2L </a:t>
            </a:r>
            <a:r>
              <a:rPr lang="en-US" sz="2400" dirty="0" smtClean="0">
                <a:solidFill>
                  <a:srgbClr val="FFFFFF"/>
                </a:solidFill>
              </a:rPr>
              <a:t>Trainer</a:t>
            </a:r>
          </a:p>
          <a:p>
            <a:r>
              <a:rPr lang="en-US" sz="2400" dirty="0" err="1" smtClean="0">
                <a:solidFill>
                  <a:srgbClr val="FFFFFF"/>
                </a:solidFill>
              </a:rPr>
              <a:t>Ridgewater</a:t>
            </a:r>
            <a:r>
              <a:rPr lang="en-US" sz="2400" dirty="0" smtClean="0">
                <a:solidFill>
                  <a:srgbClr val="FFFFFF"/>
                </a:solidFill>
              </a:rPr>
              <a:t> College</a:t>
            </a:r>
            <a:endParaRPr lang="en-US" sz="2400" dirty="0">
              <a:solidFill>
                <a:srgbClr val="FFFFFF"/>
              </a:solidFill>
            </a:endParaRPr>
          </a:p>
        </p:txBody>
      </p:sp>
    </p:spTree>
    <p:extLst>
      <p:ext uri="{BB962C8B-B14F-4D97-AF65-F5344CB8AC3E}">
        <p14:creationId xmlns:p14="http://schemas.microsoft.com/office/powerpoint/2010/main" val="19814497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719070"/>
            <a:ext cx="8407892" cy="4834129"/>
          </a:xfrm>
        </p:spPr>
        <p:txBody>
          <a:bodyPr>
            <a:normAutofit/>
          </a:bodyPr>
          <a:lstStyle/>
          <a:p>
            <a:r>
              <a:rPr lang="en-US" b="1" dirty="0"/>
              <a:t>Elizabeth McMahon</a:t>
            </a:r>
          </a:p>
          <a:p>
            <a:pPr lvl="1"/>
            <a:r>
              <a:rPr lang="en-US" dirty="0"/>
              <a:t>Instructor and QMC, Northland Community and Technical College</a:t>
            </a:r>
          </a:p>
          <a:p>
            <a:pPr lvl="1"/>
            <a:r>
              <a:rPr lang="en-US" dirty="0"/>
              <a:t>Co-Coordinator, Minnesota Online Quality Initiative</a:t>
            </a:r>
          </a:p>
          <a:p>
            <a:pPr lvl="1"/>
            <a:r>
              <a:rPr lang="en-US" dirty="0"/>
              <a:t>QM Certified Master Reviewer, Course Review Manager and Facilitator</a:t>
            </a:r>
          </a:p>
          <a:p>
            <a:r>
              <a:rPr lang="en-US" b="1" dirty="0"/>
              <a:t>Karen </a:t>
            </a:r>
            <a:r>
              <a:rPr lang="en-US" b="1" dirty="0" err="1"/>
              <a:t>LaPlant</a:t>
            </a:r>
            <a:endParaRPr lang="en-US" b="1" dirty="0"/>
          </a:p>
          <a:p>
            <a:pPr lvl="1"/>
            <a:r>
              <a:rPr lang="en-US" dirty="0"/>
              <a:t>Instructor and QMC, Hennepin Technical College</a:t>
            </a:r>
          </a:p>
          <a:p>
            <a:pPr lvl="1"/>
            <a:r>
              <a:rPr lang="en-US" dirty="0"/>
              <a:t>QM Certified Master Reviewer</a:t>
            </a:r>
          </a:p>
          <a:p>
            <a:r>
              <a:rPr lang="en-US" b="1" dirty="0"/>
              <a:t>Julie </a:t>
            </a:r>
            <a:r>
              <a:rPr lang="en-US" b="1" dirty="0" err="1"/>
              <a:t>Reginek</a:t>
            </a:r>
            <a:endParaRPr lang="en-US" b="1" dirty="0"/>
          </a:p>
          <a:p>
            <a:pPr lvl="1"/>
            <a:r>
              <a:rPr lang="en-US" dirty="0"/>
              <a:t>Instructor and QMC, </a:t>
            </a:r>
            <a:r>
              <a:rPr lang="en-US" dirty="0" err="1"/>
              <a:t>Ridgewater</a:t>
            </a:r>
            <a:r>
              <a:rPr lang="en-US" dirty="0"/>
              <a:t> College</a:t>
            </a:r>
          </a:p>
          <a:p>
            <a:pPr lvl="1"/>
            <a:r>
              <a:rPr lang="en-US" dirty="0"/>
              <a:t>QM Certified Peer Reviewer</a:t>
            </a:r>
          </a:p>
          <a:p>
            <a:r>
              <a:rPr lang="en-US" b="1" dirty="0" smtClean="0"/>
              <a:t>Robin </a:t>
            </a:r>
            <a:r>
              <a:rPr lang="en-US" b="1" dirty="0" smtClean="0"/>
              <a:t>O’Callaghan</a:t>
            </a:r>
          </a:p>
          <a:p>
            <a:pPr lvl="1"/>
            <a:r>
              <a:rPr lang="en-US" dirty="0" smtClean="0"/>
              <a:t>Instructional Designer and QMC, Winona State University</a:t>
            </a:r>
          </a:p>
          <a:p>
            <a:pPr lvl="1"/>
            <a:r>
              <a:rPr lang="en-US" dirty="0" smtClean="0"/>
              <a:t>Co-coordinator, Minnesota Online Quality Initiative</a:t>
            </a:r>
          </a:p>
          <a:p>
            <a:pPr lvl="1"/>
            <a:r>
              <a:rPr lang="en-US" dirty="0" smtClean="0"/>
              <a:t>QM Certified Peer Reviewer and Facilitator</a:t>
            </a:r>
          </a:p>
          <a:p>
            <a:endParaRPr lang="en-US" dirty="0"/>
          </a:p>
        </p:txBody>
      </p:sp>
      <p:sp>
        <p:nvSpPr>
          <p:cNvPr id="3" name="Title 2"/>
          <p:cNvSpPr>
            <a:spLocks noGrp="1"/>
          </p:cNvSpPr>
          <p:nvPr>
            <p:ph type="title"/>
          </p:nvPr>
        </p:nvSpPr>
        <p:spPr/>
        <p:txBody>
          <a:bodyPr/>
          <a:lstStyle/>
          <a:p>
            <a:r>
              <a:rPr lang="en-US" dirty="0" smtClean="0"/>
              <a:t>Presenters</a:t>
            </a:r>
            <a:endParaRPr lang="en-US" dirty="0"/>
          </a:p>
        </p:txBody>
      </p:sp>
    </p:spTree>
    <p:extLst>
      <p:ext uri="{BB962C8B-B14F-4D97-AF65-F5344CB8AC3E}">
        <p14:creationId xmlns:p14="http://schemas.microsoft.com/office/powerpoint/2010/main" val="29177139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200" dirty="0" smtClean="0"/>
              <a:t>Creating </a:t>
            </a:r>
            <a:r>
              <a:rPr lang="en-US" sz="3200" dirty="0"/>
              <a:t>a </a:t>
            </a:r>
            <a:r>
              <a:rPr lang="en-US" sz="3200" dirty="0" smtClean="0"/>
              <a:t>Quality Matters Culture</a:t>
            </a:r>
          </a:p>
          <a:p>
            <a:pPr lvl="1"/>
            <a:r>
              <a:rPr lang="en-US" sz="2800" dirty="0" smtClean="0"/>
              <a:t>Systems Portfolio</a:t>
            </a:r>
          </a:p>
          <a:p>
            <a:pPr lvl="1"/>
            <a:r>
              <a:rPr lang="en-US" sz="2800" dirty="0" smtClean="0"/>
              <a:t>AQIP </a:t>
            </a:r>
            <a:r>
              <a:rPr lang="en-US" sz="2800" dirty="0"/>
              <a:t>p</a:t>
            </a:r>
            <a:r>
              <a:rPr lang="en-US" sz="2800" dirty="0" smtClean="0"/>
              <a:t>roject focus</a:t>
            </a:r>
          </a:p>
          <a:p>
            <a:pPr lvl="1"/>
            <a:r>
              <a:rPr lang="en-US" sz="2800" dirty="0" smtClean="0"/>
              <a:t>College 5 year work plan</a:t>
            </a:r>
            <a:endParaRPr lang="en-US" sz="2800" dirty="0"/>
          </a:p>
        </p:txBody>
      </p:sp>
      <p:sp>
        <p:nvSpPr>
          <p:cNvPr id="3" name="Title 2"/>
          <p:cNvSpPr>
            <a:spLocks noGrp="1"/>
          </p:cNvSpPr>
          <p:nvPr>
            <p:ph type="title"/>
          </p:nvPr>
        </p:nvSpPr>
        <p:spPr/>
        <p:txBody>
          <a:bodyPr/>
          <a:lstStyle/>
          <a:p>
            <a:r>
              <a:rPr lang="en-US" dirty="0" err="1"/>
              <a:t>Ridgewater</a:t>
            </a:r>
            <a:r>
              <a:rPr lang="en-US" dirty="0"/>
              <a:t> College</a:t>
            </a:r>
            <a:br>
              <a:rPr lang="en-US" dirty="0"/>
            </a:br>
            <a:endParaRPr lang="en-US" dirty="0"/>
          </a:p>
        </p:txBody>
      </p:sp>
    </p:spTree>
    <p:extLst>
      <p:ext uri="{BB962C8B-B14F-4D97-AF65-F5344CB8AC3E}">
        <p14:creationId xmlns:p14="http://schemas.microsoft.com/office/powerpoint/2010/main" val="5451249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 indent="0">
              <a:buNone/>
            </a:pPr>
            <a:r>
              <a:rPr lang="en-US" sz="3200" dirty="0" smtClean="0"/>
              <a:t>Faculty Support</a:t>
            </a:r>
          </a:p>
          <a:p>
            <a:pPr lvl="1"/>
            <a:r>
              <a:rPr lang="en-US" sz="2800" dirty="0" smtClean="0"/>
              <a:t>Summer </a:t>
            </a:r>
            <a:r>
              <a:rPr lang="en-US" sz="2800" dirty="0" err="1" smtClean="0"/>
              <a:t>Bootcamp</a:t>
            </a:r>
            <a:endParaRPr lang="en-US" sz="2800" dirty="0" smtClean="0"/>
          </a:p>
          <a:p>
            <a:pPr lvl="1"/>
            <a:r>
              <a:rPr lang="en-US" sz="2800" dirty="0" smtClean="0"/>
              <a:t>Desire2Learn Tools</a:t>
            </a:r>
          </a:p>
          <a:p>
            <a:pPr lvl="1"/>
            <a:r>
              <a:rPr lang="en-US" sz="2800" dirty="0" smtClean="0"/>
              <a:t>Instructional Design to support Quality Matters Standards</a:t>
            </a:r>
            <a:endParaRPr lang="en-US" sz="2800" dirty="0"/>
          </a:p>
          <a:p>
            <a:pPr lvl="1"/>
            <a:endParaRPr lang="en-US" dirty="0" smtClean="0"/>
          </a:p>
          <a:p>
            <a:pPr marL="365760" lvl="1" indent="0">
              <a:buNone/>
            </a:pPr>
            <a:endParaRPr lang="en-US" dirty="0" smtClean="0"/>
          </a:p>
        </p:txBody>
      </p:sp>
      <p:sp>
        <p:nvSpPr>
          <p:cNvPr id="3" name="Title 2"/>
          <p:cNvSpPr>
            <a:spLocks noGrp="1"/>
          </p:cNvSpPr>
          <p:nvPr>
            <p:ph type="title"/>
          </p:nvPr>
        </p:nvSpPr>
        <p:spPr/>
        <p:txBody>
          <a:bodyPr/>
          <a:lstStyle/>
          <a:p>
            <a:r>
              <a:rPr lang="en-US" dirty="0" err="1" smtClean="0"/>
              <a:t>Ridgewater</a:t>
            </a:r>
            <a:r>
              <a:rPr lang="en-US" dirty="0" smtClean="0"/>
              <a:t> College</a:t>
            </a:r>
            <a:br>
              <a:rPr lang="en-US" dirty="0" smtClean="0"/>
            </a:br>
            <a:r>
              <a:rPr lang="en-US" i="1" dirty="0" smtClean="0"/>
              <a:t>creating a QM Culture</a:t>
            </a:r>
            <a:endParaRPr lang="en-US" i="1"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2097" t="8065"/>
          <a:stretch/>
        </p:blipFill>
        <p:spPr bwMode="auto">
          <a:xfrm>
            <a:off x="7429500" y="1765300"/>
            <a:ext cx="1384300" cy="10858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6449025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3200" dirty="0"/>
              <a:t>Administration Support</a:t>
            </a:r>
          </a:p>
          <a:p>
            <a:pPr lvl="1"/>
            <a:r>
              <a:rPr lang="en-US" sz="2800" dirty="0" smtClean="0"/>
              <a:t>Financial Support</a:t>
            </a:r>
          </a:p>
          <a:p>
            <a:pPr lvl="1"/>
            <a:r>
              <a:rPr lang="en-US" sz="2800" dirty="0" smtClean="0"/>
              <a:t>Institutional subscription</a:t>
            </a:r>
          </a:p>
          <a:p>
            <a:pPr lvl="1"/>
            <a:r>
              <a:rPr lang="en-US" sz="2800" dirty="0" smtClean="0"/>
              <a:t>Institutional  </a:t>
            </a:r>
            <a:r>
              <a:rPr lang="en-US" sz="2800" dirty="0"/>
              <a:t>Representative</a:t>
            </a:r>
          </a:p>
          <a:p>
            <a:pPr lvl="1"/>
            <a:r>
              <a:rPr lang="en-US" sz="2800" dirty="0"/>
              <a:t>QM training for </a:t>
            </a:r>
            <a:r>
              <a:rPr lang="en-US" sz="2800" dirty="0" smtClean="0"/>
              <a:t>faculty</a:t>
            </a:r>
          </a:p>
          <a:p>
            <a:pPr lvl="1"/>
            <a:r>
              <a:rPr lang="en-US" sz="2800" dirty="0" smtClean="0"/>
              <a:t>QM conference participation</a:t>
            </a:r>
          </a:p>
          <a:p>
            <a:pPr lvl="1"/>
            <a:r>
              <a:rPr lang="en-US" sz="2800" dirty="0" err="1" smtClean="0"/>
              <a:t>Inservice</a:t>
            </a:r>
            <a:r>
              <a:rPr lang="en-US" sz="2800" dirty="0" smtClean="0"/>
              <a:t> Day </a:t>
            </a:r>
          </a:p>
          <a:p>
            <a:pPr lvl="1"/>
            <a:r>
              <a:rPr lang="en-US" sz="2800" dirty="0" smtClean="0"/>
              <a:t>Dean’s Council </a:t>
            </a:r>
          </a:p>
          <a:p>
            <a:pPr lvl="1"/>
            <a:endParaRPr lang="en-US" dirty="0"/>
          </a:p>
          <a:p>
            <a:endParaRPr lang="en-US" dirty="0"/>
          </a:p>
        </p:txBody>
      </p:sp>
      <p:sp>
        <p:nvSpPr>
          <p:cNvPr id="3" name="Title 2"/>
          <p:cNvSpPr>
            <a:spLocks noGrp="1"/>
          </p:cNvSpPr>
          <p:nvPr>
            <p:ph type="title"/>
          </p:nvPr>
        </p:nvSpPr>
        <p:spPr/>
        <p:txBody>
          <a:bodyPr/>
          <a:lstStyle/>
          <a:p>
            <a:r>
              <a:rPr lang="en-US" dirty="0" err="1"/>
              <a:t>Ridgewater</a:t>
            </a:r>
            <a:r>
              <a:rPr lang="en-US" dirty="0"/>
              <a:t> College</a:t>
            </a:r>
            <a:br>
              <a:rPr lang="en-US" dirty="0"/>
            </a:br>
            <a:r>
              <a:rPr lang="en-US" i="1" dirty="0"/>
              <a:t>creating a QM Culture</a:t>
            </a:r>
            <a:endParaRPr lang="en-US" dirty="0"/>
          </a:p>
        </p:txBody>
      </p:sp>
    </p:spTree>
    <p:extLst>
      <p:ext uri="{BB962C8B-B14F-4D97-AF65-F5344CB8AC3E}">
        <p14:creationId xmlns:p14="http://schemas.microsoft.com/office/powerpoint/2010/main" val="15670806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a:t>Ridgewater</a:t>
            </a:r>
            <a:r>
              <a:rPr lang="en-US" dirty="0"/>
              <a:t> College</a:t>
            </a:r>
            <a:br>
              <a:rPr lang="en-US" dirty="0"/>
            </a:br>
            <a:r>
              <a:rPr lang="en-US" i="1" dirty="0" smtClean="0"/>
              <a:t>Teaching and Learning Center</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3429367"/>
            <a:ext cx="2590800" cy="15994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1" y="1828800"/>
            <a:ext cx="5791200" cy="4800600"/>
          </a:xfrm>
          <a:prstGeom prst="rect">
            <a:avLst/>
          </a:prstGeom>
        </p:spPr>
      </p:pic>
    </p:spTree>
    <p:extLst>
      <p:ext uri="{BB962C8B-B14F-4D97-AF65-F5344CB8AC3E}">
        <p14:creationId xmlns:p14="http://schemas.microsoft.com/office/powerpoint/2010/main" val="25798982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Marketing</a:t>
            </a:r>
          </a:p>
          <a:p>
            <a:endParaRPr lang="en-US" dirty="0"/>
          </a:p>
        </p:txBody>
      </p:sp>
      <p:sp>
        <p:nvSpPr>
          <p:cNvPr id="3" name="Title 2"/>
          <p:cNvSpPr>
            <a:spLocks noGrp="1"/>
          </p:cNvSpPr>
          <p:nvPr>
            <p:ph type="title"/>
          </p:nvPr>
        </p:nvSpPr>
        <p:spPr/>
        <p:txBody>
          <a:bodyPr/>
          <a:lstStyle/>
          <a:p>
            <a:r>
              <a:rPr lang="en-US" dirty="0" err="1" smtClean="0"/>
              <a:t>Ridgewater</a:t>
            </a:r>
            <a:r>
              <a:rPr lang="en-US" dirty="0" smtClean="0"/>
              <a:t> College</a:t>
            </a:r>
            <a:br>
              <a:rPr lang="en-US" dirty="0" smtClean="0"/>
            </a:br>
            <a:r>
              <a:rPr lang="en-US" i="1" dirty="0" smtClean="0"/>
              <a:t>Creating a QM Culture</a:t>
            </a:r>
            <a:endParaRPr lang="en-US" i="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2286000"/>
            <a:ext cx="3820771" cy="4191000"/>
          </a:xfrm>
          <a:prstGeom prst="rect">
            <a:avLst/>
          </a:prstGeom>
          <a:ln>
            <a:noFill/>
          </a:ln>
          <a:effectLst>
            <a:outerShdw blurRad="190500" algn="tl" rotWithShape="0">
              <a:srgbClr val="000000">
                <a:alpha val="70000"/>
              </a:srgbClr>
            </a:outerShdw>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5256" y="2286000"/>
            <a:ext cx="4213944" cy="419100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8192832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45720" indent="0">
              <a:buNone/>
            </a:pPr>
            <a:r>
              <a:rPr lang="en-US" sz="3200" dirty="0" smtClean="0"/>
              <a:t>Where do I start and what do I do?</a:t>
            </a:r>
          </a:p>
          <a:p>
            <a:pPr lvl="1"/>
            <a:r>
              <a:rPr lang="en-US" sz="3000" dirty="0" smtClean="0"/>
              <a:t>Meet with me</a:t>
            </a:r>
          </a:p>
          <a:p>
            <a:pPr lvl="1"/>
            <a:r>
              <a:rPr lang="en-US" sz="3000" dirty="0" smtClean="0"/>
              <a:t>QM Starter Kit</a:t>
            </a:r>
          </a:p>
          <a:p>
            <a:pPr lvl="1"/>
            <a:r>
              <a:rPr lang="en-US" sz="3000" dirty="0" smtClean="0"/>
              <a:t>Informal review</a:t>
            </a:r>
            <a:endParaRPr lang="en-US" sz="3000" dirty="0"/>
          </a:p>
          <a:p>
            <a:pPr lvl="1"/>
            <a:r>
              <a:rPr lang="en-US" sz="3000" dirty="0" smtClean="0"/>
              <a:t>Toot your horn!</a:t>
            </a:r>
            <a:endParaRPr lang="en-US" sz="3000" dirty="0"/>
          </a:p>
        </p:txBody>
      </p:sp>
      <p:sp>
        <p:nvSpPr>
          <p:cNvPr id="3" name="Title 2"/>
          <p:cNvSpPr>
            <a:spLocks noGrp="1"/>
          </p:cNvSpPr>
          <p:nvPr>
            <p:ph type="title"/>
          </p:nvPr>
        </p:nvSpPr>
        <p:spPr/>
        <p:txBody>
          <a:bodyPr/>
          <a:lstStyle/>
          <a:p>
            <a:r>
              <a:rPr lang="en-US" dirty="0" err="1"/>
              <a:t>Ridgewater</a:t>
            </a:r>
            <a:r>
              <a:rPr lang="en-US" dirty="0"/>
              <a:t> College</a:t>
            </a:r>
            <a:br>
              <a:rPr lang="en-US" dirty="0"/>
            </a:br>
            <a:r>
              <a:rPr lang="en-US" i="1" dirty="0"/>
              <a:t>Creating a QM Culture</a:t>
            </a:r>
            <a:endParaRPr lang="en-US" dirty="0"/>
          </a:p>
        </p:txBody>
      </p:sp>
    </p:spTree>
    <p:extLst>
      <p:ext uri="{BB962C8B-B14F-4D97-AF65-F5344CB8AC3E}">
        <p14:creationId xmlns:p14="http://schemas.microsoft.com/office/powerpoint/2010/main" val="12648456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685800"/>
            <a:ext cx="6477000" cy="2362200"/>
          </a:xfrm>
        </p:spPr>
        <p:txBody>
          <a:bodyPr/>
          <a:lstStyle/>
          <a:p>
            <a:pPr algn="ctr"/>
            <a:r>
              <a:rPr lang="en-US" sz="3600" dirty="0" smtClean="0"/>
              <a:t/>
            </a:r>
            <a:br>
              <a:rPr lang="en-US" sz="3600" dirty="0" smtClean="0"/>
            </a:br>
            <a:r>
              <a:rPr lang="en-US" sz="3600" dirty="0"/>
              <a:t/>
            </a:r>
            <a:br>
              <a:rPr lang="en-US" sz="3600" dirty="0"/>
            </a:br>
            <a:r>
              <a:rPr lang="en-US" sz="3600" dirty="0" smtClean="0"/>
              <a:t>The </a:t>
            </a:r>
            <a:r>
              <a:rPr lang="en-US" sz="3600" dirty="0"/>
              <a:t>Road to Quality - A Panel Discussion on Campus Implementation</a:t>
            </a:r>
            <a:r>
              <a:rPr lang="en-US" dirty="0"/>
              <a:t/>
            </a:r>
            <a:br>
              <a:rPr lang="en-US" dirty="0"/>
            </a:br>
            <a:r>
              <a:rPr lang="en-US" dirty="0"/>
              <a:t> </a:t>
            </a:r>
            <a:br>
              <a:rPr lang="en-US" dirty="0"/>
            </a:br>
            <a:endParaRPr lang="en-US" dirty="0"/>
          </a:p>
        </p:txBody>
      </p:sp>
      <p:sp>
        <p:nvSpPr>
          <p:cNvPr id="2" name="TextBox 1"/>
          <p:cNvSpPr txBox="1"/>
          <p:nvPr/>
        </p:nvSpPr>
        <p:spPr>
          <a:xfrm>
            <a:off x="304800" y="3657600"/>
            <a:ext cx="6400800" cy="2308324"/>
          </a:xfrm>
          <a:prstGeom prst="rect">
            <a:avLst/>
          </a:prstGeom>
          <a:noFill/>
        </p:spPr>
        <p:txBody>
          <a:bodyPr wrap="square" rtlCol="0">
            <a:spAutoFit/>
          </a:bodyPr>
          <a:lstStyle/>
          <a:p>
            <a:r>
              <a:rPr lang="en-US" sz="2400" dirty="0" smtClean="0">
                <a:solidFill>
                  <a:schemeClr val="bg1"/>
                </a:solidFill>
              </a:rPr>
              <a:t>Robin O’Callaghan</a:t>
            </a:r>
          </a:p>
          <a:p>
            <a:r>
              <a:rPr lang="en-US" sz="2400" dirty="0" smtClean="0">
                <a:solidFill>
                  <a:schemeClr val="bg1"/>
                </a:solidFill>
              </a:rPr>
              <a:t>Quality Matters Peer Reviewer, F2F Facilitator &amp; QM Lead Coordinator</a:t>
            </a:r>
          </a:p>
          <a:p>
            <a:r>
              <a:rPr lang="en-US" sz="2400" dirty="0" smtClean="0">
                <a:solidFill>
                  <a:schemeClr val="bg1"/>
                </a:solidFill>
              </a:rPr>
              <a:t>Senior Instructional Designer</a:t>
            </a:r>
          </a:p>
          <a:p>
            <a:r>
              <a:rPr lang="en-US" sz="2400" dirty="0" smtClean="0">
                <a:solidFill>
                  <a:schemeClr val="bg1"/>
                </a:solidFill>
              </a:rPr>
              <a:t>Faculty</a:t>
            </a:r>
          </a:p>
          <a:p>
            <a:r>
              <a:rPr lang="en-US" sz="2400" dirty="0" smtClean="0">
                <a:solidFill>
                  <a:schemeClr val="bg1"/>
                </a:solidFill>
              </a:rPr>
              <a:t>Winona State University</a:t>
            </a:r>
            <a:endParaRPr lang="en-US" sz="2400" dirty="0">
              <a:solidFill>
                <a:schemeClr val="bg1"/>
              </a:solidFill>
            </a:endParaRPr>
          </a:p>
        </p:txBody>
      </p:sp>
    </p:spTree>
    <p:extLst>
      <p:ext uri="{BB962C8B-B14F-4D97-AF65-F5344CB8AC3E}">
        <p14:creationId xmlns:p14="http://schemas.microsoft.com/office/powerpoint/2010/main" val="24622481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flipH="1">
            <a:off x="2" y="0"/>
            <a:ext cx="9144001" cy="6858000"/>
          </a:xfrm>
          <a:prstGeom prst="rect">
            <a:avLst/>
          </a:prstGeom>
          <a:gradFill flip="none" rotWithShape="1">
            <a:gsLst>
              <a:gs pos="9000">
                <a:srgbClr val="400080"/>
              </a:gs>
              <a:gs pos="100000">
                <a:srgbClr val="070033"/>
              </a:gs>
            </a:gsLst>
            <a:path path="circle">
              <a:fillToRect l="50000" t="50000" r="50000" b="50000"/>
            </a:path>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stretch>
            <a:fillRect/>
          </a:stretch>
        </p:blipFill>
        <p:spPr>
          <a:xfrm>
            <a:off x="822237" y="5559860"/>
            <a:ext cx="922020" cy="985520"/>
          </a:xfrm>
          <a:prstGeom prst="rect">
            <a:avLst/>
          </a:prstGeom>
        </p:spPr>
      </p:pic>
      <p:pic>
        <p:nvPicPr>
          <p:cNvPr id="3" name="Picture 2" descr="Slide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6127"/>
            <a:ext cx="9144000" cy="6858000"/>
          </a:xfrm>
          <a:prstGeom prst="rect">
            <a:avLst/>
          </a:prstGeom>
        </p:spPr>
      </p:pic>
    </p:spTree>
    <p:extLst>
      <p:ext uri="{BB962C8B-B14F-4D97-AF65-F5344CB8AC3E}">
        <p14:creationId xmlns:p14="http://schemas.microsoft.com/office/powerpoint/2010/main" val="221670141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WSU Online Courses and programs</a:t>
            </a:r>
            <a:endParaRPr lang="en-US" dirty="0"/>
          </a:p>
        </p:txBody>
      </p:sp>
      <p:sp>
        <p:nvSpPr>
          <p:cNvPr id="2" name="Content Placeholder 1"/>
          <p:cNvSpPr>
            <a:spLocks noGrp="1"/>
          </p:cNvSpPr>
          <p:nvPr>
            <p:ph idx="1"/>
          </p:nvPr>
        </p:nvSpPr>
        <p:spPr>
          <a:xfrm>
            <a:off x="380999" y="1719070"/>
            <a:ext cx="8407893" cy="5138929"/>
          </a:xfrm>
        </p:spPr>
        <p:txBody>
          <a:bodyPr>
            <a:normAutofit/>
          </a:bodyPr>
          <a:lstStyle/>
          <a:p>
            <a:r>
              <a:rPr lang="en-US" sz="4000" dirty="0" smtClean="0"/>
              <a:t>3 Undergraduate Programs</a:t>
            </a:r>
          </a:p>
          <a:p>
            <a:r>
              <a:rPr lang="en-US" sz="4000" dirty="0"/>
              <a:t>4</a:t>
            </a:r>
            <a:r>
              <a:rPr lang="en-US" sz="4000" dirty="0" smtClean="0"/>
              <a:t> Graduate Programs</a:t>
            </a:r>
          </a:p>
          <a:p>
            <a:r>
              <a:rPr lang="en-US" sz="4000" dirty="0"/>
              <a:t>3</a:t>
            </a:r>
            <a:r>
              <a:rPr lang="en-US" sz="4000" dirty="0" smtClean="0"/>
              <a:t> blended/hybrid programs</a:t>
            </a:r>
          </a:p>
          <a:p>
            <a:r>
              <a:rPr lang="en-US" sz="4000" dirty="0" smtClean="0"/>
              <a:t>50-75 courses are offered online during the academic year</a:t>
            </a:r>
          </a:p>
          <a:p>
            <a:r>
              <a:rPr lang="en-US" sz="4000" dirty="0" smtClean="0"/>
              <a:t> 120 Summer courses are online</a:t>
            </a:r>
            <a:endParaRPr lang="en-US" sz="4000" dirty="0"/>
          </a:p>
        </p:txBody>
      </p:sp>
    </p:spTree>
    <p:extLst>
      <p:ext uri="{BB962C8B-B14F-4D97-AF65-F5344CB8AC3E}">
        <p14:creationId xmlns:p14="http://schemas.microsoft.com/office/powerpoint/2010/main" val="30673769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smtClean="0"/>
              <a:t>WETeach</a:t>
            </a:r>
            <a:r>
              <a:rPr lang="en-US" dirty="0" smtClean="0"/>
              <a:t> Program FOUNDATIONS</a:t>
            </a:r>
            <a:endParaRPr lang="en-US" dirty="0"/>
          </a:p>
        </p:txBody>
      </p:sp>
      <p:sp>
        <p:nvSpPr>
          <p:cNvPr id="4" name="Content Placeholder 3"/>
          <p:cNvSpPr txBox="1">
            <a:spLocks noGrp="1"/>
          </p:cNvSpPr>
          <p:nvPr>
            <p:ph idx="1"/>
          </p:nvPr>
        </p:nvSpPr>
        <p:spPr>
          <a:xfrm>
            <a:off x="380999" y="1719071"/>
            <a:ext cx="8407893" cy="5053691"/>
          </a:xfrm>
          <a:prstGeom prst="rect">
            <a:avLst/>
          </a:prstGeom>
          <a:noFill/>
        </p:spPr>
        <p:txBody>
          <a:bodyPr wrap="square" rtlCol="0">
            <a:spAutoFit/>
          </a:bodyPr>
          <a:lstStyle/>
          <a:p>
            <a:pPr marL="342900" indent="-342900">
              <a:buFont typeface="+mj-lt"/>
              <a:buAutoNum type="arabicPeriod"/>
            </a:pPr>
            <a:r>
              <a:rPr lang="en-US" sz="2400" dirty="0" smtClean="0"/>
              <a:t>Module 1 Charting your course</a:t>
            </a:r>
          </a:p>
          <a:p>
            <a:pPr marL="342900" indent="-342900">
              <a:buFont typeface="+mj-lt"/>
              <a:buAutoNum type="arabicPeriod"/>
            </a:pPr>
            <a:r>
              <a:rPr lang="en-US" sz="2400" dirty="0"/>
              <a:t>Module </a:t>
            </a:r>
            <a:r>
              <a:rPr lang="en-US" sz="2400" dirty="0" smtClean="0"/>
              <a:t>2 Quality Matters Overview</a:t>
            </a:r>
          </a:p>
          <a:p>
            <a:pPr marL="342900" indent="-342900">
              <a:buFont typeface="+mj-lt"/>
              <a:buAutoNum type="arabicPeriod"/>
            </a:pPr>
            <a:r>
              <a:rPr lang="en-US" sz="2400" dirty="0"/>
              <a:t>Module </a:t>
            </a:r>
            <a:r>
              <a:rPr lang="en-US" sz="2400" dirty="0" smtClean="0"/>
              <a:t>3 Connecting with Online Student Services</a:t>
            </a:r>
          </a:p>
          <a:p>
            <a:pPr marL="342900" indent="-342900">
              <a:buFont typeface="+mj-lt"/>
              <a:buAutoNum type="arabicPeriod"/>
            </a:pPr>
            <a:r>
              <a:rPr lang="en-US" sz="2400" dirty="0" smtClean="0"/>
              <a:t>Module 4 Communicating and Collaborating with your Online Students</a:t>
            </a:r>
          </a:p>
          <a:p>
            <a:pPr marL="342900" indent="-342900">
              <a:buFont typeface="+mj-lt"/>
              <a:buAutoNum type="arabicPeriod"/>
            </a:pPr>
            <a:r>
              <a:rPr lang="en-US" sz="2400" dirty="0"/>
              <a:t>Module </a:t>
            </a:r>
            <a:r>
              <a:rPr lang="en-US" sz="2400" dirty="0" smtClean="0"/>
              <a:t>5 Learning Objectives &amp; Course Design</a:t>
            </a:r>
          </a:p>
          <a:p>
            <a:pPr marL="342900" indent="-342900">
              <a:buFont typeface="+mj-lt"/>
              <a:buAutoNum type="arabicPeriod"/>
            </a:pPr>
            <a:r>
              <a:rPr lang="en-US" sz="2400" dirty="0" smtClean="0"/>
              <a:t>Module 6 </a:t>
            </a:r>
            <a:r>
              <a:rPr lang="en-US" sz="2400" dirty="0"/>
              <a:t>Online Assessment &amp; Feedback</a:t>
            </a:r>
          </a:p>
          <a:p>
            <a:pPr marL="342900" indent="-342900">
              <a:buFont typeface="+mj-lt"/>
              <a:buAutoNum type="arabicPeriod"/>
            </a:pPr>
            <a:r>
              <a:rPr lang="en-US" sz="2400" dirty="0" smtClean="0"/>
              <a:t>Module 7 Instructional Materials</a:t>
            </a:r>
          </a:p>
          <a:p>
            <a:pPr marL="0" indent="0">
              <a:buNone/>
            </a:pPr>
            <a:endParaRPr lang="en-US" sz="2600" dirty="0"/>
          </a:p>
          <a:p>
            <a:pPr marL="0" indent="0">
              <a:buNone/>
            </a:pPr>
            <a:r>
              <a:rPr lang="en-US" sz="2200" dirty="0" smtClean="0"/>
              <a:t>Format: One hour virtual meetings with online topical content. Learning Goals/Objectives aligned with Assignments.</a:t>
            </a:r>
            <a:endParaRPr lang="en-US" sz="2200" dirty="0"/>
          </a:p>
        </p:txBody>
      </p:sp>
    </p:spTree>
    <p:extLst>
      <p:ext uri="{BB962C8B-B14F-4D97-AF65-F5344CB8AC3E}">
        <p14:creationId xmlns:p14="http://schemas.microsoft.com/office/powerpoint/2010/main" val="11316299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685800"/>
            <a:ext cx="6477000" cy="2362200"/>
          </a:xfrm>
        </p:spPr>
        <p:txBody>
          <a:bodyPr/>
          <a:lstStyle/>
          <a:p>
            <a:pPr algn="ctr"/>
            <a:r>
              <a:rPr lang="en-US" sz="3600" dirty="0" smtClean="0"/>
              <a:t/>
            </a:r>
            <a:br>
              <a:rPr lang="en-US" sz="3600" dirty="0" smtClean="0"/>
            </a:br>
            <a:r>
              <a:rPr lang="en-US" sz="3600" dirty="0"/>
              <a:t/>
            </a:r>
            <a:br>
              <a:rPr lang="en-US" sz="3600" dirty="0"/>
            </a:br>
            <a:r>
              <a:rPr lang="en-US" sz="3600" dirty="0" smtClean="0"/>
              <a:t>The </a:t>
            </a:r>
            <a:r>
              <a:rPr lang="en-US" sz="3600" dirty="0"/>
              <a:t>Road to Quality - A Panel Discussion on Campus Implementation</a:t>
            </a:r>
            <a:r>
              <a:rPr lang="en-US" dirty="0"/>
              <a:t/>
            </a:r>
            <a:br>
              <a:rPr lang="en-US" dirty="0"/>
            </a:br>
            <a:r>
              <a:rPr lang="en-US" dirty="0"/>
              <a:t> </a:t>
            </a:r>
            <a:br>
              <a:rPr lang="en-US" dirty="0"/>
            </a:br>
            <a:endParaRPr lang="en-US" dirty="0"/>
          </a:p>
        </p:txBody>
      </p:sp>
      <p:sp>
        <p:nvSpPr>
          <p:cNvPr id="2" name="TextBox 1"/>
          <p:cNvSpPr txBox="1"/>
          <p:nvPr/>
        </p:nvSpPr>
        <p:spPr>
          <a:xfrm>
            <a:off x="304800" y="3429000"/>
            <a:ext cx="6400800" cy="2677656"/>
          </a:xfrm>
          <a:prstGeom prst="rect">
            <a:avLst/>
          </a:prstGeom>
          <a:noFill/>
        </p:spPr>
        <p:txBody>
          <a:bodyPr wrap="square" rtlCol="0">
            <a:spAutoFit/>
          </a:bodyPr>
          <a:lstStyle/>
          <a:p>
            <a:r>
              <a:rPr lang="en-US" sz="2400" dirty="0" smtClean="0">
                <a:solidFill>
                  <a:schemeClr val="bg1"/>
                </a:solidFill>
              </a:rPr>
              <a:t>      Elizabeth </a:t>
            </a:r>
            <a:r>
              <a:rPr lang="en-US" sz="2400" dirty="0">
                <a:solidFill>
                  <a:schemeClr val="bg1"/>
                </a:solidFill>
              </a:rPr>
              <a:t>McMahon</a:t>
            </a:r>
          </a:p>
          <a:p>
            <a:pPr lvl="1"/>
            <a:r>
              <a:rPr lang="en-US" sz="2400" dirty="0">
                <a:solidFill>
                  <a:schemeClr val="bg1"/>
                </a:solidFill>
              </a:rPr>
              <a:t>Instructor and QMC, Northland Community and Technical College</a:t>
            </a:r>
          </a:p>
          <a:p>
            <a:pPr lvl="1"/>
            <a:r>
              <a:rPr lang="en-US" sz="2400" dirty="0">
                <a:solidFill>
                  <a:schemeClr val="bg1"/>
                </a:solidFill>
              </a:rPr>
              <a:t>Co-Coordinator, Minnesota Online Quality Initiative</a:t>
            </a:r>
          </a:p>
          <a:p>
            <a:pPr lvl="1"/>
            <a:r>
              <a:rPr lang="en-US" sz="2400" dirty="0">
                <a:solidFill>
                  <a:schemeClr val="bg1"/>
                </a:solidFill>
              </a:rPr>
              <a:t>QM Certified Master Reviewer, Course Review Manager and Facilitator</a:t>
            </a:r>
            <a:endParaRPr lang="en-US" sz="2400" dirty="0">
              <a:solidFill>
                <a:schemeClr val="bg1"/>
              </a:solidFill>
            </a:endParaRPr>
          </a:p>
        </p:txBody>
      </p:sp>
    </p:spTree>
    <p:extLst>
      <p:ext uri="{BB962C8B-B14F-4D97-AF65-F5344CB8AC3E}">
        <p14:creationId xmlns:p14="http://schemas.microsoft.com/office/powerpoint/2010/main" val="33251518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smtClean="0"/>
              <a:t>WETeach</a:t>
            </a:r>
            <a:r>
              <a:rPr lang="en-US" dirty="0" smtClean="0"/>
              <a:t> Program ADVANCED</a:t>
            </a:r>
            <a:endParaRPr lang="en-US" dirty="0"/>
          </a:p>
        </p:txBody>
      </p:sp>
      <p:sp>
        <p:nvSpPr>
          <p:cNvPr id="2" name="Content Placeholder 1"/>
          <p:cNvSpPr>
            <a:spLocks noGrp="1"/>
          </p:cNvSpPr>
          <p:nvPr>
            <p:ph idx="1"/>
          </p:nvPr>
        </p:nvSpPr>
        <p:spPr>
          <a:xfrm>
            <a:off x="380999" y="1719070"/>
            <a:ext cx="8458201" cy="5138929"/>
          </a:xfrm>
        </p:spPr>
        <p:txBody>
          <a:bodyPr>
            <a:normAutofit fontScale="92500" lnSpcReduction="20000"/>
          </a:bodyPr>
          <a:lstStyle/>
          <a:p>
            <a:pPr marL="502920" indent="-457200">
              <a:buFont typeface="+mj-lt"/>
              <a:buAutoNum type="arabicPeriod"/>
            </a:pPr>
            <a:r>
              <a:rPr lang="en-US" sz="3000" dirty="0" smtClean="0"/>
              <a:t>Module 0 Pre Course Information</a:t>
            </a:r>
          </a:p>
          <a:p>
            <a:pPr marL="502920" indent="-457200">
              <a:buFont typeface="+mj-lt"/>
              <a:buAutoNum type="arabicPeriod"/>
            </a:pPr>
            <a:r>
              <a:rPr lang="en-US" sz="3000" dirty="0" smtClean="0"/>
              <a:t>Module 1 Learning Objectives</a:t>
            </a:r>
          </a:p>
          <a:p>
            <a:pPr marL="502920" indent="-457200">
              <a:buFont typeface="+mj-lt"/>
              <a:buAutoNum type="arabicPeriod"/>
            </a:pPr>
            <a:r>
              <a:rPr lang="en-US" sz="3000" dirty="0" smtClean="0"/>
              <a:t>Module 2 Alignment</a:t>
            </a:r>
          </a:p>
          <a:p>
            <a:pPr marL="502920" indent="-457200">
              <a:buFont typeface="+mj-lt"/>
              <a:buAutoNum type="arabicPeriod"/>
            </a:pPr>
            <a:r>
              <a:rPr lang="en-US" sz="3000" dirty="0" smtClean="0"/>
              <a:t>Module 3 Assessments</a:t>
            </a:r>
          </a:p>
          <a:p>
            <a:pPr marL="502920" indent="-457200">
              <a:buFont typeface="+mj-lt"/>
              <a:buAutoNum type="arabicPeriod"/>
            </a:pPr>
            <a:r>
              <a:rPr lang="en-US" sz="3000" dirty="0" smtClean="0"/>
              <a:t>Module 4 Instructional Materials</a:t>
            </a:r>
          </a:p>
          <a:p>
            <a:pPr marL="502920" indent="-457200">
              <a:buFont typeface="+mj-lt"/>
              <a:buAutoNum type="arabicPeriod"/>
            </a:pPr>
            <a:r>
              <a:rPr lang="en-US" sz="3000" dirty="0" smtClean="0"/>
              <a:t>Module 5 Peek Inside a QM Course</a:t>
            </a:r>
          </a:p>
          <a:p>
            <a:pPr marL="502920" indent="-457200">
              <a:buFont typeface="+mj-lt"/>
              <a:buAutoNum type="arabicPeriod"/>
            </a:pPr>
            <a:endParaRPr lang="en-US" sz="2600" dirty="0"/>
          </a:p>
          <a:p>
            <a:pPr marL="45720" indent="0">
              <a:buNone/>
            </a:pPr>
            <a:r>
              <a:rPr lang="en-US" sz="2600" dirty="0" smtClean="0"/>
              <a:t>Format:  Weekly one-hour meetings face-to-face.  Divided into ½ discussion and ½ course design. Optional online materials.  </a:t>
            </a:r>
            <a:endParaRPr lang="en-US" sz="2600" dirty="0"/>
          </a:p>
          <a:p>
            <a:pPr marL="45720" indent="0">
              <a:buNone/>
            </a:pPr>
            <a:endParaRPr lang="en-US" sz="2600" dirty="0" smtClean="0"/>
          </a:p>
          <a:p>
            <a:pPr marL="45720" indent="0">
              <a:buNone/>
            </a:pPr>
            <a:r>
              <a:rPr lang="en-US" sz="2600" dirty="0" smtClean="0"/>
              <a:t>After five weeks we move to 1:1 custom meetings with an instructional designer.</a:t>
            </a:r>
          </a:p>
        </p:txBody>
      </p:sp>
    </p:spTree>
    <p:extLst>
      <p:ext uri="{BB962C8B-B14F-4D97-AF65-F5344CB8AC3E}">
        <p14:creationId xmlns:p14="http://schemas.microsoft.com/office/powerpoint/2010/main" val="32619299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Different Pathways to Quality</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9175520"/>
              </p:ext>
            </p:extLst>
          </p:nvPr>
        </p:nvGraphicFramePr>
        <p:xfrm>
          <a:off x="380999" y="1719071"/>
          <a:ext cx="8407893" cy="44074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118827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normAutofit fontScale="92500"/>
          </a:bodyPr>
          <a:lstStyle/>
          <a:p>
            <a:r>
              <a:rPr lang="en-US" dirty="0" smtClean="0"/>
              <a:t>Flexibility for instructors</a:t>
            </a:r>
          </a:p>
          <a:p>
            <a:r>
              <a:rPr lang="en-US" dirty="0" smtClean="0"/>
              <a:t>Faculty workload </a:t>
            </a:r>
          </a:p>
          <a:p>
            <a:r>
              <a:rPr lang="en-US" dirty="0" smtClean="0"/>
              <a:t>Collaboration</a:t>
            </a:r>
          </a:p>
          <a:p>
            <a:r>
              <a:rPr lang="en-US" dirty="0" smtClean="0"/>
              <a:t>“Self-select” the instructional materials</a:t>
            </a:r>
          </a:p>
          <a:p>
            <a:r>
              <a:rPr lang="en-US" dirty="0" smtClean="0"/>
              <a:t>Evidence of completion</a:t>
            </a:r>
          </a:p>
          <a:p>
            <a:endParaRPr lang="en-US" dirty="0"/>
          </a:p>
        </p:txBody>
      </p:sp>
      <p:sp>
        <p:nvSpPr>
          <p:cNvPr id="3" name="Content Placeholder 2"/>
          <p:cNvSpPr>
            <a:spLocks noGrp="1"/>
          </p:cNvSpPr>
          <p:nvPr>
            <p:ph sz="half" idx="2"/>
          </p:nvPr>
        </p:nvSpPr>
        <p:spPr/>
        <p:txBody>
          <a:bodyPr>
            <a:normAutofit fontScale="92500"/>
          </a:bodyPr>
          <a:lstStyle/>
          <a:p>
            <a:r>
              <a:rPr lang="en-US" dirty="0" smtClean="0"/>
              <a:t>More time to manage for facilitators</a:t>
            </a:r>
          </a:p>
          <a:p>
            <a:r>
              <a:rPr lang="en-US" dirty="0" smtClean="0"/>
              <a:t>Alignment of all program</a:t>
            </a:r>
          </a:p>
          <a:p>
            <a:r>
              <a:rPr lang="en-US" dirty="0" smtClean="0"/>
              <a:t>“Self-select” could miss key components</a:t>
            </a:r>
          </a:p>
          <a:p>
            <a:r>
              <a:rPr lang="en-US" dirty="0" smtClean="0"/>
              <a:t>Not streamlined for those who need structure</a:t>
            </a:r>
          </a:p>
          <a:p>
            <a:endParaRPr lang="en-US" dirty="0"/>
          </a:p>
        </p:txBody>
      </p:sp>
      <p:sp>
        <p:nvSpPr>
          <p:cNvPr id="4" name="Title 3"/>
          <p:cNvSpPr>
            <a:spLocks noGrp="1"/>
          </p:cNvSpPr>
          <p:nvPr>
            <p:ph type="title"/>
          </p:nvPr>
        </p:nvSpPr>
        <p:spPr/>
        <p:txBody>
          <a:bodyPr/>
          <a:lstStyle/>
          <a:p>
            <a:r>
              <a:rPr lang="en-US" dirty="0" smtClean="0"/>
              <a:t>Advantages &amp; Disadvantages</a:t>
            </a:r>
            <a:endParaRPr lang="en-US" dirty="0"/>
          </a:p>
        </p:txBody>
      </p:sp>
    </p:spTree>
    <p:extLst>
      <p:ext uri="{BB962C8B-B14F-4D97-AF65-F5344CB8AC3E}">
        <p14:creationId xmlns:p14="http://schemas.microsoft.com/office/powerpoint/2010/main" val="20025810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800" dirty="0" smtClean="0"/>
              <a:t>Strategies for administration &amp; Faculty buy-in</a:t>
            </a:r>
            <a:endParaRPr lang="en-US" sz="2800" dirty="0"/>
          </a:p>
        </p:txBody>
      </p:sp>
      <p:sp>
        <p:nvSpPr>
          <p:cNvPr id="2" name="Content Placeholder 1"/>
          <p:cNvSpPr>
            <a:spLocks noGrp="1"/>
          </p:cNvSpPr>
          <p:nvPr>
            <p:ph idx="1"/>
          </p:nvPr>
        </p:nvSpPr>
        <p:spPr>
          <a:xfrm>
            <a:off x="380999" y="1719070"/>
            <a:ext cx="8534401" cy="4986529"/>
          </a:xfrm>
        </p:spPr>
        <p:txBody>
          <a:bodyPr>
            <a:noAutofit/>
          </a:bodyPr>
          <a:lstStyle/>
          <a:p>
            <a:r>
              <a:rPr lang="en-US" sz="2200" dirty="0" smtClean="0"/>
              <a:t>Offer the APPQMR course to faculty, deans and administrators</a:t>
            </a:r>
          </a:p>
          <a:p>
            <a:r>
              <a:rPr lang="en-US" sz="2200" dirty="0" smtClean="0"/>
              <a:t>Communicate institutional and faculty benefits through workshops and virtual meetings</a:t>
            </a:r>
          </a:p>
          <a:p>
            <a:r>
              <a:rPr lang="en-US" sz="2200" dirty="0" smtClean="0"/>
              <a:t>Communicate our professional development plan around QM and online teachings</a:t>
            </a:r>
          </a:p>
          <a:p>
            <a:r>
              <a:rPr lang="en-US" sz="2200" dirty="0" smtClean="0"/>
              <a:t>Create strategic plan by college</a:t>
            </a:r>
          </a:p>
          <a:p>
            <a:pPr lvl="1"/>
            <a:r>
              <a:rPr lang="en-US" sz="2200" dirty="0" smtClean="0"/>
              <a:t>Track all 1:1 meeting with faculty. This would include notes and “level” of help.</a:t>
            </a:r>
          </a:p>
          <a:p>
            <a:pPr lvl="1"/>
            <a:r>
              <a:rPr lang="en-US" sz="2200" dirty="0" smtClean="0"/>
              <a:t>Track by college, course, QM reviews, QM Renewal and </a:t>
            </a:r>
            <a:r>
              <a:rPr lang="en-US" sz="2200" dirty="0" err="1" smtClean="0"/>
              <a:t>WeTeach</a:t>
            </a:r>
            <a:r>
              <a:rPr lang="en-US" sz="2200" dirty="0" smtClean="0"/>
              <a:t> Certificate</a:t>
            </a:r>
          </a:p>
          <a:p>
            <a:pPr lvl="1"/>
            <a:r>
              <a:rPr lang="en-US" sz="2200" dirty="0" smtClean="0"/>
              <a:t>Summary by college distributed every fall</a:t>
            </a:r>
          </a:p>
          <a:p>
            <a:pPr lvl="1"/>
            <a:r>
              <a:rPr lang="en-US" sz="2200" dirty="0" smtClean="0"/>
              <a:t>Faculty can use the data for the PDP and PDR</a:t>
            </a:r>
            <a:endParaRPr lang="en-US" sz="2200" dirty="0"/>
          </a:p>
        </p:txBody>
      </p:sp>
    </p:spTree>
    <p:extLst>
      <p:ext uri="{BB962C8B-B14F-4D97-AF65-F5344CB8AC3E}">
        <p14:creationId xmlns:p14="http://schemas.microsoft.com/office/powerpoint/2010/main" val="381720869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TLT Expert Showcase</a:t>
            </a:r>
            <a:endParaRPr lang="en-US" dirty="0"/>
          </a:p>
        </p:txBody>
      </p:sp>
      <p:sp>
        <p:nvSpPr>
          <p:cNvPr id="2" name="Content Placeholder 1"/>
          <p:cNvSpPr>
            <a:spLocks noGrp="1"/>
          </p:cNvSpPr>
          <p:nvPr>
            <p:ph idx="1"/>
          </p:nvPr>
        </p:nvSpPr>
        <p:spPr>
          <a:xfrm>
            <a:off x="228600" y="1719070"/>
            <a:ext cx="4495799" cy="4910329"/>
          </a:xfrm>
        </p:spPr>
        <p:txBody>
          <a:bodyPr>
            <a:normAutofit lnSpcReduction="10000"/>
          </a:bodyPr>
          <a:lstStyle/>
          <a:p>
            <a:r>
              <a:rPr lang="en-US" sz="2600" dirty="0"/>
              <a:t>TLT’s Expert Showcase brings faculty </a:t>
            </a:r>
            <a:r>
              <a:rPr lang="en-US" sz="2600" dirty="0" smtClean="0"/>
              <a:t>who </a:t>
            </a:r>
            <a:r>
              <a:rPr lang="en-US" sz="2600" dirty="0"/>
              <a:t>have firsthand experience with instructional technologies and effective teaching </a:t>
            </a:r>
            <a:r>
              <a:rPr lang="en-US" sz="2600" dirty="0" smtClean="0"/>
              <a:t>methods.</a:t>
            </a:r>
          </a:p>
          <a:p>
            <a:r>
              <a:rPr lang="en-US" sz="2600" dirty="0" smtClean="0"/>
              <a:t>Four panelists with a wide background in online teaching and QM.</a:t>
            </a:r>
          </a:p>
          <a:p>
            <a:r>
              <a:rPr lang="en-US" sz="2600" dirty="0" smtClean="0"/>
              <a:t>5-10 minutes to showcase a course element</a:t>
            </a:r>
          </a:p>
          <a:p>
            <a:endParaRPr lang="en-US" dirty="0"/>
          </a:p>
        </p:txBody>
      </p:sp>
      <p:pic>
        <p:nvPicPr>
          <p:cNvPr id="5" name="Picture 4" descr="DSC00020.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6801" y="1524000"/>
            <a:ext cx="4114800" cy="2754536"/>
          </a:xfrm>
          <a:prstGeom prst="rect">
            <a:avLst/>
          </a:prstGeom>
        </p:spPr>
      </p:pic>
      <p:pic>
        <p:nvPicPr>
          <p:cNvPr id="6" name="Picture 5" descr="DSC00033.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76800" y="4001444"/>
            <a:ext cx="4267199" cy="2856555"/>
          </a:xfrm>
          <a:prstGeom prst="rect">
            <a:avLst/>
          </a:prstGeom>
        </p:spPr>
      </p:pic>
    </p:spTree>
    <p:extLst>
      <p:ext uri="{BB962C8B-B14F-4D97-AF65-F5344CB8AC3E}">
        <p14:creationId xmlns:p14="http://schemas.microsoft.com/office/powerpoint/2010/main" val="255647174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eaLnBrk="1" hangingPunct="1">
              <a:buFont typeface="Wingdings 2" pitchFamily="18" charset="2"/>
              <a:buChar char=""/>
              <a:defRPr/>
            </a:pPr>
            <a:endParaRPr lang="en-US" dirty="0" smtClean="0">
              <a:ea typeface="+mn-ea"/>
            </a:endParaRPr>
          </a:p>
          <a:p>
            <a:pPr marL="45720" indent="0" eaLnBrk="1" fontAlgn="auto" hangingPunct="1">
              <a:spcAft>
                <a:spcPts val="0"/>
              </a:spcAft>
              <a:buNone/>
              <a:defRPr/>
            </a:pPr>
            <a:r>
              <a:rPr lang="en-US" sz="3200" b="1" dirty="0" smtClean="0">
                <a:solidFill>
                  <a:schemeClr val="tx1"/>
                </a:solidFill>
                <a:ea typeface="+mn-ea"/>
                <a:hlinkClick r:id="rId2"/>
              </a:rPr>
              <a:t>Please feel free to contact any of us:</a:t>
            </a:r>
          </a:p>
          <a:p>
            <a:pPr marL="45720" indent="0" eaLnBrk="1" fontAlgn="auto" hangingPunct="1">
              <a:spcAft>
                <a:spcPts val="0"/>
              </a:spcAft>
              <a:buNone/>
              <a:defRPr/>
            </a:pPr>
            <a:endParaRPr lang="en-US" dirty="0" smtClean="0">
              <a:ea typeface="+mn-ea"/>
              <a:hlinkClick r:id="rId2"/>
            </a:endParaRPr>
          </a:p>
          <a:p>
            <a:pPr marL="45720" indent="0" eaLnBrk="1" fontAlgn="auto" hangingPunct="1">
              <a:spcAft>
                <a:spcPts val="0"/>
              </a:spcAft>
              <a:buNone/>
              <a:defRPr/>
            </a:pPr>
            <a:r>
              <a:rPr lang="en-US" sz="2400" dirty="0" smtClean="0">
                <a:hlinkClick r:id="rId2"/>
              </a:rPr>
              <a:t>Elizabeth.McMahon@northlandcollege.edu</a:t>
            </a:r>
            <a:endParaRPr lang="en-US" sz="2400" dirty="0" smtClean="0"/>
          </a:p>
          <a:p>
            <a:pPr marL="45720" indent="0" eaLnBrk="1" fontAlgn="auto" hangingPunct="1">
              <a:spcAft>
                <a:spcPts val="0"/>
              </a:spcAft>
              <a:buNone/>
              <a:defRPr/>
            </a:pPr>
            <a:endParaRPr lang="en-US" sz="2400" dirty="0"/>
          </a:p>
          <a:p>
            <a:pPr marL="45720" indent="0" eaLnBrk="1" fontAlgn="auto" hangingPunct="1">
              <a:spcAft>
                <a:spcPts val="0"/>
              </a:spcAft>
              <a:buNone/>
              <a:defRPr/>
            </a:pPr>
            <a:r>
              <a:rPr lang="en-US" sz="2400" dirty="0" smtClean="0">
                <a:hlinkClick r:id="rId3"/>
              </a:rPr>
              <a:t>Karen.LaPlant@hennepintech.edu</a:t>
            </a:r>
            <a:endParaRPr lang="en-US" sz="2400" dirty="0" smtClean="0"/>
          </a:p>
          <a:p>
            <a:pPr marL="45720" indent="0" eaLnBrk="1" fontAlgn="auto" hangingPunct="1">
              <a:spcAft>
                <a:spcPts val="0"/>
              </a:spcAft>
              <a:buNone/>
              <a:defRPr/>
            </a:pPr>
            <a:endParaRPr lang="en-US" sz="2400" dirty="0"/>
          </a:p>
          <a:p>
            <a:pPr marL="45720" indent="0" eaLnBrk="1" fontAlgn="auto" hangingPunct="1">
              <a:spcAft>
                <a:spcPts val="0"/>
              </a:spcAft>
              <a:buNone/>
              <a:defRPr/>
            </a:pPr>
            <a:r>
              <a:rPr lang="en-US" sz="2400" dirty="0" smtClean="0">
                <a:hlinkClick r:id="rId4"/>
              </a:rPr>
              <a:t>Julie.Reginek@ridgewater.edu</a:t>
            </a:r>
            <a:endParaRPr lang="en-US" sz="2400" dirty="0" smtClean="0"/>
          </a:p>
          <a:p>
            <a:pPr marL="45720" indent="0" eaLnBrk="1" fontAlgn="auto" hangingPunct="1">
              <a:spcAft>
                <a:spcPts val="0"/>
              </a:spcAft>
              <a:buNone/>
              <a:defRPr/>
            </a:pPr>
            <a:endParaRPr lang="en-US" sz="2400" dirty="0"/>
          </a:p>
          <a:p>
            <a:pPr marL="45720" indent="0" eaLnBrk="1" fontAlgn="auto" hangingPunct="1">
              <a:spcAft>
                <a:spcPts val="0"/>
              </a:spcAft>
              <a:buNone/>
              <a:defRPr/>
            </a:pPr>
            <a:r>
              <a:rPr lang="en-US" sz="2400" dirty="0" smtClean="0">
                <a:hlinkClick r:id="rId5"/>
              </a:rPr>
              <a:t>ROCallaghan@winona.edu</a:t>
            </a:r>
            <a:endParaRPr lang="en-US" sz="2400" dirty="0" smtClean="0"/>
          </a:p>
          <a:p>
            <a:pPr marL="45720" indent="0" eaLnBrk="1" fontAlgn="auto" hangingPunct="1">
              <a:spcAft>
                <a:spcPts val="0"/>
              </a:spcAft>
              <a:buNone/>
              <a:defRPr/>
            </a:pPr>
            <a:endParaRPr lang="en-US" dirty="0">
              <a:ea typeface="+mn-ea"/>
            </a:endParaRPr>
          </a:p>
        </p:txBody>
      </p:sp>
      <p:sp>
        <p:nvSpPr>
          <p:cNvPr id="3" name="Title 2"/>
          <p:cNvSpPr>
            <a:spLocks noGrp="1"/>
          </p:cNvSpPr>
          <p:nvPr>
            <p:ph type="title"/>
          </p:nvPr>
        </p:nvSpPr>
        <p:spPr>
          <a:xfrm>
            <a:off x="1676400" y="355600"/>
            <a:ext cx="7086600" cy="1054100"/>
          </a:xfrm>
        </p:spPr>
        <p:txBody>
          <a:bodyPr/>
          <a:lstStyle/>
          <a:p>
            <a:pPr eaLnBrk="1" fontAlgn="auto" hangingPunct="1">
              <a:spcAft>
                <a:spcPts val="0"/>
              </a:spcAft>
              <a:defRPr/>
            </a:pPr>
            <a:r>
              <a:rPr lang="en-US" dirty="0" smtClean="0">
                <a:ea typeface="+mj-ea"/>
              </a:rPr>
              <a:t>Questions?</a:t>
            </a:r>
            <a:endParaRPr lang="en-US" dirty="0">
              <a:ea typeface="+mj-ea"/>
            </a:endParaRPr>
          </a:p>
        </p:txBody>
      </p:sp>
    </p:spTree>
    <p:extLst>
      <p:ext uri="{BB962C8B-B14F-4D97-AF65-F5344CB8AC3E}">
        <p14:creationId xmlns:p14="http://schemas.microsoft.com/office/powerpoint/2010/main" val="10068155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0" y="0"/>
            <a:ext cx="9474064" cy="6849979"/>
          </a:xfrm>
          <a:prstGeom prst="rect">
            <a:avLst/>
          </a:prstGeom>
        </p:spPr>
      </p:pic>
    </p:spTree>
    <p:extLst>
      <p:ext uri="{BB962C8B-B14F-4D97-AF65-F5344CB8AC3E}">
        <p14:creationId xmlns:p14="http://schemas.microsoft.com/office/powerpoint/2010/main" val="9597524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1593" y="417958"/>
            <a:ext cx="6392236" cy="906715"/>
          </a:xfrm>
        </p:spPr>
        <p:txBody>
          <a:bodyPr>
            <a:normAutofit fontScale="90000"/>
          </a:bodyPr>
          <a:lstStyle/>
          <a:p>
            <a:pPr>
              <a:defRPr/>
            </a:pPr>
            <a:r>
              <a:rPr lang="en-US" sz="3200" dirty="0" smtClean="0"/>
              <a:t>Minnesota Online Quality Initiative</a:t>
            </a:r>
            <a:endParaRPr lang="en-US" sz="3200" dirty="0"/>
          </a:p>
        </p:txBody>
      </p:sp>
      <p:sp>
        <p:nvSpPr>
          <p:cNvPr id="11267" name="Content Placeholder 2"/>
          <p:cNvSpPr>
            <a:spLocks noGrp="1"/>
          </p:cNvSpPr>
          <p:nvPr>
            <p:ph idx="1"/>
          </p:nvPr>
        </p:nvSpPr>
        <p:spPr>
          <a:xfrm>
            <a:off x="2209801" y="1835073"/>
            <a:ext cx="6647813" cy="1694040"/>
          </a:xfrm>
        </p:spPr>
        <p:txBody>
          <a:bodyPr>
            <a:normAutofit fontScale="55000" lnSpcReduction="20000"/>
          </a:bodyPr>
          <a:lstStyle/>
          <a:p>
            <a:pPr marL="0" indent="0">
              <a:buNone/>
            </a:pPr>
            <a:r>
              <a:rPr lang="en-US" sz="2900" i="1" dirty="0" smtClean="0"/>
              <a:t>“The Minnesota Online Quality Initiative provides faculty and staff from participating institutions information and resources to promote quality course design and provides opportunities to build collaborative relationships and shared expertise through statewide collaboration. The primary goal is to improve the quality of courses and learning experiences for students in online and blended courses.” </a:t>
            </a:r>
            <a:br>
              <a:rPr lang="en-US" sz="2900" i="1" dirty="0" smtClean="0"/>
            </a:br>
            <a:r>
              <a:rPr lang="en-US" sz="2900" i="1" dirty="0" smtClean="0"/>
              <a:t>~  </a:t>
            </a:r>
            <a:r>
              <a:rPr lang="en-US" sz="2900" i="1" dirty="0" smtClean="0">
                <a:hlinkClick r:id="rId3"/>
              </a:rPr>
              <a:t>http://Minnesota.qualitymatters.org</a:t>
            </a:r>
            <a:r>
              <a:rPr lang="en-US" sz="2900" i="1" dirty="0" smtClean="0"/>
              <a:t> </a:t>
            </a:r>
            <a:endParaRPr lang="en-US" sz="2900" dirty="0" smtClean="0">
              <a:latin typeface="Arial" pitchFamily="34" charset="0"/>
              <a:ea typeface="ＭＳ Ｐゴシック" pitchFamily="34" charset="-128"/>
              <a:cs typeface="Arial" pitchFamily="34" charset="0"/>
            </a:endParaRPr>
          </a:p>
          <a:p>
            <a:endParaRPr lang="en-US" dirty="0" smtClean="0">
              <a:latin typeface="Arial" pitchFamily="34" charset="0"/>
              <a:ea typeface="ＭＳ Ｐゴシック" pitchFamily="34" charset="-128"/>
              <a:cs typeface="Arial" pitchFamily="34" charset="0"/>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8311" y="1819034"/>
            <a:ext cx="1859710" cy="1710078"/>
          </a:xfrm>
          <a:prstGeom prst="rect">
            <a:avLst/>
          </a:prstGeom>
          <a:solidFill>
            <a:schemeClr val="bg1"/>
          </a:solidFill>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14807" y="3947956"/>
            <a:ext cx="1046037" cy="1568466"/>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72685" y="4184456"/>
            <a:ext cx="1117988" cy="1117988"/>
          </a:xfrm>
          <a:prstGeom prst="rect">
            <a:avLst/>
          </a:prstGeom>
        </p:spPr>
      </p:pic>
      <p:pic>
        <p:nvPicPr>
          <p:cNvPr id="1026" name="Picture 2" descr="Minnesota Department of Education log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83815" y="5598429"/>
            <a:ext cx="1561080" cy="52515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84678" y="3625484"/>
            <a:ext cx="5724351" cy="2923877"/>
          </a:xfrm>
          <a:prstGeom prst="rect">
            <a:avLst/>
          </a:prstGeom>
          <a:solidFill>
            <a:schemeClr val="tx2">
              <a:lumMod val="40000"/>
              <a:lumOff val="60000"/>
            </a:schemeClr>
          </a:solidFill>
        </p:spPr>
        <p:txBody>
          <a:bodyPr wrap="square" rtlCol="0">
            <a:spAutoFit/>
          </a:bodyPr>
          <a:lstStyle/>
          <a:p>
            <a:r>
              <a:rPr lang="en-US" sz="2000" dirty="0" smtClean="0">
                <a:solidFill>
                  <a:schemeClr val="tx2">
                    <a:lumMod val="50000"/>
                  </a:schemeClr>
                </a:solidFill>
              </a:rPr>
              <a:t>Minnesota State College and University System</a:t>
            </a:r>
          </a:p>
          <a:p>
            <a:pPr marL="742950" lvl="1" indent="-285750">
              <a:buFont typeface="Arial" panose="020B0604020202020204" pitchFamily="34" charset="0"/>
              <a:buChar char="•"/>
            </a:pPr>
            <a:r>
              <a:rPr lang="en-US" dirty="0" smtClean="0">
                <a:solidFill>
                  <a:schemeClr val="tx2">
                    <a:lumMod val="50000"/>
                  </a:schemeClr>
                </a:solidFill>
              </a:rPr>
              <a:t>435,000 + students/ 54 campuses</a:t>
            </a:r>
          </a:p>
          <a:p>
            <a:pPr marL="742950" lvl="1" indent="-285750">
              <a:buFont typeface="Arial" panose="020B0604020202020204" pitchFamily="34" charset="0"/>
              <a:buChar char="•"/>
            </a:pPr>
            <a:r>
              <a:rPr lang="en-US" dirty="0" smtClean="0">
                <a:solidFill>
                  <a:schemeClr val="tx2">
                    <a:lumMod val="50000"/>
                  </a:schemeClr>
                </a:solidFill>
              </a:rPr>
              <a:t>2 Faculty Unions</a:t>
            </a:r>
          </a:p>
          <a:p>
            <a:r>
              <a:rPr lang="en-US" sz="2000" dirty="0" smtClean="0">
                <a:solidFill>
                  <a:schemeClr val="tx2">
                    <a:lumMod val="50000"/>
                  </a:schemeClr>
                </a:solidFill>
              </a:rPr>
              <a:t>University of Minnesota </a:t>
            </a:r>
          </a:p>
          <a:p>
            <a:pPr marL="742950" lvl="1" indent="-285750">
              <a:buFont typeface="Arial" panose="020B0604020202020204" pitchFamily="34" charset="0"/>
              <a:buChar char="•"/>
            </a:pPr>
            <a:r>
              <a:rPr lang="en-US" dirty="0" smtClean="0">
                <a:solidFill>
                  <a:schemeClr val="tx2">
                    <a:lumMod val="50000"/>
                  </a:schemeClr>
                </a:solidFill>
              </a:rPr>
              <a:t>70,000 students/ 5 campuses</a:t>
            </a:r>
          </a:p>
          <a:p>
            <a:pPr lvl="1"/>
            <a:endParaRPr lang="en-US" dirty="0" smtClean="0">
              <a:solidFill>
                <a:schemeClr val="tx2">
                  <a:lumMod val="50000"/>
                </a:schemeClr>
              </a:solidFill>
            </a:endParaRPr>
          </a:p>
          <a:p>
            <a:pPr marL="285750" indent="-285750">
              <a:buFont typeface="Arial" panose="020B0604020202020204" pitchFamily="34" charset="0"/>
              <a:buChar char="•"/>
            </a:pPr>
            <a:r>
              <a:rPr lang="en-US" dirty="0">
                <a:solidFill>
                  <a:schemeClr val="tx2">
                    <a:lumMod val="50000"/>
                  </a:schemeClr>
                </a:solidFill>
              </a:rPr>
              <a:t>Participation is </a:t>
            </a:r>
            <a:r>
              <a:rPr lang="en-US" b="1" dirty="0" smtClean="0">
                <a:solidFill>
                  <a:schemeClr val="tx2">
                    <a:lumMod val="50000"/>
                  </a:schemeClr>
                </a:solidFill>
              </a:rPr>
              <a:t>voluntary </a:t>
            </a:r>
            <a:r>
              <a:rPr lang="en-US" dirty="0" smtClean="0">
                <a:solidFill>
                  <a:schemeClr val="tx2">
                    <a:lumMod val="50000"/>
                  </a:schemeClr>
                </a:solidFill>
              </a:rPr>
              <a:t> </a:t>
            </a:r>
            <a:r>
              <a:rPr lang="en-US" dirty="0">
                <a:solidFill>
                  <a:schemeClr val="tx2">
                    <a:lumMod val="50000"/>
                  </a:schemeClr>
                </a:solidFill>
              </a:rPr>
              <a:t>for individuals &amp; institutions</a:t>
            </a:r>
          </a:p>
          <a:p>
            <a:pPr marL="285750" indent="-285750">
              <a:buFont typeface="Arial" panose="020B0604020202020204" pitchFamily="34" charset="0"/>
              <a:buChar char="•"/>
            </a:pPr>
            <a:r>
              <a:rPr lang="en-US" dirty="0" smtClean="0">
                <a:solidFill>
                  <a:schemeClr val="tx2">
                    <a:lumMod val="50000"/>
                  </a:schemeClr>
                </a:solidFill>
              </a:rPr>
              <a:t>Higher Ed Systems collaborate </a:t>
            </a:r>
            <a:r>
              <a:rPr lang="en-US" dirty="0">
                <a:solidFill>
                  <a:schemeClr val="tx2">
                    <a:lumMod val="50000"/>
                  </a:schemeClr>
                </a:solidFill>
              </a:rPr>
              <a:t>for professional development and course </a:t>
            </a:r>
            <a:r>
              <a:rPr lang="en-US" dirty="0" smtClean="0">
                <a:solidFill>
                  <a:schemeClr val="tx2">
                    <a:lumMod val="50000"/>
                  </a:schemeClr>
                </a:solidFill>
              </a:rPr>
              <a:t>reviews</a:t>
            </a:r>
            <a:endParaRPr lang="en-US" dirty="0">
              <a:solidFill>
                <a:schemeClr val="tx2">
                  <a:lumMod val="50000"/>
                </a:schemeClr>
              </a:solidFill>
            </a:endParaRPr>
          </a:p>
        </p:txBody>
      </p:sp>
      <p:sp>
        <p:nvSpPr>
          <p:cNvPr id="12" name="TextBox 11"/>
          <p:cNvSpPr txBox="1"/>
          <p:nvPr/>
        </p:nvSpPr>
        <p:spPr>
          <a:xfrm>
            <a:off x="6071096" y="6241584"/>
            <a:ext cx="2786518" cy="307777"/>
          </a:xfrm>
          <a:prstGeom prst="rect">
            <a:avLst/>
          </a:prstGeom>
          <a:solidFill>
            <a:schemeClr val="bg1">
              <a:lumMod val="50000"/>
            </a:schemeClr>
          </a:solidFill>
        </p:spPr>
        <p:txBody>
          <a:bodyPr wrap="square" rtlCol="0">
            <a:spAutoFit/>
          </a:bodyPr>
          <a:lstStyle/>
          <a:p>
            <a:r>
              <a:rPr lang="en-US" sz="1400" b="1" dirty="0" smtClean="0">
                <a:solidFill>
                  <a:schemeClr val="bg1"/>
                </a:solidFill>
                <a:latin typeface="Batang" panose="02030600000101010101" pitchFamily="18" charset="-127"/>
                <a:ea typeface="Batang" panose="02030600000101010101" pitchFamily="18" charset="-127"/>
              </a:rPr>
              <a:t>Joint subscribers since 2008</a:t>
            </a:r>
            <a:endParaRPr lang="en-US" sz="1400" b="1" dirty="0">
              <a:solidFill>
                <a:schemeClr val="bg1"/>
              </a:solidFill>
              <a:latin typeface="Batang" panose="02030600000101010101" pitchFamily="18" charset="-127"/>
              <a:ea typeface="Batang" panose="02030600000101010101" pitchFamily="18" charset="-127"/>
            </a:endParaRPr>
          </a:p>
        </p:txBody>
      </p:sp>
    </p:spTree>
    <p:extLst>
      <p:ext uri="{BB962C8B-B14F-4D97-AF65-F5344CB8AC3E}">
        <p14:creationId xmlns:p14="http://schemas.microsoft.com/office/powerpoint/2010/main" val="2342886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r"/>
            <a:r>
              <a:rPr lang="en-US" dirty="0" smtClean="0"/>
              <a:t>QM Affiliate Institutions in Minnesota</a:t>
            </a:r>
            <a:endParaRPr lang="en-US" dirty="0"/>
          </a:p>
        </p:txBody>
      </p:sp>
      <p:grpSp>
        <p:nvGrpSpPr>
          <p:cNvPr id="8" name="Group 7"/>
          <p:cNvGrpSpPr/>
          <p:nvPr/>
        </p:nvGrpSpPr>
        <p:grpSpPr>
          <a:xfrm>
            <a:off x="-30480" y="1600200"/>
            <a:ext cx="9192263" cy="5026466"/>
            <a:chOff x="0" y="1583884"/>
            <a:chExt cx="9192263" cy="5026466"/>
          </a:xfrm>
        </p:grpSpPr>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00200"/>
              <a:ext cx="9192263" cy="501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71012" y="5132598"/>
              <a:ext cx="1331527" cy="1331527"/>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71011" y="1583884"/>
              <a:ext cx="1331527" cy="1996540"/>
            </a:xfrm>
            <a:prstGeom prst="rect">
              <a:avLst/>
            </a:prstGeom>
          </p:spPr>
        </p:pic>
      </p:grpSp>
      <p:pic>
        <p:nvPicPr>
          <p:cNvPr id="7" name="Picture 2" descr="Minnesota Department of Education 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43600" y="4495800"/>
            <a:ext cx="906048" cy="30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46086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491" y="0"/>
            <a:ext cx="7899017" cy="6858000"/>
          </a:xfrm>
          <a:prstGeom prst="rect">
            <a:avLst/>
          </a:prstGeom>
        </p:spPr>
      </p:pic>
      <p:sp>
        <p:nvSpPr>
          <p:cNvPr id="3" name="4-Point Star 2"/>
          <p:cNvSpPr/>
          <p:nvPr/>
        </p:nvSpPr>
        <p:spPr>
          <a:xfrm>
            <a:off x="387928" y="1219200"/>
            <a:ext cx="914400" cy="914400"/>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ular Callout 3"/>
          <p:cNvSpPr/>
          <p:nvPr/>
        </p:nvSpPr>
        <p:spPr>
          <a:xfrm>
            <a:off x="5568853" y="266698"/>
            <a:ext cx="3223313" cy="2819403"/>
          </a:xfrm>
          <a:prstGeom prst="wedgeRectCallout">
            <a:avLst>
              <a:gd name="adj1" fmla="val -19417"/>
              <a:gd name="adj2" fmla="val 4856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solidFill>
                  <a:schemeClr val="bg1"/>
                </a:solidFill>
                <a:cs typeface="Arial" panose="020B0604020202020204" pitchFamily="34" charset="0"/>
              </a:rPr>
              <a:t>Inter-institutional collaboration increases course quality and builds a network of shared expertise. Each institution chooses own implementation plan.</a:t>
            </a:r>
            <a:endParaRPr lang="en-US" sz="2400" dirty="0">
              <a:solidFill>
                <a:schemeClr val="bg1"/>
              </a:solidFill>
              <a:cs typeface="Arial" panose="020B0604020202020204" pitchFamily="34" charset="0"/>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04702" y="5410200"/>
            <a:ext cx="833611" cy="1249947"/>
          </a:xfrm>
          <a:prstGeom prst="rect">
            <a:avLst/>
          </a:prstGeom>
        </p:spPr>
      </p:pic>
      <p:sp>
        <p:nvSpPr>
          <p:cNvPr id="6" name="4-Point Star 5"/>
          <p:cNvSpPr/>
          <p:nvPr/>
        </p:nvSpPr>
        <p:spPr>
          <a:xfrm>
            <a:off x="5867400" y="3412958"/>
            <a:ext cx="914400" cy="914400"/>
          </a:xfrm>
          <a:prstGeom prst="star4">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4-Point Star 6"/>
          <p:cNvSpPr/>
          <p:nvPr/>
        </p:nvSpPr>
        <p:spPr>
          <a:xfrm>
            <a:off x="2514600" y="4724400"/>
            <a:ext cx="914400" cy="914400"/>
          </a:xfrm>
          <a:prstGeom prst="star4">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4-Point Star 7"/>
          <p:cNvSpPr/>
          <p:nvPr/>
        </p:nvSpPr>
        <p:spPr>
          <a:xfrm>
            <a:off x="4114799" y="5911516"/>
            <a:ext cx="914400" cy="914400"/>
          </a:xfrm>
          <a:prstGeom prst="star4">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663675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 of Collaboration</a:t>
            </a:r>
            <a:endParaRPr lang="en-US" dirty="0"/>
          </a:p>
        </p:txBody>
      </p:sp>
      <p:graphicFrame>
        <p:nvGraphicFramePr>
          <p:cNvPr id="5" name="Content Placeholder 3"/>
          <p:cNvGraphicFramePr>
            <a:graphicFrameLocks/>
          </p:cNvGraphicFramePr>
          <p:nvPr>
            <p:extLst/>
          </p:nvPr>
        </p:nvGraphicFramePr>
        <p:xfrm>
          <a:off x="152400" y="1676400"/>
          <a:ext cx="88392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473165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685800"/>
            <a:ext cx="6477000" cy="2362200"/>
          </a:xfrm>
        </p:spPr>
        <p:txBody>
          <a:bodyPr/>
          <a:lstStyle/>
          <a:p>
            <a:pPr algn="ctr"/>
            <a:r>
              <a:rPr lang="en-US" sz="3600" dirty="0" smtClean="0"/>
              <a:t/>
            </a:r>
            <a:br>
              <a:rPr lang="en-US" sz="3600" dirty="0" smtClean="0"/>
            </a:br>
            <a:r>
              <a:rPr lang="en-US" sz="3600" dirty="0"/>
              <a:t/>
            </a:r>
            <a:br>
              <a:rPr lang="en-US" sz="3600" dirty="0"/>
            </a:br>
            <a:r>
              <a:rPr lang="en-US" sz="3600" dirty="0" smtClean="0"/>
              <a:t>The </a:t>
            </a:r>
            <a:r>
              <a:rPr lang="en-US" sz="3600" dirty="0"/>
              <a:t>Road to Quality - A Panel Discussion on Campus Implementation</a:t>
            </a:r>
            <a:r>
              <a:rPr lang="en-US" dirty="0"/>
              <a:t/>
            </a:r>
            <a:br>
              <a:rPr lang="en-US" dirty="0"/>
            </a:br>
            <a:r>
              <a:rPr lang="en-US" dirty="0"/>
              <a:t> </a:t>
            </a:r>
            <a:br>
              <a:rPr lang="en-US" dirty="0"/>
            </a:br>
            <a:endParaRPr lang="en-US" dirty="0"/>
          </a:p>
        </p:txBody>
      </p:sp>
      <p:sp>
        <p:nvSpPr>
          <p:cNvPr id="2" name="TextBox 1"/>
          <p:cNvSpPr txBox="1"/>
          <p:nvPr/>
        </p:nvSpPr>
        <p:spPr>
          <a:xfrm>
            <a:off x="304800" y="3657600"/>
            <a:ext cx="6400800" cy="1938992"/>
          </a:xfrm>
          <a:prstGeom prst="rect">
            <a:avLst/>
          </a:prstGeom>
          <a:noFill/>
        </p:spPr>
        <p:txBody>
          <a:bodyPr wrap="square" rtlCol="0">
            <a:spAutoFit/>
          </a:bodyPr>
          <a:lstStyle/>
          <a:p>
            <a:r>
              <a:rPr lang="en-US" sz="2400" dirty="0">
                <a:solidFill>
                  <a:schemeClr val="bg1"/>
                </a:solidFill>
              </a:rPr>
              <a:t>Karen </a:t>
            </a:r>
            <a:r>
              <a:rPr lang="en-US" sz="2400" dirty="0" err="1">
                <a:solidFill>
                  <a:schemeClr val="bg1"/>
                </a:solidFill>
              </a:rPr>
              <a:t>LaPlant</a:t>
            </a:r>
            <a:endParaRPr lang="en-US" sz="2400" dirty="0">
              <a:solidFill>
                <a:schemeClr val="bg1"/>
              </a:solidFill>
            </a:endParaRPr>
          </a:p>
          <a:p>
            <a:r>
              <a:rPr lang="en-US" sz="2400" dirty="0">
                <a:solidFill>
                  <a:schemeClr val="bg1"/>
                </a:solidFill>
              </a:rPr>
              <a:t>Quality </a:t>
            </a:r>
            <a:r>
              <a:rPr lang="en-US" sz="2400" dirty="0" smtClean="0">
                <a:solidFill>
                  <a:schemeClr val="bg1"/>
                </a:solidFill>
              </a:rPr>
              <a:t>Matters</a:t>
            </a:r>
            <a:r>
              <a:rPr lang="en-US" sz="2400" dirty="0">
                <a:solidFill>
                  <a:schemeClr val="bg1"/>
                </a:solidFill>
              </a:rPr>
              <a:t> Master Reviewer and Coordinator</a:t>
            </a:r>
          </a:p>
          <a:p>
            <a:r>
              <a:rPr lang="en-US" sz="2400" dirty="0">
                <a:solidFill>
                  <a:schemeClr val="bg1"/>
                </a:solidFill>
              </a:rPr>
              <a:t>Information Technology Faculty</a:t>
            </a:r>
          </a:p>
          <a:p>
            <a:r>
              <a:rPr lang="en-US" sz="2400" dirty="0">
                <a:solidFill>
                  <a:schemeClr val="bg1"/>
                </a:solidFill>
              </a:rPr>
              <a:t>Hennepin Technical College</a:t>
            </a:r>
          </a:p>
        </p:txBody>
      </p:sp>
    </p:spTree>
    <p:extLst>
      <p:ext uri="{BB962C8B-B14F-4D97-AF65-F5344CB8AC3E}">
        <p14:creationId xmlns:p14="http://schemas.microsoft.com/office/powerpoint/2010/main" val="369722543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i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Grid</Template>
  <TotalTime>3072</TotalTime>
  <Words>1218</Words>
  <Application>Microsoft Office PowerPoint</Application>
  <PresentationFormat>On-screen Show (4:3)</PresentationFormat>
  <Paragraphs>279</Paragraphs>
  <Slides>35</Slides>
  <Notes>15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35</vt:i4>
      </vt:variant>
    </vt:vector>
  </HeadingPairs>
  <TitlesOfParts>
    <vt:vector size="43" baseType="lpstr">
      <vt:lpstr>Batang</vt:lpstr>
      <vt:lpstr>ＭＳ Ｐゴシック</vt:lpstr>
      <vt:lpstr>Arial</vt:lpstr>
      <vt:lpstr>Calibri</vt:lpstr>
      <vt:lpstr>Franklin Gothic Medium</vt:lpstr>
      <vt:lpstr>Wingdings</vt:lpstr>
      <vt:lpstr>Wingdings 2</vt:lpstr>
      <vt:lpstr>Grid</vt:lpstr>
      <vt:lpstr>The Road to Quality - A Panel Discussion on Campus Implementation </vt:lpstr>
      <vt:lpstr>Presenters</vt:lpstr>
      <vt:lpstr>  The Road to Quality - A Panel Discussion on Campus Implementation   </vt:lpstr>
      <vt:lpstr>PowerPoint Presentation</vt:lpstr>
      <vt:lpstr>Minnesota Online Quality Initiative</vt:lpstr>
      <vt:lpstr>QM Affiliate Institutions in Minnesota</vt:lpstr>
      <vt:lpstr>PowerPoint Presentation</vt:lpstr>
      <vt:lpstr>Goals of Collaboration</vt:lpstr>
      <vt:lpstr>  The Road to Quality - A Panel Discussion on Campus Implementation   </vt:lpstr>
      <vt:lpstr>Hennepin Technical College</vt:lpstr>
      <vt:lpstr>Online courses</vt:lpstr>
      <vt:lpstr>IntroducTiON</vt:lpstr>
      <vt:lpstr> ACCEPTANCE </vt:lpstr>
      <vt:lpstr>ESTABLISHMENT</vt:lpstr>
      <vt:lpstr> PROCEDURES </vt:lpstr>
      <vt:lpstr>LESSONS LEARNED</vt:lpstr>
      <vt:lpstr>QM Recognition AT HTC</vt:lpstr>
      <vt:lpstr>SUMMARY</vt:lpstr>
      <vt:lpstr>  The Road to Quality - A Panel Discussion on Campus Implementation   </vt:lpstr>
      <vt:lpstr>Ridgewater College </vt:lpstr>
      <vt:lpstr>Ridgewater College creating a QM Culture</vt:lpstr>
      <vt:lpstr>Ridgewater College creating a QM Culture</vt:lpstr>
      <vt:lpstr>Ridgewater College Teaching and Learning Center</vt:lpstr>
      <vt:lpstr>Ridgewater College Creating a QM Culture</vt:lpstr>
      <vt:lpstr>Ridgewater College Creating a QM Culture</vt:lpstr>
      <vt:lpstr>  The Road to Quality - A Panel Discussion on Campus Implementation   </vt:lpstr>
      <vt:lpstr>PowerPoint Presentation</vt:lpstr>
      <vt:lpstr>WSU Online Courses and programs</vt:lpstr>
      <vt:lpstr>WETeach Program FOUNDATIONS</vt:lpstr>
      <vt:lpstr>WETeach Program ADVANCED</vt:lpstr>
      <vt:lpstr>Different Pathways to Quality</vt:lpstr>
      <vt:lpstr>Advantages &amp; Disadvantages</vt:lpstr>
      <vt:lpstr>Strategies for administration &amp; Faculty buy-in</vt:lpstr>
      <vt:lpstr>TLT Expert Showcase</vt:lpstr>
      <vt:lpstr>Questions?</vt:lpstr>
    </vt:vector>
  </TitlesOfParts>
  <Company>Northland Community and Technical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Quality Matters in Minnesota: A Statewide Collaboration</dc:title>
  <dc:creator>Elizabeth McMahon</dc:creator>
  <cp:lastModifiedBy>karenLdell</cp:lastModifiedBy>
  <cp:revision>168</cp:revision>
  <cp:lastPrinted>2013-11-21T12:49:11Z</cp:lastPrinted>
  <dcterms:created xsi:type="dcterms:W3CDTF">2013-09-29T13:02:34Z</dcterms:created>
  <dcterms:modified xsi:type="dcterms:W3CDTF">2015-10-16T02:13:49Z</dcterms:modified>
</cp:coreProperties>
</file>