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30"/>
  </p:notesMasterIdLst>
  <p:handoutMasterIdLst>
    <p:handoutMasterId r:id="rId31"/>
  </p:handoutMasterIdLst>
  <p:sldIdLst>
    <p:sldId id="273" r:id="rId2"/>
    <p:sldId id="298" r:id="rId3"/>
    <p:sldId id="302" r:id="rId4"/>
    <p:sldId id="285" r:id="rId5"/>
    <p:sldId id="286" r:id="rId6"/>
    <p:sldId id="301" r:id="rId7"/>
    <p:sldId id="287" r:id="rId8"/>
    <p:sldId id="288" r:id="rId9"/>
    <p:sldId id="289" r:id="rId10"/>
    <p:sldId id="290" r:id="rId11"/>
    <p:sldId id="291" r:id="rId12"/>
    <p:sldId id="299" r:id="rId13"/>
    <p:sldId id="275" r:id="rId14"/>
    <p:sldId id="282" r:id="rId15"/>
    <p:sldId id="284" r:id="rId16"/>
    <p:sldId id="280" r:id="rId17"/>
    <p:sldId id="283" r:id="rId18"/>
    <p:sldId id="274" r:id="rId19"/>
    <p:sldId id="276" r:id="rId20"/>
    <p:sldId id="278" r:id="rId21"/>
    <p:sldId id="281" r:id="rId22"/>
    <p:sldId id="279" r:id="rId23"/>
    <p:sldId id="300" r:id="rId24"/>
    <p:sldId id="292" r:id="rId25"/>
    <p:sldId id="293" r:id="rId26"/>
    <p:sldId id="294" r:id="rId27"/>
    <p:sldId id="295" r:id="rId28"/>
    <p:sldId id="296" r:id="rId29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97" autoAdjust="0"/>
  </p:normalViewPr>
  <p:slideViewPr>
    <p:cSldViewPr>
      <p:cViewPr>
        <p:scale>
          <a:sx n="80" d="100"/>
          <a:sy n="80" d="100"/>
        </p:scale>
        <p:origin x="-1600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88821AA-6BA5-4678-BD45-9C0F443D7B0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94A7711E-038A-43F2-9073-42BC11CDA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1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C79C20FA-ACE1-4BAF-9B2A-4940F829753D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F4D444B-64A9-4273-8963-FF2D24640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3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1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(8/14/14 12:15) -----</a:t>
            </a:r>
          </a:p>
          <a:p>
            <a:r>
              <a:rPr lang="en-US" dirty="0"/>
              <a:t>4 year institute in the MNSCU system</a:t>
            </a:r>
          </a:p>
          <a:p>
            <a:r>
              <a:rPr lang="en-US" dirty="0"/>
              <a:t>5 college</a:t>
            </a:r>
          </a:p>
          <a:p>
            <a:r>
              <a:rPr lang="en-US" dirty="0"/>
              <a:t>Laptop university-</a:t>
            </a:r>
            <a:r>
              <a:rPr lang="en-US" dirty="0" err="1"/>
              <a:t>iPads</a:t>
            </a:r>
            <a:endParaRPr lang="en-US" dirty="0"/>
          </a:p>
          <a:p>
            <a:r>
              <a:rPr lang="en-US" dirty="0"/>
              <a:t>9,000 </a:t>
            </a:r>
            <a:r>
              <a:rPr lang="en-US" dirty="0" smtClean="0"/>
              <a:t>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A9879-8049-404D-BAFA-934B888D51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7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MnSCU</a:t>
            </a:r>
            <a:r>
              <a:rPr lang="en-US" dirty="0" smtClean="0"/>
              <a:t> started</a:t>
            </a:r>
            <a:r>
              <a:rPr lang="en-US" baseline="0" dirty="0" smtClean="0"/>
              <a:t> with QM 2009.  WSU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Focus on online programs that served adult learners</a:t>
            </a:r>
          </a:p>
          <a:p>
            <a:r>
              <a:rPr lang="en-US" sz="1200" dirty="0" smtClean="0"/>
              <a:t>Focus on licensure and certification programs (credit and non-credit)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D444B-64A9-4273-8963-FF2D246403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7315199" y="5053291"/>
            <a:ext cx="1371600" cy="1143000"/>
            <a:chOff x="7315199" y="5053291"/>
            <a:chExt cx="1371600" cy="1143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55847"/>
            <a:ext cx="7085860" cy="10543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228600"/>
            <a:ext cx="1371600" cy="1143000"/>
            <a:chOff x="7315199" y="5053291"/>
            <a:chExt cx="1371600" cy="1143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egin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934" y="590676"/>
            <a:ext cx="6744163" cy="4410385"/>
          </a:xfrm>
        </p:spPr>
        <p:txBody>
          <a:bodyPr anchor="ctr"/>
          <a:lstStyle>
            <a:lvl1pPr algn="ctr">
              <a:defRPr sz="4000" b="0" cap="none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FDE8-806A-4A02-831D-D195DC7290A6}" type="datetime1">
              <a:rPr lang="en-US"/>
              <a:pPr>
                <a:defRPr/>
              </a:pPr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581400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©Minnesota Online Quality Initiative. 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9572-5A69-48E9-9CD5-AA5811A1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7022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76400" y="355847"/>
            <a:ext cx="7085860" cy="10543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28600" y="228600"/>
            <a:ext cx="1371600" cy="1143000"/>
            <a:chOff x="7315199" y="5053291"/>
            <a:chExt cx="1371600" cy="1143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315199" y="5053291"/>
            <a:ext cx="1371600" cy="1143000"/>
            <a:chOff x="7315199" y="5053291"/>
            <a:chExt cx="1371600" cy="1143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76400" y="355847"/>
            <a:ext cx="7085860" cy="10543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28600" y="228600"/>
            <a:ext cx="1371600" cy="1143000"/>
            <a:chOff x="7315199" y="5053291"/>
            <a:chExt cx="1371600" cy="1143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0" y="355847"/>
            <a:ext cx="7085860" cy="10543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8600" y="228600"/>
            <a:ext cx="1371600" cy="1143000"/>
            <a:chOff x="7315199" y="5053291"/>
            <a:chExt cx="1371600" cy="1143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6400" y="355847"/>
            <a:ext cx="7085860" cy="105439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8600" y="228600"/>
            <a:ext cx="1371600" cy="1143000"/>
            <a:chOff x="7315199" y="5053291"/>
            <a:chExt cx="1371600" cy="1143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7315199" y="5053291"/>
            <a:ext cx="1371600" cy="1143000"/>
            <a:chOff x="7315199" y="5053291"/>
            <a:chExt cx="1371600" cy="1143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315199" y="5053291"/>
            <a:ext cx="1371600" cy="1143000"/>
            <a:chOff x="7315199" y="5053291"/>
            <a:chExt cx="1371600" cy="1143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315199" y="5053291"/>
              <a:ext cx="1371600" cy="1143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67" y="5105400"/>
              <a:ext cx="1115665" cy="1024217"/>
            </a:xfrm>
            <a:prstGeom prst="rect">
              <a:avLst/>
            </a:prstGeom>
            <a:noFill/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F739C65-7445-4B86-BED5-EB937A9C2B79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DA7DF4A-CA15-4DCE-8DBF-2A83A47A87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77000" cy="2362200"/>
          </a:xfrm>
        </p:spPr>
        <p:txBody>
          <a:bodyPr/>
          <a:lstStyle/>
          <a:p>
            <a:pPr algn="ctr"/>
            <a:r>
              <a:rPr lang="en-US" sz="3600" dirty="0"/>
              <a:t>The Road to Quality - A Panel Discussion on Campus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1337" y="2286000"/>
            <a:ext cx="5915663" cy="4234753"/>
            <a:chOff x="947248" y="1401698"/>
            <a:chExt cx="9192263" cy="506242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248" y="1401698"/>
              <a:ext cx="9192263" cy="5010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012" y="5132598"/>
              <a:ext cx="1331527" cy="13315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011" y="1583884"/>
              <a:ext cx="1331527" cy="1996540"/>
            </a:xfrm>
            <a:prstGeom prst="rect">
              <a:avLst/>
            </a:prstGeom>
          </p:spPr>
        </p:pic>
      </p:grpSp>
      <p:pic>
        <p:nvPicPr>
          <p:cNvPr id="2" name="Picture 1" descr="minnesotastatelogo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895600"/>
            <a:ext cx="1243797" cy="18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Create a committee to meet and discuss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Develop mentors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Find early adopters to help motivate other faculty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Spread excitement by word of mouth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Personal pride by announcing certification college-wide</a:t>
            </a: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LESSONS LEARNED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620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Need administration support and commitment (budget)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ea typeface="+mn-ea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Need committee support of faculty, trainers, instructional designers, curriculum specialists, etc.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ea typeface="+mn-ea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Need an internal process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ea typeface="+mn-ea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Need a priority list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Success for us this year was 13 courses in 13 months!</a:t>
            </a: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SUMMARY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513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77000" cy="2362200"/>
          </a:xfrm>
        </p:spPr>
        <p:txBody>
          <a:bodyPr/>
          <a:lstStyle/>
          <a:p>
            <a:pPr algn="ctr"/>
            <a:r>
              <a:rPr lang="en-US" sz="3600" dirty="0"/>
              <a:t>The Road to Quality - A Panel Discussion on Campus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6576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Robin O’Callaghan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Quality Matters Peer Reviewer and F2F Facilitator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Senior Instructional Designer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Faculty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Winona State University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4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2" y="0"/>
            <a:ext cx="9144001" cy="68580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7" y="5559860"/>
            <a:ext cx="922020" cy="985520"/>
          </a:xfrm>
          <a:prstGeom prst="rect">
            <a:avLst/>
          </a:prstGeom>
        </p:spPr>
      </p:pic>
      <p:pic>
        <p:nvPicPr>
          <p:cNvPr id="3" name="Picture 2" descr="Slide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WSU Online Courses and programs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 Undergraduate Programs</a:t>
            </a:r>
          </a:p>
          <a:p>
            <a:r>
              <a:rPr lang="en-US" sz="4000" dirty="0"/>
              <a:t>4</a:t>
            </a:r>
            <a:r>
              <a:rPr lang="en-US" sz="4000" dirty="0" smtClean="0"/>
              <a:t> Graduate Programs</a:t>
            </a:r>
          </a:p>
          <a:p>
            <a:r>
              <a:rPr lang="en-US" sz="4000" dirty="0"/>
              <a:t>3</a:t>
            </a:r>
            <a:r>
              <a:rPr lang="en-US" sz="4000" dirty="0" smtClean="0"/>
              <a:t> blended/hybrid programs</a:t>
            </a:r>
          </a:p>
          <a:p>
            <a:r>
              <a:rPr lang="en-US" sz="4000" dirty="0" smtClean="0"/>
              <a:t>50-75 courses are offered online during the academic year</a:t>
            </a:r>
          </a:p>
          <a:p>
            <a:r>
              <a:rPr lang="en-US" sz="4000" dirty="0" smtClean="0"/>
              <a:t> 120 Summer courses are online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737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Recognition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419601" cy="47579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2012 - Four Courses</a:t>
            </a:r>
          </a:p>
          <a:p>
            <a:r>
              <a:rPr lang="en-US" sz="4000" dirty="0" smtClean="0"/>
              <a:t>2013 - Ten Courses</a:t>
            </a:r>
          </a:p>
          <a:p>
            <a:r>
              <a:rPr lang="en-US" sz="4000" dirty="0" smtClean="0"/>
              <a:t>2014 – Expecting 20</a:t>
            </a:r>
            <a:endParaRPr lang="en-US" sz="4000" dirty="0"/>
          </a:p>
        </p:txBody>
      </p:sp>
      <p:pic>
        <p:nvPicPr>
          <p:cNvPr id="4" name="Picture 3" descr="_D3S84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0422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administration &amp; Faculty buy-in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Offer the APPQMR course to deans and administrators</a:t>
            </a:r>
          </a:p>
          <a:p>
            <a:r>
              <a:rPr lang="en-US" sz="2200" dirty="0" smtClean="0"/>
              <a:t>1:1 meetings with all college deans twice a semester </a:t>
            </a:r>
          </a:p>
          <a:p>
            <a:r>
              <a:rPr lang="en-US" sz="2200" dirty="0" smtClean="0"/>
              <a:t>Communicate institutional and faculty benefits</a:t>
            </a:r>
          </a:p>
          <a:p>
            <a:r>
              <a:rPr lang="en-US" sz="2200" dirty="0" smtClean="0"/>
              <a:t>Communicate our professional development plan around QM and online teachings</a:t>
            </a:r>
          </a:p>
          <a:p>
            <a:r>
              <a:rPr lang="en-US" sz="2200" dirty="0" smtClean="0"/>
              <a:t>Create strategic plan by college</a:t>
            </a:r>
          </a:p>
          <a:p>
            <a:pPr lvl="1"/>
            <a:r>
              <a:rPr lang="en-US" sz="2200" dirty="0" smtClean="0"/>
              <a:t>Track all 1:1 meeting with faculty.  This would include notes and “level” of help.</a:t>
            </a:r>
          </a:p>
          <a:p>
            <a:pPr lvl="1"/>
            <a:r>
              <a:rPr lang="en-US" sz="2200" dirty="0" smtClean="0"/>
              <a:t>Track by college, course, QM reviews, QM Renewal and </a:t>
            </a:r>
            <a:r>
              <a:rPr lang="en-US" sz="2200" dirty="0" err="1" smtClean="0"/>
              <a:t>WeTeach</a:t>
            </a:r>
            <a:endParaRPr lang="en-US" sz="2200" dirty="0" smtClean="0"/>
          </a:p>
          <a:p>
            <a:pPr lvl="1"/>
            <a:r>
              <a:rPr lang="en-US" sz="2200" dirty="0" smtClean="0"/>
              <a:t>Faculty can use the data for the PDP and PDR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720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Providing Training and Faculty support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2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20 e-Clinics on QM</a:t>
            </a:r>
          </a:p>
          <a:p>
            <a:r>
              <a:rPr lang="en-US" sz="3600" dirty="0" smtClean="0"/>
              <a:t>Funding for QM training and reviews</a:t>
            </a:r>
          </a:p>
          <a:p>
            <a:pPr lvl="1"/>
            <a:r>
              <a:rPr lang="en-US" sz="3400" b="1" dirty="0" smtClean="0"/>
              <a:t>APPQMR </a:t>
            </a:r>
          </a:p>
          <a:p>
            <a:pPr lvl="1"/>
            <a:r>
              <a:rPr lang="en-US" sz="3400" b="1" dirty="0" smtClean="0"/>
              <a:t>Online Courses by QM</a:t>
            </a:r>
            <a:endParaRPr lang="en-US" sz="3400" dirty="0" smtClean="0"/>
          </a:p>
          <a:p>
            <a:r>
              <a:rPr lang="en-US" sz="3600" dirty="0" smtClean="0"/>
              <a:t>Financial support for summer course design or redesign</a:t>
            </a:r>
          </a:p>
          <a:p>
            <a:r>
              <a:rPr lang="en-US" sz="3600" dirty="0" smtClean="0"/>
              <a:t>Majors or programs that focus on online courses</a:t>
            </a:r>
          </a:p>
          <a:p>
            <a:r>
              <a:rPr lang="en-US" sz="3600" dirty="0" err="1" smtClean="0"/>
              <a:t>WeTeach</a:t>
            </a:r>
            <a:r>
              <a:rPr lang="en-US" sz="3600" dirty="0" smtClean="0"/>
              <a:t> </a:t>
            </a:r>
            <a:r>
              <a:rPr lang="en-US" sz="3600" dirty="0"/>
              <a:t>Program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8840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WETeach</a:t>
            </a:r>
            <a:r>
              <a:rPr lang="en-US" dirty="0" smtClean="0"/>
              <a:t> Program FOUNDATIONS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497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dirty="0" smtClean="0"/>
              <a:t>Module 1 Charting your course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</a:t>
            </a:r>
            <a:r>
              <a:rPr lang="en-US" sz="2600" dirty="0" smtClean="0"/>
              <a:t>2 Quality Matters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</a:t>
            </a:r>
            <a:r>
              <a:rPr lang="en-US" sz="2600" dirty="0" smtClean="0"/>
              <a:t>3 Find, Buy, Build and Share Online Content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</a:t>
            </a:r>
            <a:r>
              <a:rPr lang="en-US" sz="2600" dirty="0" smtClean="0"/>
              <a:t>4 Communicating and collaborating with your online </a:t>
            </a:r>
            <a:r>
              <a:rPr lang="en-US" sz="2600" dirty="0"/>
              <a:t>s</a:t>
            </a:r>
            <a:r>
              <a:rPr lang="en-US" sz="2600" dirty="0" smtClean="0"/>
              <a:t>tudents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</a:t>
            </a:r>
            <a:r>
              <a:rPr lang="en-US" sz="2600" dirty="0" smtClean="0"/>
              <a:t>5 Online Assessment &amp; Feedback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</a:t>
            </a:r>
            <a:r>
              <a:rPr lang="en-US" sz="2600" dirty="0" smtClean="0"/>
              <a:t>6 Connecting your students to online resources at WSU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/>
              <a:t>Module 7</a:t>
            </a:r>
            <a:r>
              <a:rPr lang="en-US" sz="2600" dirty="0" smtClean="0"/>
              <a:t>Creating a timeline for your online course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162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WETeach</a:t>
            </a:r>
            <a:r>
              <a:rPr lang="en-US" dirty="0" smtClean="0"/>
              <a:t> Program ADVANCED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1 Situational Factors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2 Creating Learning Objectives-course/module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3 Alignment &amp; Quality Course Design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4 Integration and Roadmaps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5 Teaching &amp; Learning Activities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6 Best Practices for Instructional Materials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7 Course Structure and Calendar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600" dirty="0" smtClean="0"/>
              <a:t>Module 8 Syllabus and Welcome Video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Readings include Dr. Dee Fink’s Designing Courses for Significant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77000" cy="2362200"/>
          </a:xfrm>
        </p:spPr>
        <p:txBody>
          <a:bodyPr/>
          <a:lstStyle/>
          <a:p>
            <a:pPr algn="ctr"/>
            <a:r>
              <a:rPr lang="en-US" sz="3600" dirty="0"/>
              <a:t>The Road to Quality - A Panel Discussion on Campus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6576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Karen </a:t>
            </a:r>
            <a:r>
              <a:rPr lang="en-US" sz="2400" dirty="0" err="1" smtClean="0">
                <a:solidFill>
                  <a:schemeClr val="bg1"/>
                </a:solidFill>
              </a:rPr>
              <a:t>LaPlant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Hennepin </a:t>
            </a:r>
            <a:r>
              <a:rPr lang="en-US" sz="2400" dirty="0">
                <a:solidFill>
                  <a:schemeClr val="bg1"/>
                </a:solidFill>
              </a:rPr>
              <a:t>Technical </a:t>
            </a:r>
            <a:r>
              <a:rPr lang="en-US" sz="2400" dirty="0" smtClean="0">
                <a:solidFill>
                  <a:schemeClr val="bg1"/>
                </a:solidFill>
              </a:rPr>
              <a:t>College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Robin O’Callaghan – Winona State University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Julie </a:t>
            </a:r>
            <a:r>
              <a:rPr lang="en-US" sz="2400" dirty="0" err="1">
                <a:solidFill>
                  <a:srgbClr val="FFFFFF"/>
                </a:solidFill>
              </a:rPr>
              <a:t>Reginek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– </a:t>
            </a:r>
            <a:r>
              <a:rPr lang="en-US" sz="2400" dirty="0" err="1" smtClean="0">
                <a:solidFill>
                  <a:srgbClr val="FFFFFF"/>
                </a:solidFill>
              </a:rPr>
              <a:t>Ridgewater</a:t>
            </a:r>
            <a:r>
              <a:rPr lang="en-US" sz="2400" dirty="0" smtClean="0">
                <a:solidFill>
                  <a:srgbClr val="FFFFFF"/>
                </a:solidFill>
              </a:rPr>
              <a:t> College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5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Co-</a:t>
            </a:r>
            <a:r>
              <a:rPr lang="en-US" dirty="0" err="1" smtClean="0"/>
              <a:t>hort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Collaboration between TLT, Outreach and Continuing Education Department and Academic Affairs.</a:t>
            </a:r>
          </a:p>
          <a:p>
            <a:r>
              <a:rPr lang="en-US" sz="2600" dirty="0" smtClean="0"/>
              <a:t>20 faculty members paid for course design or redesign</a:t>
            </a:r>
          </a:p>
          <a:p>
            <a:r>
              <a:rPr lang="en-US" sz="2600" dirty="0" smtClean="0"/>
              <a:t>12 week program</a:t>
            </a:r>
          </a:p>
          <a:p>
            <a:r>
              <a:rPr lang="en-US" sz="2600" dirty="0" smtClean="0"/>
              <a:t>2 hours a day</a:t>
            </a:r>
          </a:p>
          <a:p>
            <a:r>
              <a:rPr lang="en-US" sz="2600" dirty="0" smtClean="0"/>
              <a:t>Objectives were to increase online course offerings for adult learners or general education courses</a:t>
            </a:r>
          </a:p>
        </p:txBody>
      </p:sp>
    </p:spTree>
    <p:extLst>
      <p:ext uri="{BB962C8B-B14F-4D97-AF65-F5344CB8AC3E}">
        <p14:creationId xmlns:p14="http://schemas.microsoft.com/office/powerpoint/2010/main" val="1311882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and Celebrate Successes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05529"/>
          </a:xfrm>
        </p:spPr>
        <p:txBody>
          <a:bodyPr>
            <a:normAutofit fontScale="62500" lnSpcReduction="20000"/>
          </a:bodyPr>
          <a:lstStyle/>
          <a:p>
            <a:r>
              <a:rPr lang="en-US" sz="4200" b="1" u="sng" dirty="0" smtClean="0"/>
              <a:t>WSU Update</a:t>
            </a:r>
            <a:r>
              <a:rPr lang="en-US" sz="4200" dirty="0" smtClean="0"/>
              <a:t>–Used </a:t>
            </a:r>
            <a:r>
              <a:rPr lang="en-US" sz="4200" dirty="0"/>
              <a:t>to promote and communicate all </a:t>
            </a:r>
            <a:r>
              <a:rPr lang="en-US" sz="4200" dirty="0" smtClean="0"/>
              <a:t>faculty </a:t>
            </a:r>
            <a:r>
              <a:rPr lang="en-US" sz="4200" dirty="0"/>
              <a:t>members whose courses meet the QM </a:t>
            </a:r>
            <a:r>
              <a:rPr lang="en-US" sz="4200" dirty="0" smtClean="0"/>
              <a:t>standards, peer </a:t>
            </a:r>
            <a:r>
              <a:rPr lang="en-US" sz="4200" dirty="0"/>
              <a:t>reviewer or master reviewer certificates.</a:t>
            </a:r>
          </a:p>
          <a:p>
            <a:pPr lvl="0"/>
            <a:r>
              <a:rPr lang="en-US" sz="4200" dirty="0" smtClean="0"/>
              <a:t>An </a:t>
            </a:r>
            <a:r>
              <a:rPr lang="en-US" sz="4200" dirty="0"/>
              <a:t>email </a:t>
            </a:r>
            <a:r>
              <a:rPr lang="en-US" sz="4200" dirty="0" smtClean="0"/>
              <a:t>is </a:t>
            </a:r>
            <a:r>
              <a:rPr lang="en-US" sz="4200" dirty="0"/>
              <a:t>sent to the academic vice-president, dean of the college and chair of the department for any course that meets QM standards.  Picture and story on homepage of TLT</a:t>
            </a:r>
            <a:r>
              <a:rPr lang="en-US" sz="4200" dirty="0" smtClean="0"/>
              <a:t>.</a:t>
            </a:r>
          </a:p>
          <a:p>
            <a:pPr lvl="0"/>
            <a:r>
              <a:rPr lang="en-US" sz="4200" b="1" u="sng" dirty="0" smtClean="0"/>
              <a:t>InFocus</a:t>
            </a:r>
            <a:r>
              <a:rPr lang="en-US" sz="4200" dirty="0" smtClean="0"/>
              <a:t>-Short video stories that focus on innovative teaching methods.</a:t>
            </a:r>
          </a:p>
          <a:p>
            <a:pPr lvl="0"/>
            <a:r>
              <a:rPr lang="en-US" sz="4200" b="1" u="sng" dirty="0" smtClean="0"/>
              <a:t>TLT Expert Showcase</a:t>
            </a:r>
            <a:r>
              <a:rPr lang="en-US" sz="4200" dirty="0" smtClean="0"/>
              <a:t>-focus on online teaching and QM</a:t>
            </a:r>
            <a:endParaRPr lang="en-US" sz="42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8281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TLT Expert Showcase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19070"/>
            <a:ext cx="4495799" cy="4910329"/>
          </a:xfrm>
        </p:spPr>
        <p:txBody>
          <a:bodyPr/>
          <a:lstStyle/>
          <a:p>
            <a:r>
              <a:rPr lang="en-US" sz="2400" dirty="0"/>
              <a:t>TLT’s Expert Showcase brings faculty </a:t>
            </a:r>
            <a:r>
              <a:rPr lang="en-US" sz="2400" dirty="0" smtClean="0"/>
              <a:t>who </a:t>
            </a:r>
            <a:r>
              <a:rPr lang="en-US" sz="2400" dirty="0"/>
              <a:t>have firsthand experience with instructional technologies and effective teaching </a:t>
            </a:r>
            <a:r>
              <a:rPr lang="en-US" sz="2400" dirty="0" smtClean="0"/>
              <a:t>methods.</a:t>
            </a:r>
          </a:p>
          <a:p>
            <a:r>
              <a:rPr lang="en-US" sz="2400" dirty="0" smtClean="0"/>
              <a:t>Four panelists with a wide background in online teaching and QM.</a:t>
            </a:r>
          </a:p>
          <a:p>
            <a:r>
              <a:rPr lang="en-US" sz="2400" dirty="0" smtClean="0"/>
              <a:t>Intro to QM</a:t>
            </a:r>
          </a:p>
          <a:p>
            <a:r>
              <a:rPr lang="en-US" sz="2400" dirty="0" smtClean="0"/>
              <a:t>Q &amp; A</a:t>
            </a:r>
          </a:p>
          <a:p>
            <a:r>
              <a:rPr lang="en-US" sz="2400" dirty="0" smtClean="0"/>
              <a:t>1 hour panel format.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DSC0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524000"/>
            <a:ext cx="4114800" cy="2754536"/>
          </a:xfrm>
          <a:prstGeom prst="rect">
            <a:avLst/>
          </a:prstGeom>
        </p:spPr>
      </p:pic>
      <p:pic>
        <p:nvPicPr>
          <p:cNvPr id="6" name="Picture 5" descr="DSC000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01444"/>
            <a:ext cx="4267199" cy="28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7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77000" cy="2362200"/>
          </a:xfrm>
        </p:spPr>
        <p:txBody>
          <a:bodyPr/>
          <a:lstStyle/>
          <a:p>
            <a:pPr algn="ctr"/>
            <a:r>
              <a:rPr lang="en-US" sz="3600" dirty="0"/>
              <a:t>The Road to Quality - A Panel Discussion on Campus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6576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Julie </a:t>
            </a:r>
            <a:r>
              <a:rPr lang="en-US" sz="2400" dirty="0" err="1">
                <a:solidFill>
                  <a:srgbClr val="FFFFFF"/>
                </a:solidFill>
              </a:rPr>
              <a:t>Reginek</a:t>
            </a:r>
            <a:r>
              <a:rPr lang="en-US" sz="2400" dirty="0">
                <a:solidFill>
                  <a:srgbClr val="FFFFFF"/>
                </a:solidFill>
              </a:rPr>
              <a:t> MS, ACC, EDU, CDP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MEPAP and Activity Director Program Instructor</a:t>
            </a:r>
          </a:p>
          <a:p>
            <a:r>
              <a:rPr lang="en-US" sz="2400" dirty="0">
                <a:solidFill>
                  <a:srgbClr val="FFFFFF"/>
                </a:solidFill>
              </a:rPr>
              <a:t>Health Support Specialist (HSS)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Online Curriculum Specialist/D2L </a:t>
            </a:r>
            <a:r>
              <a:rPr lang="en-US" sz="2400" dirty="0" smtClean="0">
                <a:solidFill>
                  <a:srgbClr val="FFFFFF"/>
                </a:solidFill>
              </a:rPr>
              <a:t>Trainer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Ridgewater</a:t>
            </a:r>
            <a:r>
              <a:rPr lang="en-US" sz="2400" dirty="0" smtClean="0">
                <a:solidFill>
                  <a:srgbClr val="FFFFFF"/>
                </a:solidFill>
              </a:rPr>
              <a:t> College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90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Creating </a:t>
            </a:r>
            <a:r>
              <a:rPr lang="en-US" sz="3200" dirty="0"/>
              <a:t>a </a:t>
            </a:r>
            <a:r>
              <a:rPr lang="en-US" sz="3200" dirty="0" smtClean="0"/>
              <a:t>Quality Matters Culture</a:t>
            </a:r>
          </a:p>
          <a:p>
            <a:pPr lvl="1"/>
            <a:r>
              <a:rPr lang="en-US" sz="2800" dirty="0" smtClean="0"/>
              <a:t>Systems Portfolio</a:t>
            </a:r>
          </a:p>
          <a:p>
            <a:pPr lvl="1"/>
            <a:r>
              <a:rPr lang="en-US" sz="2800" dirty="0" smtClean="0"/>
              <a:t>AQIP </a:t>
            </a:r>
            <a:r>
              <a:rPr lang="en-US" sz="2800" dirty="0"/>
              <a:t>p</a:t>
            </a:r>
            <a:r>
              <a:rPr lang="en-US" sz="2800" dirty="0" smtClean="0"/>
              <a:t>roject focus</a:t>
            </a:r>
          </a:p>
          <a:p>
            <a:pPr lvl="1"/>
            <a:r>
              <a:rPr lang="en-US" sz="2800" dirty="0" smtClean="0"/>
              <a:t>College 5 year work plan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Ridgewater</a:t>
            </a:r>
            <a:r>
              <a:rPr lang="en-US" dirty="0"/>
              <a:t> College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3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3200" dirty="0" smtClean="0"/>
              <a:t>Faculty Support</a:t>
            </a:r>
          </a:p>
          <a:p>
            <a:pPr lvl="1"/>
            <a:r>
              <a:rPr lang="en-US" sz="2800" dirty="0" smtClean="0"/>
              <a:t>Summer </a:t>
            </a:r>
            <a:r>
              <a:rPr lang="en-US" sz="2800" dirty="0" err="1" smtClean="0"/>
              <a:t>Bootcamp</a:t>
            </a:r>
            <a:endParaRPr lang="en-US" sz="2800" dirty="0" smtClean="0"/>
          </a:p>
          <a:p>
            <a:pPr lvl="1"/>
            <a:r>
              <a:rPr lang="en-US" sz="2800" dirty="0" smtClean="0"/>
              <a:t>Desire2Learn Tools</a:t>
            </a:r>
          </a:p>
          <a:p>
            <a:pPr lvl="1"/>
            <a:r>
              <a:rPr lang="en-US" sz="2800" dirty="0" smtClean="0"/>
              <a:t>Instructional Design to support Quality Matters Standards</a:t>
            </a:r>
            <a:endParaRPr lang="en-US" sz="2800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Ridgewater</a:t>
            </a:r>
            <a:r>
              <a:rPr lang="en-US" dirty="0" smtClean="0"/>
              <a:t> College</a:t>
            </a:r>
            <a:br>
              <a:rPr lang="en-US" dirty="0" smtClean="0"/>
            </a:br>
            <a:r>
              <a:rPr lang="en-US" i="1" dirty="0" smtClean="0"/>
              <a:t>creating a QM Culture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8065"/>
          <a:stretch/>
        </p:blipFill>
        <p:spPr bwMode="auto">
          <a:xfrm>
            <a:off x="7429500" y="1765300"/>
            <a:ext cx="13843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025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Administration Support</a:t>
            </a:r>
          </a:p>
          <a:p>
            <a:pPr lvl="1"/>
            <a:r>
              <a:rPr lang="en-US" sz="2800" dirty="0" smtClean="0"/>
              <a:t>Institutional subscription</a:t>
            </a:r>
          </a:p>
          <a:p>
            <a:pPr lvl="1"/>
            <a:r>
              <a:rPr lang="en-US" sz="2800" dirty="0" smtClean="0"/>
              <a:t>Institutional  </a:t>
            </a:r>
            <a:r>
              <a:rPr lang="en-US" sz="2800" dirty="0"/>
              <a:t>Representative</a:t>
            </a:r>
          </a:p>
          <a:p>
            <a:pPr lvl="1"/>
            <a:r>
              <a:rPr lang="en-US" sz="2800" dirty="0"/>
              <a:t>QM training for </a:t>
            </a:r>
            <a:r>
              <a:rPr lang="en-US" sz="2800" dirty="0" smtClean="0"/>
              <a:t>faculty</a:t>
            </a:r>
          </a:p>
          <a:p>
            <a:pPr lvl="1"/>
            <a:r>
              <a:rPr lang="en-US" sz="2800" dirty="0" smtClean="0"/>
              <a:t>Conference participation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Ridgewater</a:t>
            </a:r>
            <a:r>
              <a:rPr lang="en-US" dirty="0"/>
              <a:t> College</a:t>
            </a:r>
            <a:br>
              <a:rPr lang="en-US" dirty="0"/>
            </a:br>
            <a:r>
              <a:rPr lang="en-US" i="1" dirty="0"/>
              <a:t>creating a QM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65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Ridgewater</a:t>
            </a:r>
            <a:r>
              <a:rPr lang="en-US" dirty="0"/>
              <a:t> College</a:t>
            </a:r>
            <a:br>
              <a:rPr lang="en-US" dirty="0"/>
            </a:br>
            <a:r>
              <a:rPr lang="en-US" i="1" dirty="0" smtClean="0"/>
              <a:t>Teaching and Learning Center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367"/>
            <a:ext cx="2590800" cy="159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828800"/>
            <a:ext cx="5791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9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Ridgewater</a:t>
            </a:r>
            <a:r>
              <a:rPr lang="en-US" dirty="0" smtClean="0"/>
              <a:t> College</a:t>
            </a:r>
            <a:br>
              <a:rPr lang="en-US" dirty="0" smtClean="0"/>
            </a:br>
            <a:r>
              <a:rPr lang="en-US" i="1" dirty="0" smtClean="0"/>
              <a:t>Creating a QM Culture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820771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256" y="2286000"/>
            <a:ext cx="4213944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08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6477000" cy="2362200"/>
          </a:xfrm>
        </p:spPr>
        <p:txBody>
          <a:bodyPr/>
          <a:lstStyle/>
          <a:p>
            <a:pPr algn="ctr"/>
            <a:r>
              <a:rPr lang="en-US" sz="3600" dirty="0"/>
              <a:t>The Road to Quality - A Panel Discussion on Campus Implementation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6576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Karen </a:t>
            </a:r>
            <a:r>
              <a:rPr lang="en-US" sz="2400" dirty="0" err="1">
                <a:solidFill>
                  <a:schemeClr val="bg1"/>
                </a:solidFill>
              </a:rPr>
              <a:t>LaPlant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Quality </a:t>
            </a:r>
            <a:r>
              <a:rPr lang="en-US" sz="2400" dirty="0" smtClean="0">
                <a:solidFill>
                  <a:schemeClr val="bg1"/>
                </a:solidFill>
              </a:rPr>
              <a:t>Matters</a:t>
            </a:r>
            <a:r>
              <a:rPr lang="en-US" sz="2400" dirty="0">
                <a:solidFill>
                  <a:schemeClr val="bg1"/>
                </a:solidFill>
              </a:rPr>
              <a:t> Master Reviewer and Coordinator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Information Technology Faculty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Hennepin Technical College</a:t>
            </a:r>
          </a:p>
        </p:txBody>
      </p:sp>
    </p:spTree>
    <p:extLst>
      <p:ext uri="{BB962C8B-B14F-4D97-AF65-F5344CB8AC3E}">
        <p14:creationId xmlns:p14="http://schemas.microsoft.com/office/powerpoint/2010/main" val="383153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1650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Introducing Quality Matters on campus</a:t>
            </a:r>
          </a:p>
          <a:p>
            <a:pPr marL="501650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Gaining acceptance or buy-in</a:t>
            </a:r>
          </a:p>
          <a:p>
            <a:pPr marL="501650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Establishment </a:t>
            </a:r>
            <a:r>
              <a:rPr lang="en-US" dirty="0">
                <a:ea typeface="+mn-ea"/>
              </a:rPr>
              <a:t>of a training program</a:t>
            </a:r>
          </a:p>
          <a:p>
            <a:pPr marL="501650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Procedures </a:t>
            </a:r>
            <a:r>
              <a:rPr lang="en-US" dirty="0">
                <a:ea typeface="+mn-ea"/>
              </a:rPr>
              <a:t>for faculty to have </a:t>
            </a:r>
            <a:r>
              <a:rPr lang="en-US" dirty="0" smtClean="0">
                <a:ea typeface="+mn-ea"/>
              </a:rPr>
              <a:t>courses reviewed</a:t>
            </a:r>
            <a:endParaRPr lang="en-US" dirty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  <a:p>
            <a:pPr marL="501650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+mn-ea"/>
              </a:rPr>
              <a:t>Lessons </a:t>
            </a:r>
            <a:r>
              <a:rPr lang="en-US" dirty="0">
                <a:ea typeface="+mn-ea"/>
              </a:rPr>
              <a:t>learned 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Hennepin Technical College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285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r>
              <a:rPr lang="en-US" dirty="0"/>
              <a:t>1886 D2L "courses" using D2L for Fall (20153)</a:t>
            </a:r>
          </a:p>
          <a:p>
            <a:endParaRPr lang="en-US" dirty="0"/>
          </a:p>
          <a:p>
            <a:r>
              <a:rPr lang="en-US" dirty="0"/>
              <a:t>This is the break down.</a:t>
            </a:r>
          </a:p>
          <a:p>
            <a:r>
              <a:rPr lang="en-US" dirty="0"/>
              <a:t>294 = Courses  in Development</a:t>
            </a:r>
          </a:p>
          <a:p>
            <a:r>
              <a:rPr lang="en-US" dirty="0"/>
              <a:t>120= Committees, training, clubs etc.</a:t>
            </a:r>
          </a:p>
          <a:p>
            <a:endParaRPr lang="en-US" dirty="0"/>
          </a:p>
          <a:p>
            <a:r>
              <a:rPr lang="en-US" dirty="0"/>
              <a:t>1159 = Face to Face courses</a:t>
            </a:r>
          </a:p>
          <a:p>
            <a:r>
              <a:rPr lang="en-US" dirty="0"/>
              <a:t>203 = Blended</a:t>
            </a:r>
          </a:p>
          <a:p>
            <a:r>
              <a:rPr lang="en-US" dirty="0"/>
              <a:t>110 = Totally Online</a:t>
            </a: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Online courses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299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Created a flyer after initial QM announcement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Sessions for faculty to stop and ask questions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Offer training in various ways: online and in-person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Offer groups or networks of faculty training together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Collaborated with 2 other local colleges in metro area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IntroducTiON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839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First year received basically no budget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Convinced administration to create budget for 2</a:t>
            </a:r>
            <a:r>
              <a:rPr lang="en-US" baseline="30000" dirty="0" smtClean="0">
                <a:ea typeface="+mn-ea"/>
              </a:rPr>
              <a:t>nd</a:t>
            </a:r>
            <a:r>
              <a:rPr lang="en-US" dirty="0" smtClean="0">
                <a:ea typeface="+mn-ea"/>
              </a:rPr>
              <a:t> year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Gained acceptance or buy-in by communication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Incorporated QM Best Practices when training in D2L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Convinced faculty that design NOT content is reviewed!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>
                <a:latin typeface="Franklin Gothic Medium" charset="0"/>
              </a:rPr>
              <a:t/>
            </a:r>
            <a:br>
              <a:rPr lang="en-US" cap="none">
                <a:latin typeface="Franklin Gothic Medium" charset="0"/>
              </a:rPr>
            </a:br>
            <a:r>
              <a:rPr lang="en-US" cap="none">
                <a:latin typeface="Franklin Gothic Medium" charset="0"/>
              </a:rPr>
              <a:t>ACCEPTANCE</a:t>
            </a:r>
            <a:br>
              <a:rPr lang="en-US" cap="none">
                <a:latin typeface="Franklin Gothic Medium" charset="0"/>
              </a:rPr>
            </a:br>
            <a:endParaRPr lang="en-US" cap="none"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Established a QM committee within eLearning Committee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Created a monthly newsletter to highlight training and accomplishments (In The Q) and sent by e-mail blast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State wide group in known as MOQI (Minnesota Online Quality Initiative) is very helpful and has a website and offers training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b="1" dirty="0" smtClean="0">
                <a:ea typeface="+mn-ea"/>
              </a:rPr>
              <a:t>Promoting Quality Course Design Through Statewide Collaboration</a:t>
            </a:r>
            <a:endParaRPr lang="en-US" dirty="0" smtClean="0">
              <a:ea typeface="+mn-ea"/>
            </a:endParaRP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>
              <a:ea typeface="+mn-ea"/>
            </a:endParaRP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ESTABLISHMENT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2168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Active QM Coordinator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Helpful to be a Peer Reviewer or </a:t>
            </a:r>
            <a:r>
              <a:rPr lang="en-US" smtClean="0">
                <a:ea typeface="+mn-ea"/>
              </a:rPr>
              <a:t>Master Reviewer </a:t>
            </a:r>
            <a:r>
              <a:rPr lang="en-US" dirty="0" smtClean="0">
                <a:ea typeface="+mn-ea"/>
              </a:rPr>
              <a:t>like myself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Procedures for faculty to have their courses reviewed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Where to go and what to do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Volunteer at my college with no stipend or release-time attached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Set-up a priority list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 2" pitchFamily="18" charset="2"/>
              <a:buChar char=""/>
              <a:defRPr/>
            </a:pPr>
            <a:r>
              <a:rPr lang="en-US" dirty="0" smtClean="0">
                <a:ea typeface="+mn-ea"/>
              </a:rPr>
              <a:t>Develop peer mentors to guide faculty</a:t>
            </a:r>
          </a:p>
          <a:p>
            <a:pPr eaLnBrk="1" hangingPunct="1"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dirty="0">
              <a:ea typeface="+mn-ea"/>
            </a:endParaRP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endParaRPr lang="en-US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355600"/>
            <a:ext cx="7086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PROCEDURES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522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2969</TotalTime>
  <Words>1047</Words>
  <Application>Microsoft Macintosh PowerPoint</Application>
  <PresentationFormat>On-screen Show (4:3)</PresentationFormat>
  <Paragraphs>211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Grid</vt:lpstr>
      <vt:lpstr>The Road to Quality - A Panel Discussion on Campus Implementation   </vt:lpstr>
      <vt:lpstr>The Road to Quality - A Panel Discussion on Campus Implementation   </vt:lpstr>
      <vt:lpstr>The Road to Quality - A Panel Discussion on Campus Implementation   </vt:lpstr>
      <vt:lpstr>Hennepin Technical College</vt:lpstr>
      <vt:lpstr>Online courses</vt:lpstr>
      <vt:lpstr>IntroducTiON</vt:lpstr>
      <vt:lpstr> ACCEPTANCE </vt:lpstr>
      <vt:lpstr>ESTABLISHMENT</vt:lpstr>
      <vt:lpstr>PROCEDURES </vt:lpstr>
      <vt:lpstr>LESSONS LEARNED</vt:lpstr>
      <vt:lpstr>SUMMARY</vt:lpstr>
      <vt:lpstr>The Road to Quality - A Panel Discussion on Campus Implementation   </vt:lpstr>
      <vt:lpstr>PowerPoint Presentation</vt:lpstr>
      <vt:lpstr>WSU Online Courses and programs</vt:lpstr>
      <vt:lpstr>QM Recognition</vt:lpstr>
      <vt:lpstr>Getting administration &amp; Faculty buy-in</vt:lpstr>
      <vt:lpstr>Providing Training and Faculty support</vt:lpstr>
      <vt:lpstr>WETeach Program FOUNDATIONS</vt:lpstr>
      <vt:lpstr>WETeach Program ADVANCED</vt:lpstr>
      <vt:lpstr>Summer Co-hort module</vt:lpstr>
      <vt:lpstr>Promote and Celebrate Successes</vt:lpstr>
      <vt:lpstr>TLT Expert Showcase</vt:lpstr>
      <vt:lpstr>The Road to Quality - A Panel Discussion on Campus Implementation   </vt:lpstr>
      <vt:lpstr>Ridgewater College </vt:lpstr>
      <vt:lpstr>Ridgewater College creating a QM Culture</vt:lpstr>
      <vt:lpstr>Ridgewater College creating a QM Culture</vt:lpstr>
      <vt:lpstr>Ridgewater College Teaching and Learning Center</vt:lpstr>
      <vt:lpstr>Ridgewater College Creating a QM Culture</vt:lpstr>
    </vt:vector>
  </TitlesOfParts>
  <Company>Northland Community and Technical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Matters in Minnesota: A Statewide Collaboration</dc:title>
  <dc:creator>Elizabeth McMahon</dc:creator>
  <cp:lastModifiedBy>Robin  O'Callaghan</cp:lastModifiedBy>
  <cp:revision>96</cp:revision>
  <cp:lastPrinted>2013-11-21T12:49:11Z</cp:lastPrinted>
  <dcterms:created xsi:type="dcterms:W3CDTF">2013-09-29T13:02:34Z</dcterms:created>
  <dcterms:modified xsi:type="dcterms:W3CDTF">2014-09-19T19:49:24Z</dcterms:modified>
</cp:coreProperties>
</file>