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2.xml" ContentType="application/vnd.ms-office.activeX+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256" r:id="rId3"/>
    <p:sldId id="267" r:id="rId4"/>
    <p:sldId id="294" r:id="rId5"/>
    <p:sldId id="257" r:id="rId6"/>
    <p:sldId id="271" r:id="rId7"/>
    <p:sldId id="286" r:id="rId8"/>
    <p:sldId id="291" r:id="rId9"/>
    <p:sldId id="303" r:id="rId10"/>
    <p:sldId id="279" r:id="rId11"/>
    <p:sldId id="305" r:id="rId12"/>
    <p:sldId id="306" r:id="rId13"/>
    <p:sldId id="289" r:id="rId14"/>
    <p:sldId id="280" r:id="rId15"/>
    <p:sldId id="307" r:id="rId16"/>
    <p:sldId id="308" r:id="rId17"/>
    <p:sldId id="310" r:id="rId18"/>
    <p:sldId id="277" r:id="rId19"/>
    <p:sldId id="304" r:id="rId20"/>
    <p:sldId id="293" r:id="rId21"/>
    <p:sldId id="292" r:id="rId22"/>
    <p:sldId id="311" r:id="rId23"/>
    <p:sldId id="332" r:id="rId24"/>
    <p:sldId id="313" r:id="rId25"/>
    <p:sldId id="333" r:id="rId26"/>
    <p:sldId id="334" r:id="rId27"/>
    <p:sldId id="335" r:id="rId28"/>
    <p:sldId id="336" r:id="rId29"/>
    <p:sldId id="337" r:id="rId30"/>
    <p:sldId id="338" r:id="rId31"/>
    <p:sldId id="339" r:id="rId32"/>
    <p:sldId id="340" r:id="rId33"/>
    <p:sldId id="341" r:id="rId34"/>
    <p:sldId id="342" r:id="rId35"/>
    <p:sldId id="343" r:id="rId36"/>
    <p:sldId id="329" r:id="rId37"/>
    <p:sldId id="330" r:id="rId38"/>
    <p:sldId id="331" r:id="rId39"/>
    <p:sldId id="269" r:id="rId40"/>
    <p:sldId id="295" r:id="rId41"/>
    <p:sldId id="30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FFFFF3"/>
    <a:srgbClr val="98716C"/>
    <a:srgbClr val="7E0018"/>
    <a:srgbClr val="B98585"/>
    <a:srgbClr val="CCA8A8"/>
    <a:srgbClr val="B07777"/>
    <a:srgbClr val="A50021"/>
    <a:srgbClr val="EA95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5" autoAdjust="0"/>
    <p:restoredTop sz="66799" autoAdjust="0"/>
  </p:normalViewPr>
  <p:slideViewPr>
    <p:cSldViewPr snapToGrid="0" showGuides="1">
      <p:cViewPr varScale="1">
        <p:scale>
          <a:sx n="56" d="100"/>
          <a:sy n="56" d="100"/>
        </p:scale>
        <p:origin x="1594" y="43"/>
      </p:cViewPr>
      <p:guideLst>
        <p:guide orient="horz" pos="2160"/>
        <p:guide pos="3840"/>
      </p:guideLst>
    </p:cSldViewPr>
  </p:slideViewPr>
  <p:outlineViewPr>
    <p:cViewPr>
      <p:scale>
        <a:sx n="33" d="100"/>
        <a:sy n="33" d="100"/>
      </p:scale>
      <p:origin x="0" y="-19194"/>
    </p:cViewPr>
  </p:outlineViewPr>
  <p:notesTextViewPr>
    <p:cViewPr>
      <p:scale>
        <a:sx n="1" d="1"/>
        <a:sy n="1" d="1"/>
      </p:scale>
      <p:origin x="0" y="0"/>
    </p:cViewPr>
  </p:notesTextViewPr>
  <p:notesViewPr>
    <p:cSldViewPr snapToGrid="0" showGuides="1">
      <p:cViewPr varScale="1">
        <p:scale>
          <a:sx n="67" d="100"/>
          <a:sy n="67" d="100"/>
        </p:scale>
        <p:origin x="170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10/27/2015</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10/27/2015</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Howdy and thank you for joining our</a:t>
            </a:r>
            <a:r>
              <a:rPr lang="en-US" baseline="0" dirty="0" smtClean="0"/>
              <a:t> session </a:t>
            </a:r>
            <a:r>
              <a:rPr lang="en-US" b="1" baseline="0" dirty="0" smtClean="0"/>
              <a:t>To “Understand Measurable Learning Objectives, Helping Faculty Meet Specific Review Standards 2.1 and 2.2.</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197496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you can consider giving an example</a:t>
            </a:r>
            <a:r>
              <a:rPr lang="en-US" baseline="0" dirty="0" smtClean="0"/>
              <a:t> of how </a:t>
            </a:r>
            <a:r>
              <a:rPr lang="en-US" i="1" baseline="0" dirty="0" smtClean="0"/>
              <a:t>understand</a:t>
            </a:r>
            <a:r>
              <a:rPr lang="en-US" i="0" baseline="0" dirty="0" smtClean="0"/>
              <a:t> can be misinterpreted. Take the example about understanding how to make a soufflé. What is the first thing that comes to mind when you see this objective? [pause] Everyone here may have their own assumption. To me, it poses several questions.</a:t>
            </a:r>
            <a:endParaRPr lang="en-US" dirty="0" smtClean="0"/>
          </a:p>
          <a:p>
            <a:endParaRPr lang="en-US" dirty="0" smtClean="0"/>
          </a:p>
          <a:p>
            <a:pPr marL="171450" indent="-171450">
              <a:buFont typeface="Arial" panose="020B0604020202020204" pitchFamily="34" charset="0"/>
              <a:buChar char="•"/>
            </a:pPr>
            <a:r>
              <a:rPr lang="en-US" dirty="0" smtClean="0"/>
              <a:t>Is this just a generalization?</a:t>
            </a:r>
            <a:r>
              <a:rPr lang="en-US" baseline="0" dirty="0" smtClean="0"/>
              <a:t> Will I only know the basic idea of what a soufflé consists of? Or will I actually be expected to make a soufflé?</a:t>
            </a:r>
          </a:p>
          <a:p>
            <a:pPr marL="171450" indent="-171450">
              <a:buFont typeface="Arial" panose="020B0604020202020204" pitchFamily="34" charset="0"/>
              <a:buChar char="•"/>
            </a:pPr>
            <a:r>
              <a:rPr lang="en-US" dirty="0" smtClean="0"/>
              <a:t>What kind of soufflé will I understand how to make?</a:t>
            </a:r>
          </a:p>
          <a:p>
            <a:endParaRPr lang="en-US" i="0" baseline="0" dirty="0" smtClean="0"/>
          </a:p>
          <a:p>
            <a:r>
              <a:rPr lang="en-US" dirty="0" smtClean="0"/>
              <a:t>Use</a:t>
            </a:r>
            <a:r>
              <a:rPr lang="en-US" baseline="0" dirty="0" smtClean="0"/>
              <a:t> an example that may be relevant to the faculty member you are supporting.</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292214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Sometimes</a:t>
            </a:r>
            <a:r>
              <a:rPr lang="en-US" sz="1200" baseline="0" dirty="0" smtClean="0"/>
              <a:t> it may be helpful to provide guidance and solutions in case they don’t know where to start. Consider these questions when writing or rewriting learning objectives.</a:t>
            </a:r>
          </a:p>
          <a:p>
            <a:endParaRPr lang="en-US" sz="1200" dirty="0" smtClean="0"/>
          </a:p>
          <a:p>
            <a:r>
              <a:rPr lang="en-US" sz="1200" dirty="0" smtClean="0"/>
              <a:t>First, what do you want students to</a:t>
            </a:r>
            <a:r>
              <a:rPr lang="en-US" sz="1200" baseline="0" dirty="0" smtClean="0"/>
              <a:t> know or be able to do</a:t>
            </a:r>
            <a:r>
              <a:rPr lang="en-US" sz="1200" dirty="0" smtClean="0"/>
              <a:t>? Determine what you want students to learn about.</a:t>
            </a:r>
          </a:p>
          <a:p>
            <a:endParaRPr lang="en-US" sz="1200" dirty="0" smtClean="0"/>
          </a:p>
          <a:p>
            <a:r>
              <a:rPr lang="en-US" sz="1200" dirty="0" smtClean="0"/>
              <a:t>Also, what needs to be learned? Decide what level of skill or knowledge you want students to walk away with. Refer to a Bloom’s Wheel for guidance on choosing the appropriate level.</a:t>
            </a:r>
          </a:p>
          <a:p>
            <a:endParaRPr lang="en-US" sz="1200" dirty="0" smtClean="0"/>
          </a:p>
          <a:p>
            <a:r>
              <a:rPr lang="en-US" sz="1200" dirty="0" smtClean="0"/>
              <a:t>What action do you want to observe? Choose a verb that describes the level of skill or knowledge.</a:t>
            </a:r>
          </a:p>
          <a:p>
            <a:endParaRPr lang="en-US" sz="1200" dirty="0" smtClean="0"/>
          </a:p>
          <a:p>
            <a:r>
              <a:rPr lang="en-US" sz="1200" dirty="0" smtClean="0"/>
              <a:t>Is there anything</a:t>
            </a:r>
            <a:r>
              <a:rPr lang="en-US" sz="1200" baseline="0" dirty="0" smtClean="0"/>
              <a:t> else? Optionally a</a:t>
            </a:r>
            <a:r>
              <a:rPr lang="en-US" sz="1200" dirty="0" smtClean="0"/>
              <a:t>dd additional information that will further specify how or when the outcome will be observed.</a:t>
            </a:r>
          </a:p>
          <a:p>
            <a:endParaRPr lang="en-US" sz="1200" dirty="0"/>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43076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suggestions</a:t>
            </a:r>
            <a:r>
              <a:rPr lang="en-US" baseline="0" dirty="0" smtClean="0"/>
              <a:t> and tips you provided, and the few we just identified, m</a:t>
            </a:r>
            <a:r>
              <a:rPr lang="en-US" dirty="0" smtClean="0"/>
              <a:t>ost faculty would want to know why they should</a:t>
            </a:r>
            <a:r>
              <a:rPr lang="en-US" baseline="0" dirty="0" smtClean="0"/>
              <a:t> rewrite their objectives</a:t>
            </a:r>
            <a:r>
              <a:rPr lang="en-US" dirty="0" smtClean="0"/>
              <a:t>? What’s the point? </a:t>
            </a:r>
            <a:r>
              <a:rPr lang="en-US" baseline="0" dirty="0" smtClean="0"/>
              <a:t>However, the way they may ask these questions, or demand that you provide answers, may be a bit challenging to deal with.</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387944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personalities, behaviors, or what some will call “types” of faculty. One type includes the “willing” faculty member. This person is open to new ideas,</a:t>
            </a:r>
            <a:r>
              <a:rPr lang="en-US" baseline="0" dirty="0" smtClean="0"/>
              <a:t> is driven, embraces change, and accepts constructive feedback well. This type of person is sometimes rare and easy-going to work with. A “go-with-the-flow” type of person.</a:t>
            </a:r>
            <a:endParaRPr lang="en-US" dirty="0" smtClean="0"/>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230991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“Complacent” faculty members</a:t>
            </a:r>
            <a:r>
              <a:rPr lang="en-US" baseline="0" dirty="0" smtClean="0"/>
              <a:t> may also “go-with-the-flow” when it comes to getting something done, although their reasons may be different from “willing” faculty. For one thing, they may be receiving push from a higher level to pursue a QM review. Perhaps there’s a hidden agenda such as a stipend for having a QM certified course. Then again, instead of “flowing” they may be disinterested and lack motivation to get things done. However, an explanation as to why having measurable learning objectives is important may motivate them enough to ensure standards 2.1 and 2.2 are met.</a:t>
            </a:r>
            <a:endParaRPr lang="en-US" dirty="0" smtClean="0"/>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221782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faculty members</a:t>
            </a:r>
            <a:r>
              <a:rPr lang="en-US" baseline="0" dirty="0" smtClean="0"/>
              <a:t> who have been experts in their fields for a long time. You may have heard some of them referred to as “know-it-alls” mainly because they give people the impression that they’re rarely wrong. Some “know-it-alls” may often complain or provide excuses about being inundated with problems, claiming that such problems are unsolvable because of other people or circumstances. They may even come across as intimidating and question your feedback or judgment. It doesn’t mean they won’t listen to what you have to say, but you may need to find another way to say it and earn their trust.</a:t>
            </a:r>
            <a:endParaRPr lang="en-US" dirty="0" smtClean="0"/>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404759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is the case with Professor</a:t>
            </a:r>
            <a:r>
              <a:rPr lang="en-US" baseline="0" dirty="0" smtClean="0"/>
              <a:t> Wrigley in our next case study.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6087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While he </a:t>
            </a:r>
            <a:r>
              <a:rPr lang="en-US" dirty="0" smtClean="0"/>
              <a:t>appreciated </a:t>
            </a:r>
            <a:r>
              <a:rPr lang="en-US" dirty="0"/>
              <a:t>the feedback you provided </a:t>
            </a:r>
            <a:r>
              <a:rPr lang="en-US" dirty="0" smtClean="0"/>
              <a:t>him about writing measurable learning outcomes, he argues that the term </a:t>
            </a:r>
            <a:r>
              <a:rPr lang="en-US" i="1" dirty="0"/>
              <a:t>understand</a:t>
            </a:r>
            <a:r>
              <a:rPr lang="en-US" dirty="0"/>
              <a:t> </a:t>
            </a:r>
            <a:r>
              <a:rPr lang="en-US" dirty="0" smtClean="0"/>
              <a:t>is acceptable. After all, he wants to know students </a:t>
            </a:r>
            <a:r>
              <a:rPr lang="en-US" i="1" dirty="0" smtClean="0"/>
              <a:t>understand</a:t>
            </a:r>
            <a:r>
              <a:rPr lang="en-US" i="0" dirty="0" smtClean="0"/>
              <a:t> the material. He will also be able to see whether they </a:t>
            </a:r>
            <a:r>
              <a:rPr lang="en-US" i="1" dirty="0" smtClean="0"/>
              <a:t>understand</a:t>
            </a:r>
            <a:r>
              <a:rPr lang="en-US" i="0" dirty="0" smtClean="0"/>
              <a:t> it by completing</a:t>
            </a:r>
            <a:r>
              <a:rPr lang="en-US" i="0" baseline="0" dirty="0" smtClean="0"/>
              <a:t> assessments.</a:t>
            </a:r>
            <a:r>
              <a:rPr lang="en-US" dirty="0" smtClean="0"/>
              <a:t> He </a:t>
            </a:r>
            <a:r>
              <a:rPr lang="en-US" dirty="0"/>
              <a:t>presents you with several questions and comments regarding the use of this term.</a:t>
            </a:r>
          </a:p>
          <a:p>
            <a:pPr defTabSz="931774">
              <a:defRPr/>
            </a:pPr>
            <a:endParaRPr lang="en-US" dirty="0"/>
          </a:p>
          <a:p>
            <a:pPr defTabSz="931774">
              <a:defRPr/>
            </a:pPr>
            <a:r>
              <a:rPr lang="en-US" dirty="0"/>
              <a:t>How would you respond to </a:t>
            </a:r>
            <a:r>
              <a:rPr lang="en-US" dirty="0" smtClean="0"/>
              <a:t>his </a:t>
            </a:r>
            <a:r>
              <a:rPr lang="en-US" dirty="0"/>
              <a:t>inquiry</a:t>
            </a:r>
            <a:r>
              <a:rPr lang="en-US" dirty="0" smtClean="0"/>
              <a:t>?</a:t>
            </a:r>
          </a:p>
          <a:p>
            <a:pPr defTabSz="931774">
              <a:defRPr/>
            </a:pPr>
            <a:endParaRPr lang="en-US" dirty="0" smtClean="0"/>
          </a:p>
          <a:p>
            <a:pPr defTabSz="931774">
              <a:defRPr/>
            </a:pPr>
            <a:r>
              <a:rPr lang="en-US" dirty="0" smtClean="0"/>
              <a:t>Image Source:</a:t>
            </a:r>
          </a:p>
          <a:p>
            <a:pPr defTabSz="931774">
              <a:defRPr/>
            </a:pPr>
            <a:r>
              <a:rPr lang="en-US" dirty="0" smtClean="0"/>
              <a:t>Mays Business School, Texas A&amp;M University</a:t>
            </a:r>
          </a:p>
          <a:p>
            <a:pPr defTabSz="931774">
              <a:defRPr/>
            </a:pPr>
            <a:r>
              <a:rPr lang="en-US" dirty="0" smtClean="0"/>
              <a:t>https://www.flickr.com/photos/maysbusinessschool/4416814159/in/photolist-7JijYg-7F3y5z-8kM5Yt-8kQgLQ-8kQgJN-8kM61k-6nyMKy-6ntETD-zGf9x-zGdak-7H9tUt-7HdkfN-7PgiA2-7HdkiG-7KhKmo-7Hdki9-7Hdkgy-7JnGZu-7JnGWj-zGd1e-zGd3j-zGcUv-zGcXf-7ScFxd-99KYyA-v39Gc-EEevL-v3b6D-7MDZT9-35gYz3-duECPH-v3eka-99LdKJ-9eEq8P-b7sEkc-b7sDFg-b7sDZ2-7MDUZU-7MyYcc-7KhKmN-7MyP6k-35cq1v-7Pgei4-7MDZVL-7MA1br-7MA1cM-7MA1ba-7MDZTw-7MA1bM-35cq2B</a:t>
            </a:r>
          </a:p>
          <a:p>
            <a:pPr defTabSz="931774">
              <a:defRPr/>
            </a:pPr>
            <a:endParaRPr lang="en-US" dirty="0" smtClean="0"/>
          </a:p>
          <a:p>
            <a:pPr defTabSz="931774">
              <a:defRPr/>
            </a:pPr>
            <a:r>
              <a:rPr lang="en-US" dirty="0" smtClean="0"/>
              <a:t>*****</a:t>
            </a:r>
          </a:p>
          <a:p>
            <a:pPr defTabSz="931774">
              <a:defRPr/>
            </a:pPr>
            <a:r>
              <a:rPr lang="en-US" dirty="0" smtClean="0"/>
              <a:t>Doesn’t want to take</a:t>
            </a:r>
            <a:r>
              <a:rPr lang="en-US" baseline="0" dirty="0" smtClean="0"/>
              <a:t> the time to do it.</a:t>
            </a:r>
          </a:p>
          <a:p>
            <a:pPr defTabSz="931774">
              <a:defRPr/>
            </a:pPr>
            <a:r>
              <a:rPr lang="en-US" baseline="0" dirty="0" smtClean="0"/>
              <a:t>What’s the point?</a:t>
            </a:r>
          </a:p>
          <a:p>
            <a:pPr defTabSz="931774">
              <a:defRPr/>
            </a:pPr>
            <a:r>
              <a:rPr lang="en-US" baseline="0" dirty="0" smtClean="0"/>
              <a:t>Students don’t read it, understand it, or care.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389179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AutoNum type="arabicPeriod"/>
            </a:pPr>
            <a:r>
              <a:rPr lang="en-US" dirty="0" smtClean="0"/>
              <a:t>Break-out into pairs or small groups.</a:t>
            </a:r>
          </a:p>
          <a:p>
            <a:pPr marL="457200" indent="-457200">
              <a:buAutoNum type="arabicPeriod"/>
            </a:pPr>
            <a:r>
              <a:rPr lang="en-US" dirty="0" smtClean="0"/>
              <a:t>Review the questions and comments regarding </a:t>
            </a:r>
            <a:r>
              <a:rPr lang="en-US" i="1" dirty="0" smtClean="0"/>
              <a:t>understand</a:t>
            </a:r>
            <a:r>
              <a:rPr lang="en-US" dirty="0" smtClean="0"/>
              <a:t> (handout).</a:t>
            </a:r>
          </a:p>
          <a:p>
            <a:pPr marL="457200" indent="-457200">
              <a:buAutoNum type="arabicPeriod"/>
            </a:pPr>
            <a:r>
              <a:rPr lang="en-US" dirty="0" smtClean="0"/>
              <a:t>Provide answers and feedback.</a:t>
            </a:r>
          </a:p>
          <a:p>
            <a:pPr marL="457200" indent="-457200">
              <a:buAutoNum type="arabicPeriod"/>
            </a:pPr>
            <a:r>
              <a:rPr lang="en-US" dirty="0" smtClean="0"/>
              <a:t>Discuss your insights with your group.</a:t>
            </a:r>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14003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mention working with difficult faculty</a:t>
            </a:r>
            <a:r>
              <a:rPr lang="en-US" baseline="0" dirty="0" smtClean="0"/>
              <a:t> because sometimes you may encounter challenges or roadblocks along the way to helping them meet standards 2.1 and 2.2. I overheard a few of you share your own tips in the group conversations, and here are a few of our suggestions.</a:t>
            </a:r>
          </a:p>
          <a:p>
            <a:endParaRPr lang="en-US" baseline="0" dirty="0" smtClean="0"/>
          </a:p>
          <a:p>
            <a:r>
              <a:rPr lang="en-US" baseline="0" dirty="0" smtClean="0"/>
              <a:t>First and foremost, don’t take it personal and try not to get defensive. The first thing you need to realize when dealing with difficult faculty or challenging personalities is that it’s rarely personal. Often times the behavior is a reflection of what the faculty needs to know, such as why he or she should trust you.</a:t>
            </a:r>
          </a:p>
          <a:p>
            <a:endParaRPr lang="en-US" baseline="0" dirty="0" smtClean="0"/>
          </a:p>
          <a:p>
            <a:r>
              <a:rPr lang="en-US" baseline="0" dirty="0" smtClean="0"/>
              <a:t>So make an attempt to connect with the faculty member you’re supporting by establishing credibility. This will ideally help you earn their trust and build a relationship. Regular communication is key. The characteristics for writing helpful recommendations in a QM peer review are also beneficial for everyday communication, especially with a difficult faculty member.</a:t>
            </a:r>
          </a:p>
          <a:p>
            <a:endParaRPr lang="en-US" baseline="0" dirty="0" smtClean="0"/>
          </a:p>
          <a:p>
            <a:r>
              <a:rPr lang="en-US" baseline="0" dirty="0" smtClean="0"/>
              <a:t>Be sure to stay focused on your goal and the goal of the faculty member you’re supporting. In this case, focus on what it will take to meet specific review standards 2.1 and 2.2. Paraphrase the information and concerns you gather from the faculty for clarification and to ensure that you hear and acknowledge what they tell you.</a:t>
            </a:r>
          </a:p>
        </p:txBody>
      </p:sp>
      <p:sp>
        <p:nvSpPr>
          <p:cNvPr id="4" name="Slide Number Placeholder 3"/>
          <p:cNvSpPr>
            <a:spLocks noGrp="1"/>
          </p:cNvSpPr>
          <p:nvPr>
            <p:ph type="sldNum" sz="quarter" idx="10"/>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39247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a:t>
            </a:r>
            <a:r>
              <a:rPr lang="en-US" dirty="0" err="1" smtClean="0"/>
              <a:t>Jernaley</a:t>
            </a:r>
            <a:r>
              <a:rPr lang="en-US" dirty="0" smtClean="0"/>
              <a:t> Martin, and I’m joined by my colleagues Sharon</a:t>
            </a:r>
            <a:r>
              <a:rPr lang="en-US" baseline="0" dirty="0" smtClean="0"/>
              <a:t> </a:t>
            </a:r>
            <a:r>
              <a:rPr lang="en-US" baseline="0" dirty="0" err="1" smtClean="0"/>
              <a:t>Mainka</a:t>
            </a:r>
            <a:r>
              <a:rPr lang="en-US" baseline="0" dirty="0" smtClean="0"/>
              <a:t>, Jeff Kurtz, Jennifer Castillo, Donna Mancuso, and Wendy Moore.</a:t>
            </a:r>
          </a:p>
          <a:p>
            <a:endParaRPr lang="en-US" baseline="0" dirty="0" smtClean="0"/>
          </a:p>
          <a:p>
            <a:r>
              <a:rPr lang="en-US" baseline="0" dirty="0" smtClean="0"/>
              <a:t>Oops. Wrong slide.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18268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would like to do now</a:t>
            </a:r>
            <a:r>
              <a:rPr lang="en-US" baseline="0" dirty="0" smtClean="0"/>
              <a:t> is take a few minutes to recap and reflect on our discussions today. We can now put our stuff away and take a pop-quiz, or I can have three volunteers join me at the front of the room.</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368816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Show Theme</a:t>
            </a:r>
            <a:r>
              <a:rPr lang="en-US" baseline="0" dirty="0" smtClean="0"/>
              <a:t> Music B – sound effect]</a:t>
            </a:r>
          </a:p>
          <a:p>
            <a:endParaRPr lang="en-US" dirty="0" smtClean="0"/>
          </a:p>
          <a:p>
            <a:r>
              <a:rPr lang="en-US" dirty="0" smtClean="0"/>
              <a:t>It’s time for the GAME SHOW! Wendy, what are they playing for?</a:t>
            </a:r>
          </a:p>
          <a:p>
            <a:endParaRPr lang="en-US" dirty="0" smtClean="0"/>
          </a:p>
          <a:p>
            <a:r>
              <a:rPr lang="en-US" dirty="0" smtClean="0"/>
              <a:t>[Wendy] Well, Jernaley,</a:t>
            </a:r>
            <a:r>
              <a:rPr lang="en-US" baseline="0" dirty="0" smtClean="0"/>
              <a:t> they are playing for a chance to win a Metal Earth 3D laser cut model. Oh, and let’s not forget to mention a brand new car!!!!</a:t>
            </a:r>
          </a:p>
          <a:p>
            <a:endParaRPr lang="en-US" baseline="0" dirty="0" smtClean="0"/>
          </a:p>
          <a:p>
            <a:r>
              <a:rPr lang="en-US" dirty="0" smtClean="0"/>
              <a:t>[Heavy Applause – sound effect]</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181909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Here are the rules of the game. There are three categories on the board: LO Tips, Types of Difficult Faculty, and Dealing with Faculty Tips. Each category is</a:t>
            </a:r>
            <a:r>
              <a:rPr lang="en-US" baseline="0" dirty="0" smtClean="0"/>
              <a:t> related to a topic discussed during today’s session. I will select the first amount for the category. The first person to “buzz-in” gets to answer first. If the answer is incorrect, the next person to “buzz-in” gets to try. And so on.</a:t>
            </a:r>
          </a:p>
          <a:p>
            <a:endParaRPr lang="en-US" baseline="0" dirty="0" smtClean="0"/>
          </a:p>
          <a:p>
            <a:r>
              <a:rPr lang="en-US" baseline="0" dirty="0" smtClean="0"/>
              <a:t>Are You Ready?!</a:t>
            </a:r>
          </a:p>
          <a:p>
            <a:r>
              <a:rPr lang="en-US" baseline="0" dirty="0" smtClean="0"/>
              <a:t>*****************</a:t>
            </a:r>
          </a:p>
          <a:p>
            <a:endParaRPr lang="en-US" baseline="0" dirty="0" smtClean="0"/>
          </a:p>
          <a:p>
            <a:r>
              <a:rPr lang="en-US" baseline="0" dirty="0" smtClean="0"/>
              <a:t>It’s still anybody’s game. The Bonus question determines who wins the big prize.</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375978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2439371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251934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494745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34699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1781215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28</a:t>
            </a:fld>
            <a:endParaRPr lang="en-US"/>
          </a:p>
        </p:txBody>
      </p:sp>
    </p:spTree>
    <p:extLst>
      <p:ext uri="{BB962C8B-B14F-4D97-AF65-F5344CB8AC3E}">
        <p14:creationId xmlns:p14="http://schemas.microsoft.com/office/powerpoint/2010/main" val="1394519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29</a:t>
            </a:fld>
            <a:endParaRPr lang="en-US"/>
          </a:p>
        </p:txBody>
      </p:sp>
    </p:spTree>
    <p:extLst>
      <p:ext uri="{BB962C8B-B14F-4D97-AF65-F5344CB8AC3E}">
        <p14:creationId xmlns:p14="http://schemas.microsoft.com/office/powerpoint/2010/main" val="209650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better. We are with Texas</a:t>
            </a:r>
            <a:r>
              <a:rPr lang="en-US" baseline="0" dirty="0" smtClean="0"/>
              <a:t> A&amp;M University and we’ll each be joining the group discussions that will take place today.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2770159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30</a:t>
            </a:fld>
            <a:endParaRPr lang="en-US"/>
          </a:p>
        </p:txBody>
      </p:sp>
    </p:spTree>
    <p:extLst>
      <p:ext uri="{BB962C8B-B14F-4D97-AF65-F5344CB8AC3E}">
        <p14:creationId xmlns:p14="http://schemas.microsoft.com/office/powerpoint/2010/main" val="3996732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31</a:t>
            </a:fld>
            <a:endParaRPr lang="en-US"/>
          </a:p>
        </p:txBody>
      </p:sp>
    </p:spTree>
    <p:extLst>
      <p:ext uri="{BB962C8B-B14F-4D97-AF65-F5344CB8AC3E}">
        <p14:creationId xmlns:p14="http://schemas.microsoft.com/office/powerpoint/2010/main" val="945521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32</a:t>
            </a:fld>
            <a:endParaRPr lang="en-US"/>
          </a:p>
        </p:txBody>
      </p:sp>
    </p:spTree>
    <p:extLst>
      <p:ext uri="{BB962C8B-B14F-4D97-AF65-F5344CB8AC3E}">
        <p14:creationId xmlns:p14="http://schemas.microsoft.com/office/powerpoint/2010/main" val="2502591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33</a:t>
            </a:fld>
            <a:endParaRPr lang="en-US"/>
          </a:p>
        </p:txBody>
      </p:sp>
    </p:spTree>
    <p:extLst>
      <p:ext uri="{BB962C8B-B14F-4D97-AF65-F5344CB8AC3E}">
        <p14:creationId xmlns:p14="http://schemas.microsoft.com/office/powerpoint/2010/main" val="2559062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34</a:t>
            </a:fld>
            <a:endParaRPr lang="en-US"/>
          </a:p>
        </p:txBody>
      </p:sp>
    </p:spTree>
    <p:extLst>
      <p:ext uri="{BB962C8B-B14F-4D97-AF65-F5344CB8AC3E}">
        <p14:creationId xmlns:p14="http://schemas.microsoft.com/office/powerpoint/2010/main" val="101045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35</a:t>
            </a:fld>
            <a:endParaRPr lang="en-US"/>
          </a:p>
        </p:txBody>
      </p:sp>
    </p:spTree>
    <p:extLst>
      <p:ext uri="{BB962C8B-B14F-4D97-AF65-F5344CB8AC3E}">
        <p14:creationId xmlns:p14="http://schemas.microsoft.com/office/powerpoint/2010/main" val="1624056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36</a:t>
            </a:fld>
            <a:endParaRPr lang="en-US"/>
          </a:p>
        </p:txBody>
      </p:sp>
    </p:spTree>
    <p:extLst>
      <p:ext uri="{BB962C8B-B14F-4D97-AF65-F5344CB8AC3E}">
        <p14:creationId xmlns:p14="http://schemas.microsoft.com/office/powerpoint/2010/main" val="309557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37</a:t>
            </a:fld>
            <a:endParaRPr lang="en-US"/>
          </a:p>
        </p:txBody>
      </p:sp>
    </p:spTree>
    <p:extLst>
      <p:ext uri="{BB962C8B-B14F-4D97-AF65-F5344CB8AC3E}">
        <p14:creationId xmlns:p14="http://schemas.microsoft.com/office/powerpoint/2010/main" val="2753550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38</a:t>
            </a:fld>
            <a:endParaRPr lang="en-US"/>
          </a:p>
        </p:txBody>
      </p:sp>
    </p:spTree>
    <p:extLst>
      <p:ext uri="{BB962C8B-B14F-4D97-AF65-F5344CB8AC3E}">
        <p14:creationId xmlns:p14="http://schemas.microsoft.com/office/powerpoint/2010/main" val="2457605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39</a:t>
            </a:fld>
            <a:endParaRPr lang="en-US"/>
          </a:p>
        </p:txBody>
      </p:sp>
    </p:spTree>
    <p:extLst>
      <p:ext uri="{BB962C8B-B14F-4D97-AF65-F5344CB8AC3E}">
        <p14:creationId xmlns:p14="http://schemas.microsoft.com/office/powerpoint/2010/main" val="354455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for this session is to evaluate case studies based on real events, discuss actions</a:t>
            </a:r>
            <a:r>
              <a:rPr lang="en-US" baseline="0" dirty="0" smtClean="0"/>
              <a:t> for addressing the case studies, and share suggestions and experiences helping faculty write measurable learning objectives.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2667840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40</a:t>
            </a:fld>
            <a:endParaRPr lang="en-US"/>
          </a:p>
        </p:txBody>
      </p:sp>
    </p:spTree>
    <p:extLst>
      <p:ext uri="{BB962C8B-B14F-4D97-AF65-F5344CB8AC3E}">
        <p14:creationId xmlns:p14="http://schemas.microsoft.com/office/powerpoint/2010/main" val="17016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quite a few objective-related sessions at this year’s QM Conference.</a:t>
            </a:r>
            <a:r>
              <a:rPr lang="en-US" baseline="0" dirty="0" smtClean="0"/>
              <a:t> I believe this is because QM and many instructional design practices place much emphasis on measurable learning objectives as the foundation of any course design. While we are aware of this, it’s always helpful to re-review and re-evaluate what it takes to ensure that courses are…</a:t>
            </a:r>
            <a:endParaRPr lang="en-US" dirty="0" smtClean="0"/>
          </a:p>
          <a:p>
            <a:endParaRPr lang="en-US" dirty="0" smtClean="0"/>
          </a:p>
          <a:p>
            <a:r>
              <a:rPr lang="en-US" dirty="0" smtClean="0"/>
              <a:t>As with any conference event, this session</a:t>
            </a:r>
            <a:r>
              <a:rPr lang="en-US" baseline="0" dirty="0" smtClean="0"/>
              <a:t> allows you to network with others who share interests similar to yours. Sometimes participating in a group activity introduces you to someone you would not have spoken to otherwise.</a:t>
            </a:r>
          </a:p>
          <a:p>
            <a:endParaRPr lang="en-US" baseline="0" dirty="0" smtClean="0"/>
          </a:p>
          <a:p>
            <a:r>
              <a:rPr lang="en-US" baseline="0" dirty="0" smtClean="0"/>
              <a:t>This is also your opportunity to share your experiences and expertise with others. </a:t>
            </a:r>
          </a:p>
          <a:p>
            <a:endParaRPr lang="en-US" baseline="0" dirty="0" smtClean="0"/>
          </a:p>
          <a:p>
            <a:r>
              <a:rPr lang="en-US" baseline="0" dirty="0" smtClean="0"/>
              <a:t>Perhaps you will also be able to walk away with new ideas that you can take back to the workplace.</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205530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meet Professor </a:t>
            </a:r>
            <a:r>
              <a:rPr lang="en-US" dirty="0" err="1" smtClean="0"/>
              <a:t>Hadnot</a:t>
            </a:r>
            <a:r>
              <a:rPr lang="en-US" baseline="0" dirty="0" smtClean="0"/>
              <a:t> in our first case study.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22720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Professor </a:t>
            </a:r>
            <a:r>
              <a:rPr lang="en-US" dirty="0" err="1" smtClean="0"/>
              <a:t>Hadnot</a:t>
            </a:r>
            <a:r>
              <a:rPr lang="en-US" dirty="0" smtClean="0"/>
              <a:t> is a faculty member at your institution who is renowned on campus as a great researcher. While she has no formal education or training in facilitating online courses, Professor </a:t>
            </a:r>
            <a:r>
              <a:rPr lang="en-US" dirty="0" err="1" smtClean="0"/>
              <a:t>Hadnot</a:t>
            </a:r>
            <a:r>
              <a:rPr lang="en-US" dirty="0" smtClean="0"/>
              <a:t> knows she has taught a specific course successfully for over a year and has sought out your input on the course design before submitting her request for a formal QM review.</a:t>
            </a:r>
          </a:p>
          <a:p>
            <a:pPr marL="0" indent="0">
              <a:buNone/>
            </a:pPr>
            <a:endParaRPr lang="en-US" dirty="0" smtClean="0"/>
          </a:p>
          <a:p>
            <a:pPr marL="0" indent="0">
              <a:buNone/>
            </a:pPr>
            <a:r>
              <a:rPr lang="en-US" dirty="0" smtClean="0"/>
              <a:t>Image Source: </a:t>
            </a:r>
          </a:p>
          <a:p>
            <a:pPr marL="0" indent="0">
              <a:buNone/>
            </a:pPr>
            <a:r>
              <a:rPr lang="en-US" dirty="0" smtClean="0"/>
              <a:t>Mays Business</a:t>
            </a:r>
            <a:r>
              <a:rPr lang="en-US" baseline="0" dirty="0" smtClean="0"/>
              <a:t> School, Texas A&amp;M University</a:t>
            </a:r>
          </a:p>
          <a:p>
            <a:pPr marL="0" indent="0">
              <a:buNone/>
            </a:pPr>
            <a:r>
              <a:rPr lang="en-US" dirty="0" smtClean="0"/>
              <a:t>https://www.flickr.com/photos/maysbusinessschool/4379982089/in/photolist-7F3y5z-7VuMtw-o9EmR2-o5QSqj-o7zRWB-q725vD-dYoYg7-j3d3Vx-nQpF4r-nQoAfU-fD3Qs3-fCjjZB-fCLggg-fucjDn-pEJH5L-fCjkHM-fD3R4G-8x31oc-9gSTcR-8xuLxR-9gGXkx-pEJEAs-j3bAKR-8xekGf-6rArgK-dNXhCH-9xCGUc-fCjh6H-bJ4T9M-fCAS9o-eFpBvf-fCjgr4-gFRAYm-fCjid6-yWJ8h3-nSPukP-8xekJE-duCBGu-o9PVGR-fD3Qxd-fCLh9i-fCjkEn-fCAUJU-8xaTqc-fCAUpq-fCLgc2-fCAUB1-fD3Rcw-fCLgnZ-eFt16a </a:t>
            </a: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73589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AutoNum type="arabicPeriod"/>
            </a:pPr>
            <a:r>
              <a:rPr lang="en-US" dirty="0" smtClean="0"/>
              <a:t>Break-out into pairs or small groups.</a:t>
            </a:r>
          </a:p>
          <a:p>
            <a:pPr marL="457200" indent="-457200">
              <a:buFont typeface="Wingdings" panose="05000000000000000000" pitchFamily="2" charset="2"/>
              <a:buAutoNum type="arabicPeriod"/>
            </a:pPr>
            <a:r>
              <a:rPr lang="en-US" dirty="0" smtClean="0"/>
              <a:t>Review the sample objectives in</a:t>
            </a:r>
            <a:r>
              <a:rPr lang="en-US" baseline="0" dirty="0" smtClean="0"/>
              <a:t> the </a:t>
            </a:r>
            <a:r>
              <a:rPr lang="en-US" dirty="0" smtClean="0"/>
              <a:t>handout provided.</a:t>
            </a:r>
          </a:p>
          <a:p>
            <a:pPr marL="457200" indent="-457200">
              <a:buAutoNum type="arabicPeriod"/>
            </a:pPr>
            <a:r>
              <a:rPr lang="en-US" dirty="0" smtClean="0"/>
              <a:t>Recommend changes for improvements.</a:t>
            </a:r>
          </a:p>
          <a:p>
            <a:pPr marL="457200" indent="-457200">
              <a:buAutoNum type="arabicPeriod"/>
            </a:pPr>
            <a:r>
              <a:rPr lang="en-US" dirty="0" smtClean="0"/>
              <a:t>Discuss your insights with your group.</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63594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a faculty member understand</a:t>
            </a:r>
            <a:r>
              <a:rPr lang="en-US" baseline="0" dirty="0" smtClean="0"/>
              <a:t> </a:t>
            </a:r>
            <a:r>
              <a:rPr lang="en-US" i="0" dirty="0" smtClean="0"/>
              <a:t>why </a:t>
            </a:r>
            <a:r>
              <a:rPr lang="en-US" i="1" dirty="0" smtClean="0"/>
              <a:t>understand</a:t>
            </a:r>
            <a:r>
              <a:rPr lang="en-US" i="0" dirty="0" smtClean="0"/>
              <a:t> is not considered</a:t>
            </a:r>
            <a:r>
              <a:rPr lang="en-US" i="0" baseline="0" dirty="0" smtClean="0"/>
              <a:t> measurable, try providing an explanation. Let faculty know that it’s too broad, vague, not specific enough, and open for interpretation. In other words, people will assign a meaning to it to fill a void, and that meaning may not be correct. There’s a potential for miscommunication between what the faculty member wants students to know and what students think the faculty member wants them to know.</a:t>
            </a:r>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39509565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8" name="Rectangle 7"/>
          <p:cNvSpPr/>
          <p:nvPr/>
        </p:nvSpPr>
        <p:spPr>
          <a:xfrm>
            <a:off x="0" y="0"/>
            <a:ext cx="12192000" cy="1079876"/>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solidFill>
                  <a:srgbClr val="500000"/>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10/27/2015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solidFill>
                  <a:srgbClr val="500000"/>
                </a:solidFill>
              </a:defRPr>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10/27/2015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0000"/>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lvl1pPr>
              <a:defRPr>
                <a:solidFill>
                  <a:srgbClr val="500000"/>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8" name="Rectangle 7"/>
          <p:cNvSpPr/>
          <p:nvPr/>
        </p:nvSpPr>
        <p:spPr>
          <a:xfrm>
            <a:off x="0" y="0"/>
            <a:ext cx="12192000" cy="1079876"/>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500000"/>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0000"/>
                </a:solidFill>
              </a:defRPr>
            </a:lvl1p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0000"/>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10/27/2015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500000"/>
                </a:solidFill>
              </a:defRPr>
            </a:lvl1p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402B9795-92DC-40DC-A1CA-9A4B349D7824}" type="datetimeFigureOut">
              <a:rPr lang="en-US"/>
              <a:t>10/27/2015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10/27/2015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solidFill>
                  <a:srgbClr val="500000"/>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10/27/2015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10/27/2015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rgbClr val="500000"/>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5.xml"/><Relationship Id="rId7"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501102"/>
            <a:ext cx="5734050" cy="2219691"/>
          </a:xfrm>
        </p:spPr>
        <p:txBody>
          <a:bodyPr anchor="ctr">
            <a:normAutofit/>
          </a:bodyPr>
          <a:lstStyle/>
          <a:p>
            <a:r>
              <a:rPr lang="en-US" sz="3600" dirty="0" smtClean="0"/>
              <a:t>To “Understand” Measurable </a:t>
            </a:r>
            <a:br>
              <a:rPr lang="en-US" sz="3600" dirty="0" smtClean="0"/>
            </a:br>
            <a:r>
              <a:rPr lang="en-US" sz="3600" dirty="0" smtClean="0"/>
              <a:t>Learning Objectives</a:t>
            </a:r>
            <a:endParaRPr lang="en-US" sz="3600" dirty="0"/>
          </a:p>
        </p:txBody>
      </p:sp>
      <p:sp>
        <p:nvSpPr>
          <p:cNvPr id="7" name="Subtitle 6"/>
          <p:cNvSpPr>
            <a:spLocks noGrp="1"/>
          </p:cNvSpPr>
          <p:nvPr>
            <p:ph type="subTitle" idx="1"/>
          </p:nvPr>
        </p:nvSpPr>
        <p:spPr/>
        <p:txBody>
          <a:bodyPr>
            <a:normAutofit/>
          </a:bodyPr>
          <a:lstStyle/>
          <a:p>
            <a:r>
              <a:rPr lang="en-US" sz="2100" dirty="0" smtClean="0">
                <a:solidFill>
                  <a:srgbClr val="500000"/>
                </a:solidFill>
              </a:rPr>
              <a:t>Helping Faculty Meet Standards 2.1 and 2.2</a:t>
            </a:r>
            <a:endParaRPr lang="en-US" sz="2100" dirty="0">
              <a:solidFill>
                <a:srgbClr val="500000"/>
              </a:solidFill>
            </a:endParaRPr>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Suggestions / Tips</a:t>
            </a:r>
            <a:endParaRPr lang="en-US" dirty="0"/>
          </a:p>
        </p:txBody>
      </p:sp>
      <p:sp>
        <p:nvSpPr>
          <p:cNvPr id="14" name="Content Placeholder 13"/>
          <p:cNvSpPr>
            <a:spLocks noGrp="1"/>
          </p:cNvSpPr>
          <p:nvPr>
            <p:ph idx="1"/>
          </p:nvPr>
        </p:nvSpPr>
        <p:spPr>
          <a:xfrm>
            <a:off x="1104900" y="1600200"/>
            <a:ext cx="9982200" cy="5257800"/>
          </a:xfrm>
        </p:spPr>
        <p:txBody>
          <a:bodyPr/>
          <a:lstStyle/>
          <a:p>
            <a:pPr marL="0" indent="0">
              <a:buNone/>
            </a:pPr>
            <a:r>
              <a:rPr lang="en-US" dirty="0" smtClean="0"/>
              <a:t>Give an example. What comes to mind?</a:t>
            </a:r>
          </a:p>
          <a:p>
            <a:pPr marL="0" indent="0">
              <a:buNone/>
            </a:pPr>
            <a:r>
              <a:rPr lang="en-US" dirty="0" smtClean="0"/>
              <a:t>	Upon completion of this unit, you will be able to:</a:t>
            </a:r>
          </a:p>
          <a:p>
            <a:pPr marL="0" indent="0">
              <a:buNone/>
            </a:pPr>
            <a:r>
              <a:rPr lang="en-US" dirty="0"/>
              <a:t>	</a:t>
            </a:r>
            <a:r>
              <a:rPr lang="en-US" dirty="0" smtClean="0"/>
              <a:t>	- Understand how to make a soufflé.</a:t>
            </a:r>
          </a:p>
        </p:txBody>
      </p:sp>
    </p:spTree>
    <p:extLst>
      <p:ext uri="{BB962C8B-B14F-4D97-AF65-F5344CB8AC3E}">
        <p14:creationId xmlns:p14="http://schemas.microsoft.com/office/powerpoint/2010/main" val="1380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Suggestions / Tips</a:t>
            </a:r>
            <a:endParaRPr lang="en-US" dirty="0"/>
          </a:p>
        </p:txBody>
      </p:sp>
      <p:sp>
        <p:nvSpPr>
          <p:cNvPr id="14" name="Content Placeholder 13"/>
          <p:cNvSpPr>
            <a:spLocks noGrp="1"/>
          </p:cNvSpPr>
          <p:nvPr>
            <p:ph idx="1"/>
          </p:nvPr>
        </p:nvSpPr>
        <p:spPr>
          <a:xfrm>
            <a:off x="1104900" y="1600200"/>
            <a:ext cx="9982200" cy="5257800"/>
          </a:xfrm>
        </p:spPr>
        <p:txBody>
          <a:bodyPr/>
          <a:lstStyle/>
          <a:p>
            <a:pPr marL="0" indent="0">
              <a:buNone/>
            </a:pPr>
            <a:r>
              <a:rPr lang="en-US" dirty="0" smtClean="0"/>
              <a:t>Provide guidance and solutions. Ask yourself:</a:t>
            </a:r>
          </a:p>
          <a:p>
            <a:pPr marL="971550" lvl="1" indent="-514350">
              <a:spcBef>
                <a:spcPts val="1800"/>
              </a:spcBef>
              <a:buAutoNum type="arabicPeriod"/>
            </a:pPr>
            <a:r>
              <a:rPr lang="en-US" sz="2800" dirty="0" smtClean="0"/>
              <a:t>What do I want students to know or do?</a:t>
            </a:r>
          </a:p>
          <a:p>
            <a:pPr marL="971550" lvl="1" indent="-514350">
              <a:spcBef>
                <a:spcPts val="1800"/>
              </a:spcBef>
              <a:buAutoNum type="arabicPeriod"/>
            </a:pPr>
            <a:r>
              <a:rPr lang="en-US" sz="2800" dirty="0"/>
              <a:t>What needs to be learned?</a:t>
            </a:r>
            <a:endParaRPr lang="en-US" sz="2800" dirty="0" smtClean="0"/>
          </a:p>
          <a:p>
            <a:pPr marL="971550" lvl="1" indent="-514350">
              <a:spcBef>
                <a:spcPts val="1800"/>
              </a:spcBef>
              <a:buAutoNum type="arabicPeriod"/>
            </a:pPr>
            <a:r>
              <a:rPr lang="en-US" sz="2800" dirty="0" smtClean="0"/>
              <a:t>What action do I want to observe?</a:t>
            </a:r>
          </a:p>
          <a:p>
            <a:pPr marL="971550" lvl="1" indent="-514350">
              <a:spcBef>
                <a:spcPts val="1800"/>
              </a:spcBef>
              <a:buAutoNum type="arabicPeriod"/>
            </a:pPr>
            <a:r>
              <a:rPr lang="en-US" sz="2800" dirty="0" smtClean="0"/>
              <a:t>What other info will help students out?</a:t>
            </a:r>
          </a:p>
          <a:p>
            <a:pPr marL="0" indent="0">
              <a:buNone/>
            </a:pPr>
            <a:endParaRPr lang="en-US" dirty="0" smtClean="0"/>
          </a:p>
        </p:txBody>
      </p:sp>
    </p:spTree>
    <p:extLst>
      <p:ext uri="{BB962C8B-B14F-4D97-AF65-F5344CB8AC3E}">
        <p14:creationId xmlns:p14="http://schemas.microsoft.com/office/powerpoint/2010/main" val="17571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5656"/>
            <a:ext cx="12191999" cy="1684150"/>
          </a:xfrm>
        </p:spPr>
        <p:txBody>
          <a:bodyPr/>
          <a:lstStyle/>
          <a:p>
            <a:pPr algn="ctr"/>
            <a:r>
              <a:rPr lang="en-US" dirty="0" smtClean="0"/>
              <a:t>Difficult  Faculty</a:t>
            </a:r>
            <a:endParaRPr lang="en-US" dirty="0"/>
          </a:p>
        </p:txBody>
      </p:sp>
    </p:spTree>
    <p:extLst>
      <p:ext uri="{BB962C8B-B14F-4D97-AF65-F5344CB8AC3E}">
        <p14:creationId xmlns:p14="http://schemas.microsoft.com/office/powerpoint/2010/main" val="18431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Personalities / Behaviors</a:t>
            </a:r>
            <a:endParaRPr lang="en-US" dirty="0"/>
          </a:p>
        </p:txBody>
      </p:sp>
      <p:sp>
        <p:nvSpPr>
          <p:cNvPr id="14" name="Content Placeholder 13"/>
          <p:cNvSpPr>
            <a:spLocks noGrp="1"/>
          </p:cNvSpPr>
          <p:nvPr>
            <p:ph idx="1"/>
          </p:nvPr>
        </p:nvSpPr>
        <p:spPr/>
        <p:txBody>
          <a:bodyPr/>
          <a:lstStyle/>
          <a:p>
            <a:pPr marL="0" indent="0">
              <a:buNone/>
            </a:pPr>
            <a:r>
              <a:rPr lang="en-US" dirty="0" smtClean="0"/>
              <a:t>“The Willing”</a:t>
            </a:r>
          </a:p>
          <a:p>
            <a:pPr marL="0" indent="0">
              <a:buNone/>
            </a:pPr>
            <a:r>
              <a:rPr lang="en-US" dirty="0"/>
              <a:t>	</a:t>
            </a:r>
            <a:r>
              <a:rPr lang="en-US" dirty="0" smtClean="0"/>
              <a:t>Open to new ideas</a:t>
            </a:r>
          </a:p>
          <a:p>
            <a:pPr marL="0" indent="0">
              <a:buNone/>
            </a:pPr>
            <a:r>
              <a:rPr lang="en-US" dirty="0" smtClean="0"/>
              <a:t>	Embraces/accepts change</a:t>
            </a:r>
          </a:p>
          <a:p>
            <a:pPr marL="0" indent="0">
              <a:buNone/>
            </a:pPr>
            <a:r>
              <a:rPr lang="en-US" dirty="0"/>
              <a:t>	</a:t>
            </a:r>
            <a:r>
              <a:rPr lang="en-US" dirty="0" smtClean="0"/>
              <a:t>Has initiative</a:t>
            </a:r>
          </a:p>
          <a:p>
            <a:pPr marL="0" indent="0">
              <a:buNone/>
            </a:pPr>
            <a:r>
              <a:rPr lang="en-US" dirty="0"/>
              <a:t>	</a:t>
            </a:r>
            <a:r>
              <a:rPr lang="en-US" dirty="0" smtClean="0"/>
              <a:t>Takes feedback</a:t>
            </a:r>
          </a:p>
        </p:txBody>
      </p:sp>
    </p:spTree>
    <p:extLst>
      <p:ext uri="{BB962C8B-B14F-4D97-AF65-F5344CB8AC3E}">
        <p14:creationId xmlns:p14="http://schemas.microsoft.com/office/powerpoint/2010/main" val="245285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Personalities / Behaviors</a:t>
            </a:r>
            <a:endParaRPr lang="en-US" dirty="0"/>
          </a:p>
        </p:txBody>
      </p:sp>
      <p:sp>
        <p:nvSpPr>
          <p:cNvPr id="14" name="Content Placeholder 13"/>
          <p:cNvSpPr>
            <a:spLocks noGrp="1"/>
          </p:cNvSpPr>
          <p:nvPr>
            <p:ph idx="1"/>
          </p:nvPr>
        </p:nvSpPr>
        <p:spPr/>
        <p:txBody>
          <a:bodyPr/>
          <a:lstStyle/>
          <a:p>
            <a:pPr marL="0" indent="0">
              <a:buNone/>
            </a:pPr>
            <a:r>
              <a:rPr lang="en-US" dirty="0" smtClean="0"/>
              <a:t>“The Complacent”</a:t>
            </a:r>
          </a:p>
          <a:p>
            <a:pPr marL="0" indent="0">
              <a:buNone/>
            </a:pPr>
            <a:r>
              <a:rPr lang="en-US" dirty="0"/>
              <a:t>	</a:t>
            </a:r>
            <a:r>
              <a:rPr lang="en-US" dirty="0" smtClean="0"/>
              <a:t>Pushed into doing something</a:t>
            </a:r>
          </a:p>
          <a:p>
            <a:pPr marL="0" indent="0">
              <a:buNone/>
            </a:pPr>
            <a:r>
              <a:rPr lang="en-US" dirty="0" smtClean="0"/>
              <a:t>	Hidden agenda</a:t>
            </a:r>
          </a:p>
          <a:p>
            <a:pPr marL="0" indent="0">
              <a:buNone/>
            </a:pPr>
            <a:r>
              <a:rPr lang="en-US" dirty="0"/>
              <a:t>	</a:t>
            </a:r>
            <a:r>
              <a:rPr lang="en-US" dirty="0" smtClean="0"/>
              <a:t>Disinterested</a:t>
            </a:r>
          </a:p>
          <a:p>
            <a:pPr marL="0" indent="0">
              <a:buNone/>
            </a:pPr>
            <a:r>
              <a:rPr lang="en-US" dirty="0"/>
              <a:t>	</a:t>
            </a:r>
            <a:r>
              <a:rPr lang="en-US" dirty="0" smtClean="0"/>
              <a:t>Lack motivation</a:t>
            </a:r>
          </a:p>
          <a:p>
            <a:pPr marL="0" indent="0">
              <a:buNone/>
            </a:pPr>
            <a:r>
              <a:rPr lang="en-US" dirty="0"/>
              <a:t>	</a:t>
            </a:r>
          </a:p>
        </p:txBody>
      </p:sp>
    </p:spTree>
    <p:extLst>
      <p:ext uri="{BB962C8B-B14F-4D97-AF65-F5344CB8AC3E}">
        <p14:creationId xmlns:p14="http://schemas.microsoft.com/office/powerpoint/2010/main" val="7164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Personalities / Behaviors</a:t>
            </a:r>
            <a:endParaRPr lang="en-US" dirty="0"/>
          </a:p>
        </p:txBody>
      </p:sp>
      <p:sp>
        <p:nvSpPr>
          <p:cNvPr id="14" name="Content Placeholder 13"/>
          <p:cNvSpPr>
            <a:spLocks noGrp="1"/>
          </p:cNvSpPr>
          <p:nvPr>
            <p:ph idx="1"/>
          </p:nvPr>
        </p:nvSpPr>
        <p:spPr/>
        <p:txBody>
          <a:bodyPr/>
          <a:lstStyle/>
          <a:p>
            <a:pPr marL="0" indent="0">
              <a:buNone/>
            </a:pPr>
            <a:r>
              <a:rPr lang="en-US" dirty="0" smtClean="0"/>
              <a:t>“The Know-It-All”</a:t>
            </a:r>
          </a:p>
          <a:p>
            <a:pPr marL="0" indent="0">
              <a:buNone/>
            </a:pPr>
            <a:r>
              <a:rPr lang="en-US" dirty="0"/>
              <a:t>	</a:t>
            </a:r>
            <a:r>
              <a:rPr lang="en-US" dirty="0" smtClean="0"/>
              <a:t>Never wrong</a:t>
            </a:r>
          </a:p>
          <a:p>
            <a:pPr marL="0" indent="0">
              <a:buNone/>
            </a:pPr>
            <a:r>
              <a:rPr lang="en-US" dirty="0"/>
              <a:t>	</a:t>
            </a:r>
            <a:r>
              <a:rPr lang="en-US" dirty="0" smtClean="0"/>
              <a:t>Complains about problems</a:t>
            </a:r>
          </a:p>
          <a:p>
            <a:pPr marL="0" indent="0">
              <a:buNone/>
            </a:pPr>
            <a:r>
              <a:rPr lang="en-US" dirty="0"/>
              <a:t>	</a:t>
            </a:r>
            <a:r>
              <a:rPr lang="en-US" dirty="0" smtClean="0"/>
              <a:t>Intimidating</a:t>
            </a:r>
          </a:p>
          <a:p>
            <a:pPr marL="0" indent="0">
              <a:buNone/>
            </a:pPr>
            <a:r>
              <a:rPr lang="en-US" dirty="0" smtClean="0"/>
              <a:t>	Questions your feedback</a:t>
            </a:r>
            <a:endParaRPr lang="en-US" dirty="0"/>
          </a:p>
        </p:txBody>
      </p:sp>
    </p:spTree>
    <p:extLst>
      <p:ext uri="{BB962C8B-B14F-4D97-AF65-F5344CB8AC3E}">
        <p14:creationId xmlns:p14="http://schemas.microsoft.com/office/powerpoint/2010/main" val="40127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295656"/>
            <a:ext cx="10071099" cy="1684150"/>
          </a:xfrm>
        </p:spPr>
        <p:txBody>
          <a:bodyPr/>
          <a:lstStyle/>
          <a:p>
            <a:pPr algn="ctr"/>
            <a:r>
              <a:rPr lang="en-US" dirty="0" smtClean="0"/>
              <a:t>Meet  Professor  Wrigley</a:t>
            </a:r>
            <a:endParaRPr lang="en-US" dirty="0"/>
          </a:p>
        </p:txBody>
      </p:sp>
    </p:spTree>
    <p:extLst>
      <p:ext uri="{BB962C8B-B14F-4D97-AF65-F5344CB8AC3E}">
        <p14:creationId xmlns:p14="http://schemas.microsoft.com/office/powerpoint/2010/main" val="21381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Case Study #2</a:t>
            </a:r>
            <a:endParaRPr lang="en-US" dirty="0"/>
          </a:p>
        </p:txBody>
      </p:sp>
      <p:sp>
        <p:nvSpPr>
          <p:cNvPr id="14" name="Content Placeholder 13"/>
          <p:cNvSpPr>
            <a:spLocks noGrp="1"/>
          </p:cNvSpPr>
          <p:nvPr>
            <p:ph idx="1"/>
          </p:nvPr>
        </p:nvSpPr>
        <p:spPr>
          <a:xfrm>
            <a:off x="1104900" y="1756228"/>
            <a:ext cx="9982200" cy="4415971"/>
          </a:xfrm>
        </p:spPr>
        <p:txBody>
          <a:bodyPr/>
          <a:lstStyle/>
          <a:p>
            <a:pPr marL="0" indent="0" algn="ctr">
              <a:buNone/>
            </a:pPr>
            <a:r>
              <a:rPr lang="en-US" b="1" dirty="0" smtClean="0"/>
              <a:t>Carl Wrigley</a:t>
            </a:r>
            <a:r>
              <a:rPr lang="en-US" dirty="0"/>
              <a:t/>
            </a:r>
            <a:br>
              <a:rPr lang="en-US" dirty="0"/>
            </a:br>
            <a:r>
              <a:rPr lang="en-US" i="1" dirty="0"/>
              <a:t>Assistant Professor, </a:t>
            </a:r>
            <a:r>
              <a:rPr lang="en-US" dirty="0" smtClean="0"/>
              <a:t>Animal Science</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487" b="37448"/>
          <a:stretch/>
        </p:blipFill>
        <p:spPr>
          <a:xfrm>
            <a:off x="1723266" y="2952205"/>
            <a:ext cx="8743950" cy="3201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35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Activity #2</a:t>
            </a:r>
            <a:endParaRPr lang="en-US" dirty="0"/>
          </a:p>
        </p:txBody>
      </p:sp>
      <p:sp>
        <p:nvSpPr>
          <p:cNvPr id="6" name="Content Placeholder 13"/>
          <p:cNvSpPr txBox="1">
            <a:spLocks/>
          </p:cNvSpPr>
          <p:nvPr/>
        </p:nvSpPr>
        <p:spPr>
          <a:xfrm>
            <a:off x="5933440" y="1600200"/>
            <a:ext cx="5152142" cy="51054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457200" indent="-457200">
              <a:buFont typeface="Wingdings" panose="05000000000000000000" pitchFamily="2" charset="2"/>
              <a:buAutoNum type="arabicPeriod"/>
            </a:pPr>
            <a:r>
              <a:rPr lang="en-US" dirty="0" smtClean="0"/>
              <a:t>Break-out into small groups.</a:t>
            </a:r>
            <a:br>
              <a:rPr lang="en-US" dirty="0" smtClean="0"/>
            </a:br>
            <a:endParaRPr lang="en-US" dirty="0" smtClean="0"/>
          </a:p>
          <a:p>
            <a:pPr marL="457200" indent="-457200">
              <a:buFont typeface="Wingdings" panose="05000000000000000000" pitchFamily="2" charset="2"/>
              <a:buAutoNum type="arabicPeriod"/>
            </a:pPr>
            <a:r>
              <a:rPr lang="en-US" dirty="0" smtClean="0"/>
              <a:t>Review the handout.</a:t>
            </a:r>
            <a:br>
              <a:rPr lang="en-US" dirty="0" smtClean="0"/>
            </a:br>
            <a:endParaRPr lang="en-US" dirty="0" smtClean="0"/>
          </a:p>
          <a:p>
            <a:pPr marL="457200" indent="-457200">
              <a:buFont typeface="Wingdings" panose="05000000000000000000" pitchFamily="2" charset="2"/>
              <a:buAutoNum type="arabicPeriod"/>
            </a:pPr>
            <a:r>
              <a:rPr lang="en-US" dirty="0" smtClean="0"/>
              <a:t>Provide feedback.</a:t>
            </a:r>
            <a:br>
              <a:rPr lang="en-US" dirty="0" smtClean="0"/>
            </a:br>
            <a:endParaRPr lang="en-US" dirty="0" smtClean="0"/>
          </a:p>
          <a:p>
            <a:pPr marL="457200" indent="-457200">
              <a:buFont typeface="Wingdings" panose="05000000000000000000" pitchFamily="2" charset="2"/>
              <a:buAutoNum type="arabicPeriod"/>
            </a:pPr>
            <a:r>
              <a:rPr lang="en-US" dirty="0" smtClean="0"/>
              <a:t>Discuss with your group.</a:t>
            </a:r>
          </a:p>
        </p:txBody>
      </p:sp>
    </p:spTree>
    <p:controls>
      <mc:AlternateContent xmlns:mc="http://schemas.openxmlformats.org/markup-compatibility/2006">
        <mc:Choice xmlns:v="urn:schemas-microsoft-com:vml" Requires="v">
          <p:control spid="2111" name="ShockwaveFlash1" r:id="rId2" imgW="1828800" imgH="1828800"/>
        </mc:Choice>
        <mc:Fallback>
          <p:control name="ShockwaveFlash1" r:id="rId2" imgW="1828800" imgH="1828800">
            <p:pic>
              <p:nvPicPr>
                <p:cNvPr id="4" name="ShockwaveFlash1"/>
                <p:cNvPicPr>
                  <a:picLocks noChangeAspect="1"/>
                </p:cNvPicPr>
                <p:nvPr>
                  <p:custDataLst>
                    <p:tags r:id="rId3"/>
                  </p:custDataLst>
                </p:nvPr>
              </p:nvPicPr>
              <p:blipFill>
                <a:blip r:embed="rId6"/>
                <a:stretch>
                  <a:fillRect/>
                </a:stretch>
              </p:blipFill>
              <p:spPr>
                <a:xfrm>
                  <a:off x="1150274" y="1794789"/>
                  <a:ext cx="4361873" cy="3078969"/>
                </a:xfrm>
                <a:prstGeom prst="rect">
                  <a:avLst/>
                </a:prstGeom>
              </p:spPr>
            </p:pic>
          </p:control>
        </mc:Fallback>
      </mc:AlternateContent>
    </p:controls>
    <p:extLst>
      <p:ext uri="{BB962C8B-B14F-4D97-AF65-F5344CB8AC3E}">
        <p14:creationId xmlns:p14="http://schemas.microsoft.com/office/powerpoint/2010/main" val="27078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Suggestions / Tips</a:t>
            </a:r>
          </a:p>
        </p:txBody>
      </p:sp>
      <p:sp>
        <p:nvSpPr>
          <p:cNvPr id="14" name="Content Placeholder 13"/>
          <p:cNvSpPr>
            <a:spLocks noGrp="1"/>
          </p:cNvSpPr>
          <p:nvPr>
            <p:ph idx="1"/>
          </p:nvPr>
        </p:nvSpPr>
        <p:spPr/>
        <p:txBody>
          <a:bodyPr/>
          <a:lstStyle/>
          <a:p>
            <a:pPr marL="0" indent="0">
              <a:buNone/>
            </a:pPr>
            <a:r>
              <a:rPr lang="en-US" dirty="0" smtClean="0"/>
              <a:t>Don’t take it personal.</a:t>
            </a:r>
            <a:br>
              <a:rPr lang="en-US" dirty="0" smtClean="0"/>
            </a:br>
            <a:endParaRPr lang="en-US" dirty="0" smtClean="0"/>
          </a:p>
          <a:p>
            <a:pPr marL="0" indent="0">
              <a:buNone/>
            </a:pPr>
            <a:r>
              <a:rPr lang="en-US" dirty="0" smtClean="0"/>
              <a:t>Connect and communicate.</a:t>
            </a:r>
            <a:br>
              <a:rPr lang="en-US" dirty="0" smtClean="0"/>
            </a:br>
            <a:endParaRPr lang="en-US" dirty="0" smtClean="0"/>
          </a:p>
          <a:p>
            <a:pPr marL="0" indent="0">
              <a:buNone/>
            </a:pPr>
            <a:r>
              <a:rPr lang="en-US" dirty="0" smtClean="0"/>
              <a:t>Focus on the goals; stay on task.</a:t>
            </a:r>
            <a:endParaRPr lang="en-US" dirty="0"/>
          </a:p>
        </p:txBody>
      </p:sp>
    </p:spTree>
    <p:extLst>
      <p:ext uri="{BB962C8B-B14F-4D97-AF65-F5344CB8AC3E}">
        <p14:creationId xmlns:p14="http://schemas.microsoft.com/office/powerpoint/2010/main" val="249233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Who We Are</a:t>
            </a:r>
            <a:endParaRPr lang="en-US" dirty="0"/>
          </a:p>
        </p:txBody>
      </p:sp>
      <p:sp>
        <p:nvSpPr>
          <p:cNvPr id="14" name="Content Placeholder 13"/>
          <p:cNvSpPr>
            <a:spLocks noGrp="1"/>
          </p:cNvSpPr>
          <p:nvPr>
            <p:ph idx="1"/>
          </p:nvPr>
        </p:nvSpPr>
        <p:spPr>
          <a:xfrm>
            <a:off x="843640" y="1600200"/>
            <a:ext cx="4991100" cy="5257800"/>
          </a:xfrm>
        </p:spPr>
        <p:txBody>
          <a:bodyPr>
            <a:normAutofit/>
          </a:bodyPr>
          <a:lstStyle/>
          <a:p>
            <a:pPr marL="0" indent="0" algn="ctr">
              <a:buNone/>
            </a:pPr>
            <a:r>
              <a:rPr lang="en-US" sz="2600" b="1" dirty="0" smtClean="0"/>
              <a:t>Sharon Gibson-Mainka</a:t>
            </a:r>
          </a:p>
          <a:p>
            <a:pPr marL="0" indent="0" algn="ctr">
              <a:buNone/>
            </a:pPr>
            <a:r>
              <a:rPr lang="en-US" sz="2400" i="1" dirty="0" smtClean="0"/>
              <a:t>Queen Bee</a:t>
            </a:r>
          </a:p>
          <a:p>
            <a:pPr marL="0" indent="0" algn="ctr">
              <a:buNone/>
            </a:pPr>
            <a:r>
              <a:rPr lang="en-US" b="1" dirty="0" smtClean="0"/>
              <a:t/>
            </a:r>
            <a:br>
              <a:rPr lang="en-US" b="1" dirty="0" smtClean="0"/>
            </a:br>
            <a:r>
              <a:rPr lang="en-US" sz="2600" b="1" dirty="0" smtClean="0"/>
              <a:t>Jennifer Maldonado-Castillo</a:t>
            </a:r>
          </a:p>
          <a:p>
            <a:pPr marL="0" indent="0" algn="ctr">
              <a:buNone/>
            </a:pPr>
            <a:r>
              <a:rPr lang="en-US" sz="2400" i="1" dirty="0" smtClean="0"/>
              <a:t>Disney Frequenter and Expert</a:t>
            </a:r>
          </a:p>
          <a:p>
            <a:pPr marL="0" indent="0" algn="ctr">
              <a:buNone/>
            </a:pPr>
            <a:r>
              <a:rPr lang="en-US" b="1" dirty="0" smtClean="0"/>
              <a:t/>
            </a:r>
            <a:br>
              <a:rPr lang="en-US" b="1" dirty="0" smtClean="0"/>
            </a:br>
            <a:r>
              <a:rPr lang="en-US" sz="2600" b="1" dirty="0" smtClean="0"/>
              <a:t>Jernaley Martin</a:t>
            </a:r>
          </a:p>
          <a:p>
            <a:pPr marL="0" indent="0" algn="ctr">
              <a:buNone/>
            </a:pPr>
            <a:r>
              <a:rPr lang="en-US" sz="2400" i="1" dirty="0" smtClean="0"/>
              <a:t>Resident Prankster</a:t>
            </a:r>
            <a:endParaRPr lang="en-US" sz="2400" i="1" dirty="0"/>
          </a:p>
        </p:txBody>
      </p:sp>
      <p:sp>
        <p:nvSpPr>
          <p:cNvPr id="5" name="Content Placeholder 13"/>
          <p:cNvSpPr txBox="1">
            <a:spLocks/>
          </p:cNvSpPr>
          <p:nvPr/>
        </p:nvSpPr>
        <p:spPr>
          <a:xfrm>
            <a:off x="6356501" y="1600200"/>
            <a:ext cx="4991100" cy="52578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sz="2600" b="1" dirty="0" smtClean="0"/>
              <a:t>Jeff Kurtz</a:t>
            </a:r>
          </a:p>
          <a:p>
            <a:pPr marL="0" indent="0" algn="ctr">
              <a:buFont typeface="Wingdings" panose="05000000000000000000" pitchFamily="2" charset="2"/>
              <a:buNone/>
            </a:pPr>
            <a:r>
              <a:rPr lang="en-US" sz="2400" i="1" dirty="0" smtClean="0"/>
              <a:t>Enthusiastic Aggie</a:t>
            </a:r>
          </a:p>
          <a:p>
            <a:pPr marL="0" indent="0" algn="ctr">
              <a:buFont typeface="Wingdings" panose="05000000000000000000" pitchFamily="2" charset="2"/>
              <a:buNone/>
            </a:pPr>
            <a:r>
              <a:rPr lang="en-US" b="1" dirty="0" smtClean="0"/>
              <a:t/>
            </a:r>
            <a:br>
              <a:rPr lang="en-US" b="1" dirty="0" smtClean="0"/>
            </a:br>
            <a:r>
              <a:rPr lang="en-US" sz="2600" b="1" dirty="0" smtClean="0"/>
              <a:t>Donna Mancuso</a:t>
            </a:r>
          </a:p>
          <a:p>
            <a:pPr marL="0" indent="0" algn="ctr">
              <a:buFont typeface="Wingdings" panose="05000000000000000000" pitchFamily="2" charset="2"/>
              <a:buNone/>
            </a:pPr>
            <a:r>
              <a:rPr lang="en-US" sz="2400" i="1" dirty="0" smtClean="0"/>
              <a:t>Butterfly Enthusiast</a:t>
            </a:r>
          </a:p>
          <a:p>
            <a:pPr marL="0" indent="0" algn="ctr">
              <a:buFont typeface="Wingdings" panose="05000000000000000000" pitchFamily="2" charset="2"/>
              <a:buNone/>
            </a:pPr>
            <a:r>
              <a:rPr lang="en-US" b="1" dirty="0" smtClean="0"/>
              <a:t/>
            </a:r>
            <a:br>
              <a:rPr lang="en-US" b="1" dirty="0" smtClean="0"/>
            </a:br>
            <a:r>
              <a:rPr lang="en-US" sz="2600" b="1" dirty="0" smtClean="0"/>
              <a:t>Wendy Moore</a:t>
            </a:r>
          </a:p>
          <a:p>
            <a:pPr marL="0" indent="0" algn="ctr">
              <a:buFont typeface="Wingdings" panose="05000000000000000000" pitchFamily="2" charset="2"/>
              <a:buNone/>
            </a:pPr>
            <a:r>
              <a:rPr lang="en-US" sz="2400" i="1" dirty="0" smtClean="0"/>
              <a:t>Crafty Event Planner Extraordinaire</a:t>
            </a:r>
            <a:endParaRPr lang="en-US" sz="2400" i="1" dirty="0"/>
          </a:p>
        </p:txBody>
      </p:sp>
    </p:spTree>
    <p:extLst>
      <p:ext uri="{BB962C8B-B14F-4D97-AF65-F5344CB8AC3E}">
        <p14:creationId xmlns:p14="http://schemas.microsoft.com/office/powerpoint/2010/main" val="336242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295656"/>
            <a:ext cx="10071099" cy="1684150"/>
          </a:xfrm>
        </p:spPr>
        <p:txBody>
          <a:bodyPr/>
          <a:lstStyle/>
          <a:p>
            <a:pPr algn="ctr"/>
            <a:r>
              <a:rPr lang="en-US" dirty="0" smtClean="0"/>
              <a:t>Recap</a:t>
            </a:r>
            <a:endParaRPr lang="en-US" dirty="0"/>
          </a:p>
        </p:txBody>
      </p:sp>
    </p:spTree>
    <p:extLst>
      <p:ext uri="{BB962C8B-B14F-4D97-AF65-F5344CB8AC3E}">
        <p14:creationId xmlns:p14="http://schemas.microsoft.com/office/powerpoint/2010/main" val="4389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541816"/>
            <a:ext cx="6858000" cy="1790700"/>
          </a:xfrm>
        </p:spPr>
        <p:txBody>
          <a:bodyPr>
            <a:noAutofit/>
          </a:bodyPr>
          <a:lstStyle/>
          <a:p>
            <a:pPr algn="ctr">
              <a:lnSpc>
                <a:spcPct val="107000"/>
              </a:lnSpc>
              <a:spcBef>
                <a:spcPts val="0"/>
              </a:spcBef>
              <a:spcAft>
                <a:spcPts val="600"/>
              </a:spcAft>
            </a:pPr>
            <a:r>
              <a:rPr lang="en-US" sz="7200" b="1" dirty="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p>
        </p:txBody>
      </p:sp>
      <p:sp>
        <p:nvSpPr>
          <p:cNvPr id="3" name="Subtitle 2"/>
          <p:cNvSpPr>
            <a:spLocks noGrp="1"/>
          </p:cNvSpPr>
          <p:nvPr>
            <p:ph type="subTitle" idx="1"/>
          </p:nvPr>
        </p:nvSpPr>
        <p:spPr>
          <a:xfrm>
            <a:off x="2667000" y="3886200"/>
            <a:ext cx="6858000" cy="1241822"/>
          </a:xfrm>
          <a:effectLst/>
        </p:spPr>
        <p:txBody>
          <a:bodyPr>
            <a:normAutofit/>
          </a:bodyPr>
          <a:lstStyle/>
          <a:p>
            <a:pPr algn="ctr"/>
            <a:r>
              <a:rPr lang="en-US" sz="3000" b="1" dirty="0">
                <a:solidFill>
                  <a:srgbClr val="500000"/>
                </a:solidFill>
                <a:effectLst>
                  <a:glow rad="38100">
                    <a:schemeClr val="accent1">
                      <a:alpha val="40000"/>
                    </a:schemeClr>
                  </a:glow>
                </a:effectLst>
              </a:rPr>
              <a:t>Are You Ready?</a:t>
            </a:r>
            <a:endParaRPr lang="en-US" sz="3000" dirty="0">
              <a:solidFill>
                <a:srgbClr val="500000"/>
              </a:solidFill>
            </a:endParaRPr>
          </a:p>
        </p:txBody>
      </p:sp>
    </p:spTree>
    <p:extLst>
      <p:ext uri="{BB962C8B-B14F-4D97-AF65-F5344CB8AC3E}">
        <p14:creationId xmlns:p14="http://schemas.microsoft.com/office/powerpoint/2010/main" val="36858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4688"/>
            <a:ext cx="8229600" cy="1143000"/>
          </a:xfrm>
        </p:spPr>
        <p:txBody>
          <a:bodyPr>
            <a:normAutofit/>
          </a:bodyPr>
          <a:lstStyle/>
          <a:p>
            <a:r>
              <a:rPr lang="en-US" sz="900" dirty="0">
                <a:solidFill>
                  <a:schemeClr val="bg1"/>
                </a:solidFill>
              </a:rPr>
              <a:t>Game Show Board</a:t>
            </a:r>
          </a:p>
        </p:txBody>
      </p:sp>
      <p:sp>
        <p:nvSpPr>
          <p:cNvPr id="23"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38718705"/>
              </p:ext>
            </p:extLst>
          </p:nvPr>
        </p:nvGraphicFramePr>
        <p:xfrm>
          <a:off x="2032000" y="1995683"/>
          <a:ext cx="8178801" cy="4023360"/>
        </p:xfrm>
        <a:graphic>
          <a:graphicData uri="http://schemas.openxmlformats.org/drawingml/2006/table">
            <a:tbl>
              <a:tblPr firstRow="1" bandRow="1">
                <a:tableStyleId>{284E427A-3D55-4303-BF80-6455036E1DE7}</a:tableStyleId>
              </a:tblPr>
              <a:tblGrid>
                <a:gridCol w="2726267"/>
                <a:gridCol w="2726267"/>
                <a:gridCol w="2726267"/>
              </a:tblGrid>
              <a:tr h="964028">
                <a:tc>
                  <a:txBody>
                    <a:bodyPr/>
                    <a:lstStyle/>
                    <a:p>
                      <a:pPr algn="ctr"/>
                      <a:r>
                        <a:rPr lang="en-US" sz="2400" b="1" dirty="0" smtClean="0">
                          <a:solidFill>
                            <a:srgbClr val="500000"/>
                          </a:solidFill>
                          <a:effectLst>
                            <a:outerShdw blurRad="50800" dist="38100" dir="5400000" algn="t" rotWithShape="0">
                              <a:prstClr val="black">
                                <a:alpha val="40000"/>
                              </a:prstClr>
                            </a:outerShdw>
                          </a:effectLst>
                        </a:rPr>
                        <a:t>Learning Objectives Tips</a:t>
                      </a:r>
                      <a:endParaRPr lang="en-US" sz="2400" b="1" dirty="0">
                        <a:solidFill>
                          <a:srgbClr val="500000"/>
                        </a:solidFill>
                        <a:effectLst>
                          <a:outerShdw blurRad="50800" dist="38100" dir="5400000" algn="t" rotWithShape="0">
                            <a:prstClr val="black">
                              <a:alpha val="40000"/>
                            </a:prst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2400" b="1" dirty="0" smtClean="0">
                          <a:solidFill>
                            <a:srgbClr val="500000"/>
                          </a:solidFill>
                          <a:effectLst>
                            <a:outerShdw blurRad="50800" dist="38100" dir="5400000" algn="t" rotWithShape="0">
                              <a:prstClr val="black">
                                <a:alpha val="40000"/>
                              </a:prstClr>
                            </a:outerShdw>
                          </a:effectLst>
                        </a:rPr>
                        <a:t>Types of </a:t>
                      </a:r>
                      <a:br>
                        <a:rPr lang="en-US" sz="2400" b="1" dirty="0" smtClean="0">
                          <a:solidFill>
                            <a:srgbClr val="500000"/>
                          </a:solidFill>
                          <a:effectLst>
                            <a:outerShdw blurRad="50800" dist="38100" dir="5400000" algn="t" rotWithShape="0">
                              <a:prstClr val="black">
                                <a:alpha val="40000"/>
                              </a:prstClr>
                            </a:outerShdw>
                          </a:effectLst>
                        </a:rPr>
                      </a:br>
                      <a:r>
                        <a:rPr lang="en-US" sz="2400" b="1" dirty="0" smtClean="0">
                          <a:solidFill>
                            <a:srgbClr val="500000"/>
                          </a:solidFill>
                          <a:effectLst>
                            <a:outerShdw blurRad="50800" dist="38100" dir="5400000" algn="t" rotWithShape="0">
                              <a:prstClr val="black">
                                <a:alpha val="40000"/>
                              </a:prstClr>
                            </a:outerShdw>
                          </a:effectLst>
                        </a:rPr>
                        <a:t>Difficult Faculty</a:t>
                      </a:r>
                      <a:endParaRPr lang="en-US" sz="2400" b="1" dirty="0">
                        <a:solidFill>
                          <a:srgbClr val="500000"/>
                        </a:solidFill>
                        <a:effectLst>
                          <a:outerShdw blurRad="50800" dist="38100" dir="5400000" algn="t" rotWithShape="0">
                            <a:prstClr val="black">
                              <a:alpha val="40000"/>
                            </a:prst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2400" b="1" dirty="0" smtClean="0">
                          <a:solidFill>
                            <a:srgbClr val="500000"/>
                          </a:solidFill>
                          <a:effectLst>
                            <a:outerShdw blurRad="50800" dist="38100" dir="5400000" algn="t" rotWithShape="0">
                              <a:prstClr val="black">
                                <a:alpha val="40000"/>
                              </a:prstClr>
                            </a:outerShdw>
                          </a:effectLst>
                        </a:rPr>
                        <a:t>Dealing with Faculty Tips</a:t>
                      </a:r>
                      <a:endParaRPr lang="en-US" sz="2400" b="1" dirty="0">
                        <a:solidFill>
                          <a:srgbClr val="500000"/>
                        </a:solidFill>
                        <a:effectLst>
                          <a:outerShdw blurRad="50800" dist="38100" dir="5400000" algn="t" rotWithShape="0">
                            <a:prstClr val="black">
                              <a:alpha val="40000"/>
                            </a:prst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529666">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4" action="ppaction://hlinksldjump"/>
                        </a:rPr>
                        <a:t>100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5" action="ppaction://hlinksldjump"/>
                        </a:rPr>
                        <a:t>100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6" action="ppaction://hlinksldjump"/>
                        </a:rPr>
                        <a:t>100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r>
              <a:tr h="1529666">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7" action="ppaction://hlinksldjump"/>
                        </a:rPr>
                        <a:t>200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8" action="ppaction://hlinksldjump"/>
                        </a:rPr>
                        <a:t>200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c>
                  <a:txBody>
                    <a:bodyPr/>
                    <a:lstStyle/>
                    <a:p>
                      <a:pPr algn="ctr"/>
                      <a:r>
                        <a:rPr lang="en-US" sz="4400" b="1" dirty="0" smtClean="0">
                          <a:solidFill>
                            <a:schemeClr val="bg1"/>
                          </a:solidFill>
                          <a:effectLst>
                            <a:outerShdw blurRad="50800" dist="38100" dir="5400000" algn="t" rotWithShape="0">
                              <a:prstClr val="black">
                                <a:alpha val="40000"/>
                              </a:prstClr>
                            </a:outerShdw>
                          </a:effectLst>
                          <a:latin typeface="Arial Black" panose="020B0A04020102020204" pitchFamily="34" charset="0"/>
                          <a:hlinkClick r:id="rId9" action="ppaction://hlinksldjump"/>
                        </a:rPr>
                        <a:t>200</a:t>
                      </a:r>
                      <a:endParaRPr lang="en-US" sz="4400" b="1" dirty="0">
                        <a:solidFill>
                          <a:schemeClr val="bg1"/>
                        </a:solidFill>
                        <a:effectLst>
                          <a:outerShdw blurRad="50800" dist="38100" dir="5400000" algn="t" rotWithShape="0">
                            <a:prstClr val="black">
                              <a:alpha val="40000"/>
                            </a:prstClr>
                          </a:outerShdw>
                        </a:effectLst>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0000"/>
                    </a:solidFill>
                  </a:tcPr>
                </a:tc>
              </a:tr>
            </a:tbl>
          </a:graphicData>
        </a:graphic>
      </p:graphicFrame>
    </p:spTree>
    <p:extLst>
      <p:ext uri="{BB962C8B-B14F-4D97-AF65-F5344CB8AC3E}">
        <p14:creationId xmlns:p14="http://schemas.microsoft.com/office/powerpoint/2010/main" val="6013016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3"/>
                </a:solidFill>
              </a:rPr>
              <a:t>LO Tips 100</a:t>
            </a:r>
            <a:endParaRPr lang="en-US" dirty="0">
              <a:solidFill>
                <a:srgbClr val="FFFFF3"/>
              </a:solidFill>
            </a:endParaRP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smtClean="0">
                <a:solidFill>
                  <a:srgbClr val="500000"/>
                </a:solidFill>
              </a:rPr>
              <a:t>Learning Objectives Tips</a:t>
            </a:r>
          </a:p>
          <a:p>
            <a:pPr marL="0" indent="0" algn="ctr">
              <a:buNone/>
            </a:pPr>
            <a:r>
              <a:rPr lang="en-US" b="1" dirty="0" smtClean="0">
                <a:solidFill>
                  <a:srgbClr val="500000"/>
                </a:solidFill>
              </a:rPr>
              <a:t>(100 pts)</a:t>
            </a:r>
          </a:p>
          <a:p>
            <a:pPr marL="0" indent="0" algn="ctr">
              <a:buNone/>
            </a:pPr>
            <a:endParaRPr lang="en-US" dirty="0"/>
          </a:p>
          <a:p>
            <a:pPr marL="0" indent="0" algn="ctr">
              <a:buNone/>
            </a:pPr>
            <a:r>
              <a:rPr lang="en-US" dirty="0" smtClean="0"/>
              <a:t>Give one reason why the term </a:t>
            </a:r>
            <a:r>
              <a:rPr lang="en-US" i="1" dirty="0"/>
              <a:t>U</a:t>
            </a:r>
            <a:r>
              <a:rPr lang="en-US" i="1" dirty="0" smtClean="0"/>
              <a:t>nderstand</a:t>
            </a:r>
            <a:r>
              <a:rPr lang="en-US" dirty="0" smtClean="0"/>
              <a:t> is not measurable.</a:t>
            </a:r>
            <a:endParaRPr lang="en-US" dirty="0"/>
          </a:p>
        </p:txBody>
      </p:sp>
    </p:spTree>
    <p:extLst>
      <p:ext uri="{BB962C8B-B14F-4D97-AF65-F5344CB8AC3E}">
        <p14:creationId xmlns:p14="http://schemas.microsoft.com/office/powerpoint/2010/main" val="36824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3"/>
                </a:solidFill>
                <a:hlinkClick r:id="rId3" action="ppaction://hlinksldjump"/>
              </a:rPr>
              <a:t>LO Tips 100 Answer</a:t>
            </a:r>
            <a:endParaRPr lang="en-US" dirty="0">
              <a:solidFill>
                <a:srgbClr val="FFFFF3"/>
              </a:solidFill>
              <a:hlinkClick r:id="rId3" action="ppaction://hlinksldjump"/>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smtClean="0"/>
          </a:p>
          <a:p>
            <a:pPr marL="0" indent="0" algn="ctr">
              <a:buNone/>
            </a:pPr>
            <a:r>
              <a:rPr lang="en-US" dirty="0" smtClean="0"/>
              <a:t>Too broad</a:t>
            </a:r>
          </a:p>
          <a:p>
            <a:pPr marL="0" indent="0" algn="ctr">
              <a:buNone/>
            </a:pPr>
            <a:r>
              <a:rPr lang="en-US" dirty="0" smtClean="0"/>
              <a:t>Vague and unclear</a:t>
            </a:r>
          </a:p>
          <a:p>
            <a:pPr marL="0" indent="0" algn="ctr">
              <a:buNone/>
            </a:pPr>
            <a:r>
              <a:rPr lang="en-US" dirty="0" smtClean="0"/>
              <a:t>Not specific</a:t>
            </a:r>
          </a:p>
          <a:p>
            <a:pPr marL="0" indent="0" algn="ctr">
              <a:buNone/>
            </a:pPr>
            <a:r>
              <a:rPr lang="en-US" dirty="0" smtClean="0"/>
              <a:t>Misinterpretation</a:t>
            </a:r>
          </a:p>
          <a:p>
            <a:pPr marL="0" indent="0" algn="ctr">
              <a:buNone/>
            </a:pPr>
            <a:r>
              <a:rPr lang="en-US" dirty="0" smtClean="0"/>
              <a:t>Inaccurate assumptions</a:t>
            </a:r>
          </a:p>
        </p:txBody>
      </p:sp>
    </p:spTree>
    <p:extLst>
      <p:ext uri="{BB962C8B-B14F-4D97-AF65-F5344CB8AC3E}">
        <p14:creationId xmlns:p14="http://schemas.microsoft.com/office/powerpoint/2010/main" val="215702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3"/>
                </a:solidFill>
              </a:rPr>
              <a:t>LO Tips 200</a:t>
            </a:r>
            <a:endParaRPr lang="en-US" dirty="0">
              <a:solidFill>
                <a:srgbClr val="FFFFF3"/>
              </a:solidFill>
            </a:endParaRP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smtClean="0">
                <a:solidFill>
                  <a:srgbClr val="500000"/>
                </a:solidFill>
              </a:rPr>
              <a:t>Learning Objectives Tips</a:t>
            </a:r>
          </a:p>
          <a:p>
            <a:pPr marL="0" indent="0" algn="ctr">
              <a:buNone/>
            </a:pPr>
            <a:r>
              <a:rPr lang="en-US" b="1" dirty="0" smtClean="0">
                <a:solidFill>
                  <a:srgbClr val="500000"/>
                </a:solidFill>
              </a:rPr>
              <a:t>(200 pts)</a:t>
            </a:r>
          </a:p>
          <a:p>
            <a:pPr marL="0" indent="0" algn="ctr">
              <a:buNone/>
            </a:pPr>
            <a:endParaRPr lang="en-US" dirty="0"/>
          </a:p>
          <a:p>
            <a:pPr marL="0" indent="0" algn="ctr">
              <a:buNone/>
            </a:pPr>
            <a:r>
              <a:rPr lang="en-US" dirty="0" smtClean="0"/>
              <a:t>State at least two questions you can ask yourself when writing measurable learning objectives.</a:t>
            </a:r>
            <a:endParaRPr lang="en-US" dirty="0"/>
          </a:p>
        </p:txBody>
      </p:sp>
    </p:spTree>
    <p:extLst>
      <p:ext uri="{BB962C8B-B14F-4D97-AF65-F5344CB8AC3E}">
        <p14:creationId xmlns:p14="http://schemas.microsoft.com/office/powerpoint/2010/main" val="26177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3"/>
                </a:solidFill>
              </a:rPr>
              <a:t>LO Tips 200 Answer</a:t>
            </a:r>
            <a:endParaRPr lang="en-US" dirty="0">
              <a:solidFill>
                <a:srgbClr val="FFFFF3"/>
              </a:solidFill>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a:p>
          <a:p>
            <a:pPr marL="1885950" lvl="3" indent="-514350">
              <a:spcBef>
                <a:spcPts val="1800"/>
              </a:spcBef>
              <a:buAutoNum type="arabicPeriod"/>
            </a:pPr>
            <a:r>
              <a:rPr lang="en-US" sz="2800" dirty="0" smtClean="0"/>
              <a:t>What do I want students to know or do?</a:t>
            </a:r>
          </a:p>
          <a:p>
            <a:pPr marL="1885950" lvl="3" indent="-514350">
              <a:spcBef>
                <a:spcPts val="1800"/>
              </a:spcBef>
              <a:buAutoNum type="arabicPeriod"/>
            </a:pPr>
            <a:r>
              <a:rPr lang="en-US" sz="2800" dirty="0" smtClean="0"/>
              <a:t>What needs to be learned?</a:t>
            </a:r>
          </a:p>
          <a:p>
            <a:pPr marL="1885950" lvl="3" indent="-514350">
              <a:spcBef>
                <a:spcPts val="1800"/>
              </a:spcBef>
              <a:buAutoNum type="arabicPeriod"/>
            </a:pPr>
            <a:r>
              <a:rPr lang="en-US" sz="2800" dirty="0" smtClean="0"/>
              <a:t>What </a:t>
            </a:r>
            <a:r>
              <a:rPr lang="en-US" sz="2800" dirty="0"/>
              <a:t>action do I want to observe?</a:t>
            </a:r>
          </a:p>
          <a:p>
            <a:pPr marL="1885950" lvl="3" indent="-514350">
              <a:spcBef>
                <a:spcPts val="1800"/>
              </a:spcBef>
              <a:buAutoNum type="arabicPeriod"/>
            </a:pPr>
            <a:r>
              <a:rPr lang="en-US" sz="2800" dirty="0"/>
              <a:t>What other info will help students out?</a:t>
            </a:r>
          </a:p>
        </p:txBody>
      </p:sp>
    </p:spTree>
    <p:extLst>
      <p:ext uri="{BB962C8B-B14F-4D97-AF65-F5344CB8AC3E}">
        <p14:creationId xmlns:p14="http://schemas.microsoft.com/office/powerpoint/2010/main" val="94039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3"/>
                </a:solidFill>
              </a:rPr>
              <a:t>Types of Difficulty Faculty</a:t>
            </a:r>
            <a:endParaRPr lang="en-US" dirty="0">
              <a:solidFill>
                <a:srgbClr val="FFFFF3"/>
              </a:solidFill>
            </a:endParaRP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smtClean="0">
                <a:solidFill>
                  <a:srgbClr val="500000"/>
                </a:solidFill>
              </a:rPr>
              <a:t>Types of Difficult Faculty</a:t>
            </a:r>
          </a:p>
          <a:p>
            <a:pPr marL="0" indent="0" algn="ctr">
              <a:buNone/>
            </a:pPr>
            <a:r>
              <a:rPr lang="en-US" b="1" dirty="0" smtClean="0">
                <a:solidFill>
                  <a:srgbClr val="500000"/>
                </a:solidFill>
              </a:rPr>
              <a:t>(100 pts)</a:t>
            </a:r>
          </a:p>
          <a:p>
            <a:pPr marL="0" indent="0" algn="ctr">
              <a:buNone/>
            </a:pPr>
            <a:endParaRPr lang="en-US" dirty="0"/>
          </a:p>
          <a:p>
            <a:pPr marL="0" indent="0" algn="ctr">
              <a:buNone/>
            </a:pPr>
            <a:r>
              <a:rPr lang="en-US" dirty="0" smtClean="0"/>
              <a:t>Name one type of faculty personality/behavior </a:t>
            </a:r>
            <a:br>
              <a:rPr lang="en-US" dirty="0" smtClean="0"/>
            </a:br>
            <a:r>
              <a:rPr lang="en-US" dirty="0" smtClean="0"/>
              <a:t>discussed during today’s session.</a:t>
            </a:r>
            <a:endParaRPr lang="en-US" dirty="0"/>
          </a:p>
        </p:txBody>
      </p:sp>
    </p:spTree>
    <p:extLst>
      <p:ext uri="{BB962C8B-B14F-4D97-AF65-F5344CB8AC3E}">
        <p14:creationId xmlns:p14="http://schemas.microsoft.com/office/powerpoint/2010/main" val="22745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3"/>
                </a:solidFill>
                <a:hlinkClick r:id="rId3" action="ppaction://hlinksldjump"/>
              </a:rPr>
              <a:t>Types of Difficulty </a:t>
            </a:r>
            <a:r>
              <a:rPr lang="en-US" dirty="0" smtClean="0">
                <a:solidFill>
                  <a:srgbClr val="FFFFF3"/>
                </a:solidFill>
                <a:hlinkClick r:id="rId3" action="ppaction://hlinksldjump"/>
              </a:rPr>
              <a:t>Faculty Answer</a:t>
            </a:r>
            <a:endParaRPr lang="en-US" dirty="0">
              <a:solidFill>
                <a:srgbClr val="FFFFF3"/>
              </a:solidFill>
              <a:hlinkClick r:id="rId3" action="ppaction://hlinksldjump"/>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smtClean="0"/>
          </a:p>
          <a:p>
            <a:pPr marL="0" indent="0" algn="ctr">
              <a:buNone/>
            </a:pPr>
            <a:r>
              <a:rPr lang="en-US" dirty="0" smtClean="0"/>
              <a:t>The Willing</a:t>
            </a:r>
          </a:p>
          <a:p>
            <a:pPr marL="0" indent="0" algn="ctr">
              <a:buNone/>
            </a:pPr>
            <a:r>
              <a:rPr lang="en-US" dirty="0" smtClean="0"/>
              <a:t>The Complacent</a:t>
            </a:r>
          </a:p>
          <a:p>
            <a:pPr marL="0" indent="0" algn="ctr">
              <a:buNone/>
            </a:pPr>
            <a:r>
              <a:rPr lang="en-US" dirty="0" smtClean="0"/>
              <a:t>The Know-it-all</a:t>
            </a:r>
          </a:p>
        </p:txBody>
      </p:sp>
    </p:spTree>
    <p:extLst>
      <p:ext uri="{BB962C8B-B14F-4D97-AF65-F5344CB8AC3E}">
        <p14:creationId xmlns:p14="http://schemas.microsoft.com/office/powerpoint/2010/main" val="417993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F3"/>
                </a:solidFill>
              </a:rPr>
              <a:t>Types of Difficulty Faculty</a:t>
            </a: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a:solidFill>
                  <a:srgbClr val="500000"/>
                </a:solidFill>
              </a:rPr>
              <a:t>Types of Difficult Faculty</a:t>
            </a:r>
          </a:p>
          <a:p>
            <a:pPr marL="0" indent="0" algn="ctr">
              <a:buNone/>
            </a:pPr>
            <a:r>
              <a:rPr lang="en-US" b="1" dirty="0" smtClean="0">
                <a:solidFill>
                  <a:srgbClr val="500000"/>
                </a:solidFill>
              </a:rPr>
              <a:t>(200 pts)</a:t>
            </a:r>
          </a:p>
          <a:p>
            <a:pPr marL="0" indent="0" algn="ctr">
              <a:buNone/>
            </a:pPr>
            <a:endParaRPr lang="en-US" dirty="0"/>
          </a:p>
          <a:p>
            <a:pPr marL="0" indent="0" algn="ctr">
              <a:buNone/>
            </a:pPr>
            <a:r>
              <a:rPr lang="en-US" dirty="0" smtClean="0"/>
              <a:t>State at least two characteristics of a “Know-it-all.”</a:t>
            </a:r>
            <a:endParaRPr lang="en-US" dirty="0"/>
          </a:p>
        </p:txBody>
      </p:sp>
    </p:spTree>
    <p:extLst>
      <p:ext uri="{BB962C8B-B14F-4D97-AF65-F5344CB8AC3E}">
        <p14:creationId xmlns:p14="http://schemas.microsoft.com/office/powerpoint/2010/main" val="332197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Who We Are</a:t>
            </a:r>
            <a:endParaRPr lang="en-US" dirty="0"/>
          </a:p>
        </p:txBody>
      </p:sp>
      <p:sp>
        <p:nvSpPr>
          <p:cNvPr id="14" name="Content Placeholder 13"/>
          <p:cNvSpPr>
            <a:spLocks noGrp="1"/>
          </p:cNvSpPr>
          <p:nvPr>
            <p:ph idx="1"/>
          </p:nvPr>
        </p:nvSpPr>
        <p:spPr>
          <a:xfrm>
            <a:off x="843640" y="1600200"/>
            <a:ext cx="4991100" cy="5257800"/>
          </a:xfrm>
        </p:spPr>
        <p:txBody>
          <a:bodyPr>
            <a:normAutofit/>
          </a:bodyPr>
          <a:lstStyle/>
          <a:p>
            <a:pPr marL="0" indent="0" algn="ctr">
              <a:buNone/>
            </a:pPr>
            <a:r>
              <a:rPr lang="en-US" sz="2600" b="1" dirty="0" smtClean="0"/>
              <a:t>Sharon Gibson-Mainka</a:t>
            </a:r>
          </a:p>
          <a:p>
            <a:pPr marL="0" indent="0" algn="ctr">
              <a:buNone/>
            </a:pPr>
            <a:r>
              <a:rPr lang="en-US" sz="2400" i="1" dirty="0" smtClean="0"/>
              <a:t>Information Technology Consultant</a:t>
            </a:r>
          </a:p>
          <a:p>
            <a:pPr marL="0" indent="0" algn="ctr">
              <a:buNone/>
            </a:pPr>
            <a:r>
              <a:rPr lang="en-US" b="1" dirty="0" smtClean="0"/>
              <a:t/>
            </a:r>
            <a:br>
              <a:rPr lang="en-US" b="1" dirty="0" smtClean="0"/>
            </a:br>
            <a:r>
              <a:rPr lang="en-US" sz="2600" b="1" dirty="0" smtClean="0"/>
              <a:t>Jennifer Maldonado-Castillo</a:t>
            </a:r>
          </a:p>
          <a:p>
            <a:pPr marL="0" indent="0" algn="ctr">
              <a:buNone/>
            </a:pPr>
            <a:r>
              <a:rPr lang="en-US" sz="2400" i="1" dirty="0" smtClean="0"/>
              <a:t>Instructional Designer</a:t>
            </a:r>
          </a:p>
          <a:p>
            <a:pPr marL="0" indent="0" algn="ctr">
              <a:buNone/>
            </a:pPr>
            <a:r>
              <a:rPr lang="en-US" b="1" dirty="0" smtClean="0"/>
              <a:t/>
            </a:r>
            <a:br>
              <a:rPr lang="en-US" b="1" dirty="0" smtClean="0"/>
            </a:br>
            <a:r>
              <a:rPr lang="en-US" sz="2600" b="1" dirty="0" smtClean="0"/>
              <a:t>Jernaley Martin</a:t>
            </a:r>
          </a:p>
          <a:p>
            <a:pPr marL="0" indent="0" algn="ctr">
              <a:buNone/>
            </a:pPr>
            <a:r>
              <a:rPr lang="en-US" sz="2400" i="1" dirty="0"/>
              <a:t>Information Technology Consultant</a:t>
            </a:r>
          </a:p>
        </p:txBody>
      </p:sp>
      <p:sp>
        <p:nvSpPr>
          <p:cNvPr id="5" name="Content Placeholder 13"/>
          <p:cNvSpPr txBox="1">
            <a:spLocks/>
          </p:cNvSpPr>
          <p:nvPr/>
        </p:nvSpPr>
        <p:spPr>
          <a:xfrm>
            <a:off x="6356501" y="1600200"/>
            <a:ext cx="4991100" cy="52578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sz="2600" b="1" dirty="0" smtClean="0"/>
              <a:t>Jeff Kurtz</a:t>
            </a:r>
          </a:p>
          <a:p>
            <a:pPr marL="0" indent="0" algn="ctr">
              <a:buFont typeface="Wingdings" panose="05000000000000000000" pitchFamily="2" charset="2"/>
              <a:buNone/>
            </a:pPr>
            <a:r>
              <a:rPr lang="en-US" sz="2400" i="1" dirty="0" smtClean="0"/>
              <a:t>Interim Assistant Director</a:t>
            </a:r>
          </a:p>
          <a:p>
            <a:pPr marL="0" indent="0" algn="ctr">
              <a:buFont typeface="Wingdings" panose="05000000000000000000" pitchFamily="2" charset="2"/>
              <a:buNone/>
            </a:pPr>
            <a:r>
              <a:rPr lang="en-US" b="1" dirty="0" smtClean="0"/>
              <a:t/>
            </a:r>
            <a:br>
              <a:rPr lang="en-US" b="1" dirty="0" smtClean="0"/>
            </a:br>
            <a:r>
              <a:rPr lang="en-US" sz="2600" b="1" dirty="0" smtClean="0"/>
              <a:t>Donna Mancuso</a:t>
            </a:r>
          </a:p>
          <a:p>
            <a:pPr marL="0" indent="0" algn="ctr">
              <a:buFont typeface="Wingdings" panose="05000000000000000000" pitchFamily="2" charset="2"/>
              <a:buNone/>
            </a:pPr>
            <a:r>
              <a:rPr lang="en-US" sz="2400" i="1" dirty="0" smtClean="0"/>
              <a:t>Distance Education Coordinator</a:t>
            </a:r>
          </a:p>
          <a:p>
            <a:pPr marL="0" indent="0" algn="ctr">
              <a:buFont typeface="Wingdings" panose="05000000000000000000" pitchFamily="2" charset="2"/>
              <a:buNone/>
            </a:pPr>
            <a:r>
              <a:rPr lang="en-US" b="1" dirty="0" smtClean="0"/>
              <a:t/>
            </a:r>
            <a:br>
              <a:rPr lang="en-US" b="1" dirty="0" smtClean="0"/>
            </a:br>
            <a:r>
              <a:rPr lang="en-US" sz="2600" b="1" dirty="0" smtClean="0"/>
              <a:t>Wendy </a:t>
            </a:r>
            <a:r>
              <a:rPr lang="en-US" sz="2600" b="1" strike="sngStrike" dirty="0" smtClean="0">
                <a:solidFill>
                  <a:srgbClr val="FF0000"/>
                </a:solidFill>
              </a:rPr>
              <a:t>Moore</a:t>
            </a:r>
            <a:r>
              <a:rPr lang="en-US" sz="2600" b="1" dirty="0" smtClean="0"/>
              <a:t> Clayton</a:t>
            </a:r>
          </a:p>
          <a:p>
            <a:pPr marL="0" indent="0" algn="ctr">
              <a:buNone/>
            </a:pPr>
            <a:r>
              <a:rPr lang="en-US" sz="2400" i="1" dirty="0"/>
              <a:t>Information Technology Consultant</a:t>
            </a:r>
          </a:p>
        </p:txBody>
      </p:sp>
    </p:spTree>
    <p:extLst>
      <p:ext uri="{BB962C8B-B14F-4D97-AF65-F5344CB8AC3E}">
        <p14:creationId xmlns:p14="http://schemas.microsoft.com/office/powerpoint/2010/main" val="266369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3"/>
                </a:solidFill>
              </a:rPr>
              <a:t>Types of Difficulty </a:t>
            </a:r>
            <a:r>
              <a:rPr lang="en-US" dirty="0" smtClean="0">
                <a:solidFill>
                  <a:srgbClr val="FFFFF3"/>
                </a:solidFill>
              </a:rPr>
              <a:t>Faculty Answer</a:t>
            </a:r>
            <a:endParaRPr lang="en-US" dirty="0">
              <a:solidFill>
                <a:srgbClr val="FFFFF3"/>
              </a:solidFill>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a:p>
          <a:p>
            <a:pPr marL="0" indent="0" algn="ctr">
              <a:buNone/>
            </a:pPr>
            <a:r>
              <a:rPr lang="en-US" dirty="0" smtClean="0"/>
              <a:t>Rarely/never </a:t>
            </a:r>
            <a:r>
              <a:rPr lang="en-US" dirty="0"/>
              <a:t>wrong</a:t>
            </a:r>
          </a:p>
          <a:p>
            <a:pPr marL="0" indent="0" algn="ctr">
              <a:buNone/>
            </a:pPr>
            <a:r>
              <a:rPr lang="en-US" dirty="0" smtClean="0"/>
              <a:t>Complains </a:t>
            </a:r>
            <a:r>
              <a:rPr lang="en-US" dirty="0"/>
              <a:t>about problems</a:t>
            </a:r>
          </a:p>
          <a:p>
            <a:pPr marL="0" indent="0" algn="ctr">
              <a:buNone/>
            </a:pPr>
            <a:r>
              <a:rPr lang="en-US" dirty="0" smtClean="0"/>
              <a:t>Intimidating</a:t>
            </a:r>
            <a:endParaRPr lang="en-US" dirty="0"/>
          </a:p>
          <a:p>
            <a:pPr marL="0" indent="0" algn="ctr">
              <a:buNone/>
            </a:pPr>
            <a:r>
              <a:rPr lang="en-US" dirty="0" smtClean="0"/>
              <a:t>Questions </a:t>
            </a:r>
            <a:r>
              <a:rPr lang="en-US" dirty="0"/>
              <a:t>your feedback</a:t>
            </a:r>
            <a:endParaRPr lang="en-US" sz="2800" dirty="0"/>
          </a:p>
        </p:txBody>
      </p:sp>
    </p:spTree>
    <p:extLst>
      <p:ext uri="{BB962C8B-B14F-4D97-AF65-F5344CB8AC3E}">
        <p14:creationId xmlns:p14="http://schemas.microsoft.com/office/powerpoint/2010/main" val="284171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3"/>
                </a:solidFill>
              </a:rPr>
              <a:t>Dealing with Difficult Faculty</a:t>
            </a:r>
            <a:endParaRPr lang="en-US" dirty="0">
              <a:solidFill>
                <a:srgbClr val="FFFFF3"/>
              </a:solidFill>
            </a:endParaRP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smtClean="0">
                <a:solidFill>
                  <a:srgbClr val="500000"/>
                </a:solidFill>
              </a:rPr>
              <a:t>Dealing with Difficult Faculty</a:t>
            </a:r>
          </a:p>
          <a:p>
            <a:pPr marL="0" indent="0" algn="ctr">
              <a:buNone/>
            </a:pPr>
            <a:r>
              <a:rPr lang="en-US" b="1" dirty="0" smtClean="0">
                <a:solidFill>
                  <a:srgbClr val="500000"/>
                </a:solidFill>
              </a:rPr>
              <a:t>(100 pts)</a:t>
            </a:r>
          </a:p>
          <a:p>
            <a:pPr marL="0" indent="0" algn="ctr">
              <a:buNone/>
            </a:pPr>
            <a:endParaRPr lang="en-US" dirty="0"/>
          </a:p>
          <a:p>
            <a:pPr marL="0" indent="0" algn="ctr">
              <a:buNone/>
            </a:pPr>
            <a:r>
              <a:rPr lang="en-US" dirty="0" smtClean="0"/>
              <a:t>Name the first tip for dealing with difficult faculty.</a:t>
            </a:r>
            <a:endParaRPr lang="en-US" dirty="0"/>
          </a:p>
        </p:txBody>
      </p:sp>
    </p:spTree>
    <p:extLst>
      <p:ext uri="{BB962C8B-B14F-4D97-AF65-F5344CB8AC3E}">
        <p14:creationId xmlns:p14="http://schemas.microsoft.com/office/powerpoint/2010/main" val="320550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3"/>
                </a:solidFill>
              </a:rPr>
              <a:t>Dealing with Difficult </a:t>
            </a:r>
            <a:r>
              <a:rPr lang="en-US" dirty="0" smtClean="0">
                <a:solidFill>
                  <a:srgbClr val="FFFFF3"/>
                </a:solidFill>
              </a:rPr>
              <a:t>Faculty Answer</a:t>
            </a:r>
            <a:endParaRPr lang="en-US" dirty="0">
              <a:solidFill>
                <a:srgbClr val="FFFFF3"/>
              </a:solidFill>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smtClean="0"/>
          </a:p>
          <a:p>
            <a:pPr marL="0" indent="0" algn="ctr">
              <a:buNone/>
            </a:pPr>
            <a:r>
              <a:rPr lang="en-US" dirty="0" smtClean="0"/>
              <a:t>Don’t take it personal.</a:t>
            </a:r>
          </a:p>
        </p:txBody>
      </p:sp>
    </p:spTree>
    <p:extLst>
      <p:ext uri="{BB962C8B-B14F-4D97-AF65-F5344CB8AC3E}">
        <p14:creationId xmlns:p14="http://schemas.microsoft.com/office/powerpoint/2010/main" val="40326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F3"/>
                </a:solidFill>
              </a:rPr>
              <a:t>Dealing with Difficult Faculty</a:t>
            </a:r>
          </a:p>
        </p:txBody>
      </p:sp>
      <p:sp>
        <p:nvSpPr>
          <p:cNvPr id="14" name="Rectangle 13"/>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Rectangle 11"/>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3755102"/>
          </a:xfrm>
        </p:spPr>
        <p:txBody>
          <a:bodyPr/>
          <a:lstStyle/>
          <a:p>
            <a:pPr marL="0" indent="0" algn="ctr">
              <a:buNone/>
            </a:pPr>
            <a:r>
              <a:rPr lang="en-US" b="1" dirty="0">
                <a:solidFill>
                  <a:srgbClr val="500000"/>
                </a:solidFill>
              </a:rPr>
              <a:t>Dealing with Difficult Faculty</a:t>
            </a:r>
          </a:p>
          <a:p>
            <a:pPr marL="0" indent="0" algn="ctr">
              <a:buNone/>
            </a:pPr>
            <a:r>
              <a:rPr lang="en-US" b="1" dirty="0" smtClean="0">
                <a:solidFill>
                  <a:srgbClr val="500000"/>
                </a:solidFill>
              </a:rPr>
              <a:t>(200 pts)</a:t>
            </a:r>
          </a:p>
          <a:p>
            <a:pPr marL="0" indent="0" algn="ctr">
              <a:buNone/>
            </a:pPr>
            <a:endParaRPr lang="en-US" dirty="0"/>
          </a:p>
          <a:p>
            <a:pPr marL="0" indent="0" algn="ctr">
              <a:buNone/>
            </a:pPr>
            <a:r>
              <a:rPr lang="en-US" dirty="0" smtClean="0"/>
              <a:t>What does connecting and communicating </a:t>
            </a:r>
            <a:br>
              <a:rPr lang="en-US" dirty="0" smtClean="0"/>
            </a:br>
            <a:r>
              <a:rPr lang="en-US" dirty="0" smtClean="0"/>
              <a:t>with faculty allow you to establish?</a:t>
            </a:r>
            <a:endParaRPr lang="en-US" dirty="0"/>
          </a:p>
        </p:txBody>
      </p:sp>
    </p:spTree>
    <p:extLst>
      <p:ext uri="{BB962C8B-B14F-4D97-AF65-F5344CB8AC3E}">
        <p14:creationId xmlns:p14="http://schemas.microsoft.com/office/powerpoint/2010/main" val="28877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3"/>
                </a:solidFill>
              </a:rPr>
              <a:t>Dealing with Difficult </a:t>
            </a:r>
            <a:r>
              <a:rPr lang="en-US" dirty="0" smtClean="0">
                <a:solidFill>
                  <a:srgbClr val="FFFFF3"/>
                </a:solidFill>
              </a:rPr>
              <a:t>Faculty Answer</a:t>
            </a:r>
            <a:endParaRPr lang="en-US" dirty="0">
              <a:solidFill>
                <a:srgbClr val="FFFFF3"/>
              </a:solidFill>
            </a:endParaRPr>
          </a:p>
        </p:txBody>
      </p:sp>
      <p:sp>
        <p:nvSpPr>
          <p:cNvPr id="8" name="Title 1">
            <a:hlinkClick r:id="rId3" action="ppaction://hlinksldjump"/>
          </p:cNvPr>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a:p>
          <a:p>
            <a:pPr marL="0" indent="0" algn="ctr">
              <a:buNone/>
            </a:pPr>
            <a:r>
              <a:rPr lang="en-US" dirty="0" smtClean="0"/>
              <a:t>Establish credibility</a:t>
            </a:r>
          </a:p>
          <a:p>
            <a:pPr marL="0" indent="0" algn="ctr">
              <a:buNone/>
            </a:pPr>
            <a:r>
              <a:rPr lang="en-US" sz="2800" dirty="0" smtClean="0"/>
              <a:t>Trust</a:t>
            </a:r>
          </a:p>
          <a:p>
            <a:pPr marL="0" indent="0" algn="ctr">
              <a:buNone/>
            </a:pPr>
            <a:r>
              <a:rPr lang="en-US" dirty="0" smtClean="0"/>
              <a:t>Build relationship/</a:t>
            </a:r>
            <a:r>
              <a:rPr lang="en-US" dirty="0" err="1" smtClean="0"/>
              <a:t>raport</a:t>
            </a:r>
            <a:endParaRPr lang="en-US" sz="2800" dirty="0"/>
          </a:p>
        </p:txBody>
      </p:sp>
    </p:spTree>
    <p:extLst>
      <p:ext uri="{BB962C8B-B14F-4D97-AF65-F5344CB8AC3E}">
        <p14:creationId xmlns:p14="http://schemas.microsoft.com/office/powerpoint/2010/main" val="1696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5438" y="5995382"/>
            <a:ext cx="9029700" cy="40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6" name="Rectangle 5"/>
          <p:cNvSpPr/>
          <p:nvPr/>
        </p:nvSpPr>
        <p:spPr>
          <a:xfrm>
            <a:off x="1609726" y="6009670"/>
            <a:ext cx="9008269" cy="391131"/>
          </a:xfrm>
          <a:prstGeom prst="rect">
            <a:avLst/>
          </a:prstGeom>
          <a:gradFill flip="none" rotWithShape="1">
            <a:gsLst>
              <a:gs pos="19000">
                <a:srgbClr val="CC9900"/>
              </a:gs>
              <a:gs pos="0">
                <a:srgbClr val="FFDF6C"/>
              </a:gs>
              <a:gs pos="100000">
                <a:srgbClr val="5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lstStyle/>
          <a:p>
            <a:r>
              <a:rPr lang="en-US" dirty="0" smtClean="0">
                <a:solidFill>
                  <a:srgbClr val="FFFFF3"/>
                </a:solidFill>
              </a:rPr>
              <a:t>Bonus</a:t>
            </a:r>
            <a:endParaRPr lang="en-US" dirty="0">
              <a:solidFill>
                <a:srgbClr val="FFFFF3"/>
              </a:solidFill>
            </a:endParaRPr>
          </a:p>
        </p:txBody>
      </p:sp>
      <p:sp>
        <p:nvSpPr>
          <p:cNvPr id="9" name="Content Placeholder 4"/>
          <p:cNvSpPr txBox="1">
            <a:spLocks/>
          </p:cNvSpPr>
          <p:nvPr/>
        </p:nvSpPr>
        <p:spPr>
          <a:xfrm>
            <a:off x="1104900" y="2240280"/>
            <a:ext cx="9982200" cy="3755102"/>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b="1" dirty="0" smtClean="0">
                <a:solidFill>
                  <a:srgbClr val="500000"/>
                </a:solidFill>
              </a:rPr>
              <a:t>BONUS!!!</a:t>
            </a:r>
          </a:p>
          <a:p>
            <a:pPr marL="0" indent="0" algn="ctr">
              <a:buFont typeface="Wingdings" panose="05000000000000000000" pitchFamily="2" charset="2"/>
              <a:buNone/>
            </a:pPr>
            <a:endParaRPr lang="en-US" dirty="0" smtClean="0"/>
          </a:p>
          <a:p>
            <a:pPr marL="0" indent="0" algn="ctr">
              <a:buFont typeface="Wingdings" panose="05000000000000000000" pitchFamily="2" charset="2"/>
              <a:buNone/>
            </a:pPr>
            <a:r>
              <a:rPr lang="en-US" dirty="0" smtClean="0"/>
              <a:t>What were the professors’ names used in the case studies?</a:t>
            </a:r>
            <a:endParaRPr lang="en-US" dirty="0"/>
          </a:p>
        </p:txBody>
      </p:sp>
    </p:spTree>
    <p:extLst>
      <p:ext uri="{BB962C8B-B14F-4D97-AF65-F5344CB8AC3E}">
        <p14:creationId xmlns:p14="http://schemas.microsoft.com/office/powerpoint/2010/main" val="317624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3"/>
                </a:solidFill>
              </a:rPr>
              <a:t>Bonus Answer</a:t>
            </a:r>
            <a:endParaRPr lang="en-US" dirty="0">
              <a:solidFill>
                <a:srgbClr val="FFFFF3"/>
              </a:solidFill>
            </a:endParaRPr>
          </a:p>
        </p:txBody>
      </p:sp>
      <p:sp>
        <p:nvSpPr>
          <p:cNvPr id="5"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dirty="0"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dirty="0"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Content Placeholder 4"/>
          <p:cNvSpPr>
            <a:spLocks noGrp="1"/>
          </p:cNvSpPr>
          <p:nvPr>
            <p:ph idx="1"/>
          </p:nvPr>
        </p:nvSpPr>
        <p:spPr>
          <a:xfrm>
            <a:off x="1104900" y="2240280"/>
            <a:ext cx="9982200" cy="4617720"/>
          </a:xfrm>
        </p:spPr>
        <p:txBody>
          <a:bodyPr>
            <a:normAutofit/>
          </a:bodyPr>
          <a:lstStyle/>
          <a:p>
            <a:pPr marL="0" indent="0" algn="ctr">
              <a:buNone/>
            </a:pPr>
            <a:r>
              <a:rPr lang="en-US" b="1" dirty="0" smtClean="0">
                <a:solidFill>
                  <a:srgbClr val="500000"/>
                </a:solidFill>
              </a:rPr>
              <a:t>Answer(s):</a:t>
            </a:r>
          </a:p>
          <a:p>
            <a:pPr marL="0" indent="0" algn="ctr">
              <a:buNone/>
            </a:pPr>
            <a:endParaRPr lang="en-US" dirty="0" smtClean="0"/>
          </a:p>
          <a:p>
            <a:pPr marL="0" indent="0" algn="ctr">
              <a:buNone/>
            </a:pPr>
            <a:r>
              <a:rPr lang="en-US" dirty="0" smtClean="0"/>
              <a:t>Professor Laney </a:t>
            </a:r>
            <a:r>
              <a:rPr lang="en-US" dirty="0" err="1" smtClean="0"/>
              <a:t>Hadnot</a:t>
            </a:r>
            <a:endParaRPr lang="en-US" dirty="0" smtClean="0"/>
          </a:p>
          <a:p>
            <a:pPr marL="0" indent="0" algn="ctr">
              <a:buNone/>
            </a:pPr>
            <a:r>
              <a:rPr lang="en-US" dirty="0" smtClean="0"/>
              <a:t>&amp;</a:t>
            </a:r>
          </a:p>
          <a:p>
            <a:pPr marL="0" indent="0" algn="ctr">
              <a:buNone/>
            </a:pPr>
            <a:r>
              <a:rPr lang="en-US" dirty="0" smtClean="0"/>
              <a:t>Professor Carl Wrigley</a:t>
            </a:r>
          </a:p>
        </p:txBody>
      </p:sp>
    </p:spTree>
    <p:extLst>
      <p:ext uri="{BB962C8B-B14F-4D97-AF65-F5344CB8AC3E}">
        <p14:creationId xmlns:p14="http://schemas.microsoft.com/office/powerpoint/2010/main" val="12139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892028"/>
            <a:ext cx="7886700" cy="994172"/>
          </a:xfrm>
        </p:spPr>
        <p:txBody>
          <a:bodyPr>
            <a:normAutofit/>
          </a:bodyPr>
          <a:lstStyle/>
          <a:p>
            <a:pPr algn="ctr"/>
            <a:r>
              <a:rPr lang="en-US" sz="3000" b="1" dirty="0"/>
              <a:t>Congratulations to today’s winner!</a:t>
            </a:r>
          </a:p>
        </p:txBody>
      </p:sp>
      <p:sp>
        <p:nvSpPr>
          <p:cNvPr id="4" name="Title 1"/>
          <p:cNvSpPr txBox="1">
            <a:spLocks/>
          </p:cNvSpPr>
          <p:nvPr/>
        </p:nvSpPr>
        <p:spPr>
          <a:xfrm>
            <a:off x="2667000" y="-28858"/>
            <a:ext cx="6858000" cy="1320994"/>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3600" kern="1200">
                <a:solidFill>
                  <a:srgbClr val="500000"/>
                </a:solidFill>
                <a:latin typeface="+mj-lt"/>
                <a:ea typeface="+mj-ea"/>
                <a:cs typeface="+mj-cs"/>
              </a:defRPr>
            </a:lvl1pPr>
          </a:lstStyle>
          <a:p>
            <a:pPr algn="ctr">
              <a:lnSpc>
                <a:spcPct val="107000"/>
              </a:lnSpc>
              <a:spcBef>
                <a:spcPts val="0"/>
              </a:spcBef>
              <a:spcAft>
                <a:spcPts val="600"/>
              </a:spcAft>
            </a:pPr>
            <a:r>
              <a:rPr lang="en-US" sz="7200" b="1" smtClean="0">
                <a:ln w="12700" cap="flat" cmpd="sng" algn="ctr">
                  <a:solidFill>
                    <a:srgbClr val="FFFFFF"/>
                  </a:solidFill>
                  <a:prstDash val="solid"/>
                  <a:round/>
                </a:ln>
                <a:gradFill>
                  <a:gsLst>
                    <a:gs pos="0">
                      <a:srgbClr val="FF9966"/>
                    </a:gs>
                    <a:gs pos="48000">
                      <a:srgbClr val="A50021"/>
                    </a:gs>
                    <a:gs pos="9700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GAME</a:t>
            </a:r>
            <a:r>
              <a:rPr lang="en-US" sz="7200" b="1" smtClean="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rPr>
              <a:t>SHOW</a:t>
            </a:r>
            <a:endParaRPr lang="en-US" sz="7200" b="1" dirty="0">
              <a:ln w="12700" cap="flat" cmpd="sng" algn="ctr">
                <a:solidFill>
                  <a:srgbClr val="FFFFFF"/>
                </a:solidFill>
                <a:prstDash val="solid"/>
                <a:round/>
              </a:ln>
              <a:gradFill>
                <a:gsLst>
                  <a:gs pos="100000">
                    <a:srgbClr val="FF9966"/>
                  </a:gs>
                  <a:gs pos="48000">
                    <a:srgbClr val="A50021"/>
                  </a:gs>
                  <a:gs pos="0">
                    <a:srgbClr val="500000"/>
                  </a:gs>
                </a:gsLst>
                <a:lin ang="5400000" scaled="0"/>
              </a:gradFill>
              <a:effectLst>
                <a:glow rad="63500">
                  <a:schemeClr val="accent1">
                    <a:satMod val="175000"/>
                    <a:alpha val="40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31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C:\Users\jmartin\AppData\Local\Microsoft\Windows\Temporary Internet Files\Content.IE5\NSQ6GCNN\MC9003562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634" y="1876885"/>
            <a:ext cx="3110677" cy="391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3677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Thoughts?</a:t>
            </a:r>
            <a:endParaRPr lang="en-US" dirty="0"/>
          </a:p>
        </p:txBody>
      </p:sp>
      <p:pic>
        <p:nvPicPr>
          <p:cNvPr id="3" name="Picture 2" descr="C:\Users\jmartin\AppData\Local\Microsoft\Windows\Temporary Internet Files\Content.IE5\NSQ6GCNN\MC9003562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634" y="1876885"/>
            <a:ext cx="3110677" cy="391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Session Objectives</a:t>
            </a:r>
            <a:endParaRPr lang="en-US" dirty="0"/>
          </a:p>
        </p:txBody>
      </p:sp>
      <p:sp>
        <p:nvSpPr>
          <p:cNvPr id="14" name="Content Placeholder 13"/>
          <p:cNvSpPr>
            <a:spLocks noGrp="1"/>
          </p:cNvSpPr>
          <p:nvPr>
            <p:ph idx="1"/>
          </p:nvPr>
        </p:nvSpPr>
        <p:spPr/>
        <p:txBody>
          <a:bodyPr/>
          <a:lstStyle/>
          <a:p>
            <a:pPr marL="0" indent="0">
              <a:buNone/>
            </a:pPr>
            <a:r>
              <a:rPr lang="en-US" dirty="0"/>
              <a:t>Evaluate case studies based on real-life comments/questions from faculty regarding measurable learning objectives</a:t>
            </a:r>
            <a:r>
              <a:rPr lang="en-US" dirty="0" smtClean="0"/>
              <a:t>.</a:t>
            </a:r>
            <a:br>
              <a:rPr lang="en-US" dirty="0" smtClean="0"/>
            </a:br>
            <a:endParaRPr lang="en-US" dirty="0"/>
          </a:p>
          <a:p>
            <a:pPr marL="0" indent="0">
              <a:buNone/>
            </a:pPr>
            <a:r>
              <a:rPr lang="en-US" dirty="0"/>
              <a:t>Discuss the actions that were taken and what could have been done to address the case studies</a:t>
            </a:r>
            <a:r>
              <a:rPr lang="en-US" dirty="0" smtClean="0"/>
              <a:t>.</a:t>
            </a:r>
            <a:br>
              <a:rPr lang="en-US" dirty="0" smtClean="0"/>
            </a:br>
            <a:endParaRPr lang="en-US" dirty="0"/>
          </a:p>
          <a:p>
            <a:pPr marL="0" indent="0">
              <a:buNone/>
            </a:pPr>
            <a:r>
              <a:rPr lang="en-US" dirty="0"/>
              <a:t>Propose suggestions and/or share experiences writing or helping faculty write measurable learning objectives.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Works Cited</a:t>
            </a:r>
            <a:endParaRPr lang="en-US" dirty="0"/>
          </a:p>
        </p:txBody>
      </p:sp>
      <p:sp>
        <p:nvSpPr>
          <p:cNvPr id="14" name="Content Placeholder 13"/>
          <p:cNvSpPr>
            <a:spLocks noGrp="1"/>
          </p:cNvSpPr>
          <p:nvPr>
            <p:ph idx="1"/>
          </p:nvPr>
        </p:nvSpPr>
        <p:spPr/>
        <p:txBody>
          <a:bodyPr>
            <a:normAutofit/>
          </a:bodyPr>
          <a:lstStyle/>
          <a:p>
            <a:pPr marL="0" indent="0">
              <a:buNone/>
            </a:pPr>
            <a:r>
              <a:rPr lang="en-US" sz="2000" dirty="0" smtClean="0"/>
              <a:t>Rapid eLearning Blog. Here’s an Easy Way to Create Learning Objectives.</a:t>
            </a:r>
          </a:p>
          <a:p>
            <a:pPr marL="0" indent="0">
              <a:buNone/>
            </a:pPr>
            <a:endParaRPr lang="en-US" sz="2000" dirty="0" smtClean="0"/>
          </a:p>
          <a:p>
            <a:pPr marL="0" indent="0">
              <a:buNone/>
            </a:pPr>
            <a:r>
              <a:rPr lang="en-US" sz="2000" dirty="0" smtClean="0"/>
              <a:t>Managing the Unmanageable Subject Matter Expert.</a:t>
            </a:r>
          </a:p>
          <a:p>
            <a:pPr marL="0" indent="0">
              <a:buNone/>
            </a:pPr>
            <a:endParaRPr lang="en-US" sz="2000" dirty="0" smtClean="0"/>
          </a:p>
          <a:p>
            <a:pPr marL="0" indent="0">
              <a:buNone/>
            </a:pPr>
            <a:r>
              <a:rPr lang="en-US" sz="2000" dirty="0" smtClean="0"/>
              <a:t>3 Most Common Types of SMEs and How to Deal with Them.</a:t>
            </a:r>
          </a:p>
          <a:p>
            <a:pPr marL="0" indent="0">
              <a:buNone/>
            </a:pPr>
            <a:endParaRPr lang="en-US" sz="2000" dirty="0" smtClean="0"/>
          </a:p>
          <a:p>
            <a:pPr marL="0" indent="0">
              <a:buNone/>
            </a:pPr>
            <a:r>
              <a:rPr lang="en-US" sz="2000" dirty="0" smtClean="0"/>
              <a:t>Handling Conflict with Difficult Faculty.</a:t>
            </a:r>
            <a:endParaRPr lang="en-US" sz="2000" dirty="0"/>
          </a:p>
        </p:txBody>
      </p:sp>
    </p:spTree>
    <p:extLst>
      <p:ext uri="{BB962C8B-B14F-4D97-AF65-F5344CB8AC3E}">
        <p14:creationId xmlns:p14="http://schemas.microsoft.com/office/powerpoint/2010/main" val="1564741778"/>
      </p:ext>
    </p:extLst>
  </p:cSld>
  <p:clrMapOvr>
    <a:masterClrMapping/>
  </p:clrMapOvr>
  <mc:AlternateContent xmlns:mc="http://schemas.openxmlformats.org/markup-compatibility/2006">
    <mc:Choice xmlns:p14="http://schemas.microsoft.com/office/powerpoint/2010/main" Requires="p14">
      <p:transition spd="med" p14:dur="700" advClick="0" advTm="59000">
        <p:fade/>
      </p:transition>
    </mc:Choice>
    <mc:Fallback>
      <p:transition spd="med" advClick="0" advTm="59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What’s My Take-away?</a:t>
            </a:r>
            <a:endParaRPr lang="en-US" dirty="0"/>
          </a:p>
        </p:txBody>
      </p:sp>
      <p:sp>
        <p:nvSpPr>
          <p:cNvPr id="14" name="Content Placeholder 13"/>
          <p:cNvSpPr>
            <a:spLocks noGrp="1"/>
          </p:cNvSpPr>
          <p:nvPr>
            <p:ph idx="1"/>
          </p:nvPr>
        </p:nvSpPr>
        <p:spPr/>
        <p:txBody>
          <a:bodyPr/>
          <a:lstStyle/>
          <a:p>
            <a:pPr marL="0" indent="0">
              <a:buNone/>
            </a:pPr>
            <a:r>
              <a:rPr lang="en-US" dirty="0" smtClean="0"/>
              <a:t>Network with your peer.</a:t>
            </a:r>
            <a:br>
              <a:rPr lang="en-US" dirty="0" smtClean="0"/>
            </a:br>
            <a:endParaRPr lang="en-US" dirty="0" smtClean="0"/>
          </a:p>
          <a:p>
            <a:pPr marL="0" indent="0">
              <a:buNone/>
            </a:pPr>
            <a:r>
              <a:rPr lang="en-US" dirty="0" smtClean="0"/>
              <a:t>Share your experiences and expertise.</a:t>
            </a:r>
            <a:br>
              <a:rPr lang="en-US" dirty="0" smtClean="0"/>
            </a:br>
            <a:endParaRPr lang="en-US" dirty="0" smtClean="0"/>
          </a:p>
          <a:p>
            <a:pPr marL="0" indent="0">
              <a:buNone/>
            </a:pPr>
            <a:r>
              <a:rPr lang="en-US" dirty="0" smtClean="0"/>
              <a:t>Gather new ideas for the workplace.</a:t>
            </a:r>
          </a:p>
        </p:txBody>
      </p:sp>
    </p:spTree>
    <p:extLst>
      <p:ext uri="{BB962C8B-B14F-4D97-AF65-F5344CB8AC3E}">
        <p14:creationId xmlns:p14="http://schemas.microsoft.com/office/powerpoint/2010/main" val="382336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295656"/>
            <a:ext cx="10071099" cy="1684150"/>
          </a:xfrm>
        </p:spPr>
        <p:txBody>
          <a:bodyPr/>
          <a:lstStyle/>
          <a:p>
            <a:pPr algn="ctr"/>
            <a:r>
              <a:rPr lang="en-US" dirty="0" smtClean="0"/>
              <a:t>Meet  Professor  </a:t>
            </a:r>
            <a:r>
              <a:rPr lang="en-US" dirty="0" err="1" smtClean="0"/>
              <a:t>Hadnot</a:t>
            </a:r>
            <a:endParaRPr lang="en-US" dirty="0"/>
          </a:p>
        </p:txBody>
      </p:sp>
    </p:spTree>
    <p:extLst>
      <p:ext uri="{BB962C8B-B14F-4D97-AF65-F5344CB8AC3E}">
        <p14:creationId xmlns:p14="http://schemas.microsoft.com/office/powerpoint/2010/main" val="2618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Case Study #1</a:t>
            </a:r>
            <a:endParaRPr lang="en-US" dirty="0"/>
          </a:p>
        </p:txBody>
      </p:sp>
      <p:sp>
        <p:nvSpPr>
          <p:cNvPr id="14" name="Content Placeholder 13"/>
          <p:cNvSpPr>
            <a:spLocks noGrp="1"/>
          </p:cNvSpPr>
          <p:nvPr>
            <p:ph idx="1"/>
          </p:nvPr>
        </p:nvSpPr>
        <p:spPr/>
        <p:txBody>
          <a:bodyPr/>
          <a:lstStyle/>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9" t="35269" r="278" b="5304"/>
          <a:stretch/>
        </p:blipFill>
        <p:spPr>
          <a:xfrm>
            <a:off x="1723266" y="2952206"/>
            <a:ext cx="8743950" cy="3219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13"/>
          <p:cNvSpPr txBox="1">
            <a:spLocks/>
          </p:cNvSpPr>
          <p:nvPr/>
        </p:nvSpPr>
        <p:spPr>
          <a:xfrm>
            <a:off x="1257300" y="1752600"/>
            <a:ext cx="99822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smtClean="0"/>
              <a:t>Laney </a:t>
            </a:r>
            <a:r>
              <a:rPr lang="en-US" sz="2800" b="1" dirty="0" err="1" smtClean="0"/>
              <a:t>Hadnot</a:t>
            </a:r>
            <a:r>
              <a:rPr lang="en-US" sz="2800" dirty="0"/>
              <a:t/>
            </a:r>
            <a:br>
              <a:rPr lang="en-US" sz="2800" dirty="0"/>
            </a:br>
            <a:r>
              <a:rPr lang="en-US" sz="2800" i="1" dirty="0" smtClean="0"/>
              <a:t>Assistant Professor, </a:t>
            </a:r>
            <a:r>
              <a:rPr lang="en-US" sz="2800" dirty="0" smtClean="0"/>
              <a:t>School of Business</a:t>
            </a:r>
          </a:p>
          <a:p>
            <a:pPr marL="0" indent="0">
              <a:buFont typeface="Wingdings" panose="05000000000000000000" pitchFamily="2" charset="2"/>
              <a:buNone/>
            </a:pPr>
            <a:endParaRPr lang="en-US" dirty="0" smtClean="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3224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Activity #1</a:t>
            </a:r>
            <a:endParaRPr lang="en-US" dirty="0"/>
          </a:p>
        </p:txBody>
      </p:sp>
      <p:sp>
        <p:nvSpPr>
          <p:cNvPr id="14" name="Content Placeholder 13"/>
          <p:cNvSpPr>
            <a:spLocks noGrp="1"/>
          </p:cNvSpPr>
          <p:nvPr>
            <p:ph idx="1"/>
          </p:nvPr>
        </p:nvSpPr>
        <p:spPr>
          <a:xfrm>
            <a:off x="5933440" y="1600200"/>
            <a:ext cx="5152142" cy="5105400"/>
          </a:xfrm>
        </p:spPr>
        <p:txBody>
          <a:bodyPr>
            <a:normAutofit/>
          </a:bodyPr>
          <a:lstStyle/>
          <a:p>
            <a:pPr marL="457200" indent="-457200">
              <a:buFont typeface="Wingdings" panose="05000000000000000000" pitchFamily="2" charset="2"/>
              <a:buAutoNum type="arabicPeriod"/>
            </a:pPr>
            <a:r>
              <a:rPr lang="en-US" dirty="0" smtClean="0"/>
              <a:t>Break-out </a:t>
            </a:r>
            <a:r>
              <a:rPr lang="en-US" dirty="0"/>
              <a:t>into </a:t>
            </a:r>
            <a:r>
              <a:rPr lang="en-US" dirty="0" smtClean="0"/>
              <a:t>small groups.</a:t>
            </a:r>
            <a:br>
              <a:rPr lang="en-US" dirty="0" smtClean="0"/>
            </a:br>
            <a:endParaRPr lang="en-US" dirty="0"/>
          </a:p>
          <a:p>
            <a:pPr marL="457200" indent="-457200">
              <a:buFont typeface="Wingdings" panose="05000000000000000000" pitchFamily="2" charset="2"/>
              <a:buAutoNum type="arabicPeriod"/>
            </a:pPr>
            <a:r>
              <a:rPr lang="en-US" dirty="0"/>
              <a:t>Review </a:t>
            </a:r>
            <a:r>
              <a:rPr lang="en-US" dirty="0" smtClean="0"/>
              <a:t>the handout.</a:t>
            </a:r>
            <a:br>
              <a:rPr lang="en-US" dirty="0" smtClean="0"/>
            </a:br>
            <a:endParaRPr lang="en-US" dirty="0" smtClean="0"/>
          </a:p>
          <a:p>
            <a:pPr marL="457200" indent="-457200">
              <a:buAutoNum type="arabicPeriod"/>
            </a:pPr>
            <a:r>
              <a:rPr lang="en-US" dirty="0" smtClean="0"/>
              <a:t>Recommend changes.</a:t>
            </a:r>
            <a:br>
              <a:rPr lang="en-US" dirty="0" smtClean="0"/>
            </a:br>
            <a:endParaRPr lang="en-US" dirty="0" smtClean="0"/>
          </a:p>
          <a:p>
            <a:pPr marL="457200" indent="-457200">
              <a:buAutoNum type="arabicPeriod"/>
            </a:pPr>
            <a:r>
              <a:rPr lang="en-US" dirty="0" smtClean="0"/>
              <a:t>Discuss with your group.</a:t>
            </a:r>
          </a:p>
        </p:txBody>
      </p:sp>
    </p:spTree>
    <p:controls>
      <mc:AlternateContent xmlns:mc="http://schemas.openxmlformats.org/markup-compatibility/2006">
        <mc:Choice xmlns:v="urn:schemas-microsoft-com:vml" Requires="v">
          <p:control spid="1089" name="ShockwaveFlash1" r:id="rId2" imgW="1828800" imgH="1828800"/>
        </mc:Choice>
        <mc:Fallback>
          <p:control name="ShockwaveFlash1" r:id="rId2" imgW="1828800" imgH="1828800">
            <p:pic>
              <p:nvPicPr>
                <p:cNvPr id="2" name="ShockwaveFlash1"/>
                <p:cNvPicPr>
                  <a:picLocks noChangeAspect="1"/>
                </p:cNvPicPr>
                <p:nvPr>
                  <p:custDataLst>
                    <p:tags r:id="rId3"/>
                  </p:custDataLst>
                </p:nvPr>
              </p:nvPicPr>
              <p:blipFill>
                <a:blip r:embed="rId6"/>
                <a:stretch>
                  <a:fillRect/>
                </a:stretch>
              </p:blipFill>
              <p:spPr>
                <a:xfrm>
                  <a:off x="1150274" y="1794789"/>
                  <a:ext cx="4361873" cy="3078969"/>
                </a:xfrm>
                <a:prstGeom prst="rect">
                  <a:avLst/>
                </a:prstGeom>
              </p:spPr>
            </p:pic>
          </p:control>
        </mc:Fallback>
      </mc:AlternateContent>
    </p:controls>
    <p:extLst>
      <p:ext uri="{BB962C8B-B14F-4D97-AF65-F5344CB8AC3E}">
        <p14:creationId xmlns:p14="http://schemas.microsoft.com/office/powerpoint/2010/main" val="8285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Suggestions / Tips</a:t>
            </a:r>
            <a:endParaRPr lang="en-US" dirty="0"/>
          </a:p>
        </p:txBody>
      </p:sp>
      <p:sp>
        <p:nvSpPr>
          <p:cNvPr id="14" name="Content Placeholder 13"/>
          <p:cNvSpPr>
            <a:spLocks noGrp="1"/>
          </p:cNvSpPr>
          <p:nvPr>
            <p:ph idx="1"/>
          </p:nvPr>
        </p:nvSpPr>
        <p:spPr>
          <a:xfrm>
            <a:off x="1104900" y="1600200"/>
            <a:ext cx="9982200" cy="5257800"/>
          </a:xfrm>
        </p:spPr>
        <p:txBody>
          <a:bodyPr/>
          <a:lstStyle/>
          <a:p>
            <a:pPr marL="0" indent="0">
              <a:buNone/>
            </a:pPr>
            <a:r>
              <a:rPr lang="en-US" dirty="0" smtClean="0"/>
              <a:t>Provide an explanation. The term </a:t>
            </a:r>
            <a:r>
              <a:rPr lang="en-US" i="1" dirty="0" smtClean="0"/>
              <a:t>understand</a:t>
            </a:r>
            <a:r>
              <a:rPr lang="en-US" dirty="0" smtClean="0"/>
              <a:t> is…</a:t>
            </a:r>
          </a:p>
          <a:p>
            <a:pPr marL="0" indent="0">
              <a:buNone/>
            </a:pPr>
            <a:r>
              <a:rPr lang="en-US" dirty="0" smtClean="0"/>
              <a:t>	Too broad</a:t>
            </a:r>
          </a:p>
          <a:p>
            <a:pPr marL="0" indent="0">
              <a:buNone/>
            </a:pPr>
            <a:r>
              <a:rPr lang="en-US" dirty="0" smtClean="0"/>
              <a:t>	Vague and unclear</a:t>
            </a:r>
          </a:p>
          <a:p>
            <a:pPr marL="0" indent="0">
              <a:buNone/>
            </a:pPr>
            <a:r>
              <a:rPr lang="en-US" dirty="0" smtClean="0"/>
              <a:t>	Not specific</a:t>
            </a:r>
          </a:p>
          <a:p>
            <a:pPr marL="0" indent="0">
              <a:buNone/>
            </a:pPr>
            <a:r>
              <a:rPr lang="en-US" dirty="0" smtClean="0"/>
              <a:t>	Open to interpretation</a:t>
            </a:r>
          </a:p>
        </p:txBody>
      </p:sp>
    </p:spTree>
    <p:extLst>
      <p:ext uri="{BB962C8B-B14F-4D97-AF65-F5344CB8AC3E}">
        <p14:creationId xmlns:p14="http://schemas.microsoft.com/office/powerpoint/2010/main" val="12178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2.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Academic Literature 16x9">
  <a:themeElements>
    <a:clrScheme name="Custom 8">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FFFFFF"/>
      </a:hlink>
      <a:folHlink>
        <a:srgbClr val="50000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bookish</Template>
  <TotalTime>0</TotalTime>
  <Words>2249</Words>
  <Application>Microsoft Office PowerPoint</Application>
  <PresentationFormat>Widescreen</PresentationFormat>
  <Paragraphs>331</Paragraphs>
  <Slides>40</Slides>
  <Notes>40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Euphemia</vt:lpstr>
      <vt:lpstr>Plantagenet Cherokee</vt:lpstr>
      <vt:lpstr>Times New Roman</vt:lpstr>
      <vt:lpstr>Wingdings</vt:lpstr>
      <vt:lpstr>Academic Literature 16x9</vt:lpstr>
      <vt:lpstr>To “Understand” Measurable  Learning Objectives</vt:lpstr>
      <vt:lpstr>Who We Are</vt:lpstr>
      <vt:lpstr>Who We Are</vt:lpstr>
      <vt:lpstr>Session Objectives</vt:lpstr>
      <vt:lpstr>What’s My Take-away?</vt:lpstr>
      <vt:lpstr>Meet  Professor  Hadnot</vt:lpstr>
      <vt:lpstr>Case Study #1</vt:lpstr>
      <vt:lpstr>Activity #1</vt:lpstr>
      <vt:lpstr>Suggestions / Tips</vt:lpstr>
      <vt:lpstr>Suggestions / Tips</vt:lpstr>
      <vt:lpstr>Suggestions / Tips</vt:lpstr>
      <vt:lpstr>Difficult  Faculty</vt:lpstr>
      <vt:lpstr>Personalities / Behaviors</vt:lpstr>
      <vt:lpstr>Personalities / Behaviors</vt:lpstr>
      <vt:lpstr>Personalities / Behaviors</vt:lpstr>
      <vt:lpstr>Meet  Professor  Wrigley</vt:lpstr>
      <vt:lpstr>Case Study #2</vt:lpstr>
      <vt:lpstr>Activity #2</vt:lpstr>
      <vt:lpstr>Suggestions / Tips</vt:lpstr>
      <vt:lpstr>Recap</vt:lpstr>
      <vt:lpstr>GAMESHOW</vt:lpstr>
      <vt:lpstr>Game Show Board</vt:lpstr>
      <vt:lpstr>LO Tips 100</vt:lpstr>
      <vt:lpstr>LO Tips 100 Answer</vt:lpstr>
      <vt:lpstr>LO Tips 200</vt:lpstr>
      <vt:lpstr>LO Tips 200 Answer</vt:lpstr>
      <vt:lpstr>Types of Difficulty Faculty</vt:lpstr>
      <vt:lpstr>Types of Difficulty Faculty Answer</vt:lpstr>
      <vt:lpstr>Types of Difficulty Faculty</vt:lpstr>
      <vt:lpstr>Types of Difficulty Faculty Answer</vt:lpstr>
      <vt:lpstr>Dealing with Difficult Faculty</vt:lpstr>
      <vt:lpstr>Dealing with Difficult Faculty Answer</vt:lpstr>
      <vt:lpstr>Dealing with Difficult Faculty</vt:lpstr>
      <vt:lpstr>Dealing with Difficult Faculty Answer</vt:lpstr>
      <vt:lpstr>Bonus</vt:lpstr>
      <vt:lpstr>Bonus Answer</vt:lpstr>
      <vt:lpstr>Congratulations to today’s winner!</vt:lpstr>
      <vt:lpstr>Questions?</vt:lpstr>
      <vt:lpstr>Questions? Thoughts?</vt:lpstr>
      <vt:lpstr>Works Cited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2015-10-19T18:43:08Z</dcterms:created>
  <dcterms:modified xsi:type="dcterms:W3CDTF">2015-10-27T22:43:15Z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