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273" r:id="rId2"/>
    <p:sldId id="258" r:id="rId3"/>
    <p:sldId id="304" r:id="rId4"/>
    <p:sldId id="303" r:id="rId5"/>
    <p:sldId id="269" r:id="rId6"/>
    <p:sldId id="270" r:id="rId7"/>
    <p:sldId id="293" r:id="rId8"/>
    <p:sldId id="288" r:id="rId9"/>
    <p:sldId id="268" r:id="rId10"/>
    <p:sldId id="266" r:id="rId11"/>
    <p:sldId id="319" r:id="rId12"/>
    <p:sldId id="292" r:id="rId13"/>
    <p:sldId id="264" r:id="rId14"/>
    <p:sldId id="291" r:id="rId15"/>
    <p:sldId id="262" r:id="rId16"/>
    <p:sldId id="274" r:id="rId17"/>
    <p:sldId id="305" r:id="rId18"/>
    <p:sldId id="318" r:id="rId19"/>
    <p:sldId id="283" r:id="rId20"/>
    <p:sldId id="275" r:id="rId21"/>
    <p:sldId id="295" r:id="rId22"/>
    <p:sldId id="320" r:id="rId23"/>
    <p:sldId id="294" r:id="rId24"/>
    <p:sldId id="271" r:id="rId25"/>
    <p:sldId id="302" r:id="rId26"/>
    <p:sldId id="307" r:id="rId27"/>
    <p:sldId id="314" r:id="rId28"/>
    <p:sldId id="32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37694" autoAdjust="0"/>
  </p:normalViewPr>
  <p:slideViewPr>
    <p:cSldViewPr snapToGrid="0">
      <p:cViewPr varScale="1">
        <p:scale>
          <a:sx n="31" d="100"/>
          <a:sy n="31" d="100"/>
        </p:scale>
        <p:origin x="1507" y="34"/>
      </p:cViewPr>
      <p:guideLst/>
    </p:cSldViewPr>
  </p:slideViewPr>
  <p:outlineViewPr>
    <p:cViewPr>
      <p:scale>
        <a:sx n="33" d="100"/>
        <a:sy n="33" d="100"/>
      </p:scale>
      <p:origin x="0" y="-7742"/>
    </p:cViewPr>
  </p:outlineViewPr>
  <p:notesTextViewPr>
    <p:cViewPr>
      <p:scale>
        <a:sx n="3" d="2"/>
        <a:sy n="3" d="2"/>
      </p:scale>
      <p:origin x="0" y="-941"/>
    </p:cViewPr>
  </p:notesTextViewPr>
  <p:notesViewPr>
    <p:cSldViewPr snapToGrid="0">
      <p:cViewPr varScale="1">
        <p:scale>
          <a:sx n="63" d="100"/>
          <a:sy n="63" d="100"/>
        </p:scale>
        <p:origin x="167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1C902-DEBA-4D99-9768-3C4C37A7A741}" type="datetimeFigureOut">
              <a:rPr lang="en-US" smtClean="0"/>
              <a:t>10/28/2016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44D283-D3E2-4A0E-85A8-D27FB6E4BCAE}" type="slidenum">
              <a:rPr lang="en-US" smtClean="0"/>
              <a:t>‹#›</a:t>
            </a:fld>
            <a:endParaRPr lang="en-US" dirty="0"/>
          </a:p>
        </p:txBody>
      </p:sp>
    </p:spTree>
    <p:extLst>
      <p:ext uri="{BB962C8B-B14F-4D97-AF65-F5344CB8AC3E}">
        <p14:creationId xmlns:p14="http://schemas.microsoft.com/office/powerpoint/2010/main" val="4000714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AB7CF-7DA9-4C0D-942D-F27A2CDEFAF4}" type="datetimeFigureOut">
              <a:rPr lang="en-US" smtClean="0"/>
              <a:t>10/28/2016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8EB39-B6A8-4D8E-BCB0-C5FAD5E31E61}" type="slidenum">
              <a:rPr lang="en-US" smtClean="0"/>
              <a:t>‹#›</a:t>
            </a:fld>
            <a:endParaRPr lang="en-US" dirty="0"/>
          </a:p>
        </p:txBody>
      </p:sp>
    </p:spTree>
    <p:extLst>
      <p:ext uri="{BB962C8B-B14F-4D97-AF65-F5344CB8AC3E}">
        <p14:creationId xmlns:p14="http://schemas.microsoft.com/office/powerpoint/2010/main" val="1106237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1</a:t>
            </a:fld>
            <a:endParaRPr lang="en-US" dirty="0"/>
          </a:p>
        </p:txBody>
      </p:sp>
    </p:spTree>
    <p:extLst>
      <p:ext uri="{BB962C8B-B14F-4D97-AF65-F5344CB8AC3E}">
        <p14:creationId xmlns:p14="http://schemas.microsoft.com/office/powerpoint/2010/main" val="2414033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lvl="0" indent="-457200">
              <a:lnSpc>
                <a:spcPct val="100000"/>
              </a:lnSpc>
              <a:spcBef>
                <a:spcPts val="0"/>
              </a:spcBef>
              <a:spcAft>
                <a:spcPts val="1200"/>
              </a:spcAft>
            </a:pPr>
            <a:r>
              <a:rPr lang="en-US" sz="1200" b="1" dirty="0" smtClean="0"/>
              <a:t>Realize it’s ok to make mistakes</a:t>
            </a:r>
          </a:p>
          <a:p>
            <a:pPr marL="457200" lvl="0" indent="-457200">
              <a:lnSpc>
                <a:spcPct val="100000"/>
              </a:lnSpc>
              <a:spcBef>
                <a:spcPts val="0"/>
              </a:spcBef>
              <a:spcAft>
                <a:spcPts val="1200"/>
              </a:spcAft>
            </a:pPr>
            <a:endParaRPr lang="en-US" sz="1200" dirty="0" smtClean="0"/>
          </a:p>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smtClean="0"/>
              <a:t>Did you know that Edison repeatedly failed at inventing a successful incandescent lightbulb but he never gave up, saying "I have not failed.</a:t>
            </a:r>
            <a:r>
              <a:rPr lang="en-US" baseline="0" dirty="0" smtClean="0"/>
              <a:t> </a:t>
            </a:r>
            <a:r>
              <a:rPr lang="en-US" dirty="0" smtClean="0"/>
              <a:t>I've just found 10,000 ways that won't work.“</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smtClean="0"/>
          </a:p>
          <a:p>
            <a:pPr lvl="0"/>
            <a:r>
              <a:rPr lang="en-US" sz="1200" b="1" kern="1200" dirty="0" smtClean="0">
                <a:solidFill>
                  <a:schemeClr val="tx1"/>
                </a:solidFill>
                <a:effectLst/>
                <a:latin typeface="+mn-lt"/>
                <a:ea typeface="+mn-ea"/>
                <a:cs typeface="+mn-cs"/>
              </a:rPr>
              <a:t>Stop fearing failure</a:t>
            </a:r>
          </a:p>
          <a:p>
            <a:pPr marL="457200" lvl="1" indent="-274320">
              <a:buFont typeface="Arial" panose="020B0604020202020204" pitchFamily="34" charset="0"/>
              <a:buChar char="•"/>
            </a:pPr>
            <a:r>
              <a:rPr lang="en-US" sz="1200" kern="1200" dirty="0" smtClean="0">
                <a:solidFill>
                  <a:schemeClr val="tx1"/>
                </a:solidFill>
                <a:effectLst/>
                <a:latin typeface="+mn-lt"/>
                <a:ea typeface="+mn-ea"/>
                <a:cs typeface="+mn-cs"/>
              </a:rPr>
              <a:t>If I had an idea, I shared it and then tried it…what was the worst that could happen…I’d fail…so what!  And, if I failed,</a:t>
            </a:r>
            <a:r>
              <a:rPr lang="en-US" sz="1200" kern="1200" baseline="0" dirty="0" smtClean="0">
                <a:solidFill>
                  <a:schemeClr val="tx1"/>
                </a:solidFill>
                <a:effectLst/>
                <a:latin typeface="+mn-lt"/>
                <a:ea typeface="+mn-ea"/>
                <a:cs typeface="+mn-cs"/>
              </a:rPr>
              <a:t> I’d </a:t>
            </a:r>
            <a:r>
              <a:rPr lang="en-US" sz="1200" kern="1200" dirty="0" smtClean="0">
                <a:solidFill>
                  <a:schemeClr val="tx1"/>
                </a:solidFill>
                <a:effectLst/>
                <a:latin typeface="+mn-lt"/>
                <a:ea typeface="+mn-ea"/>
                <a:cs typeface="+mn-cs"/>
              </a:rPr>
              <a:t>try again</a:t>
            </a:r>
          </a:p>
          <a:p>
            <a:pPr marL="457200" lvl="1" indent="-274320">
              <a:buFont typeface="Arial" panose="020B0604020202020204" pitchFamily="34" charset="0"/>
              <a:buChar char="•"/>
            </a:pPr>
            <a:r>
              <a:rPr lang="en-US" sz="1200" kern="1200" dirty="0" smtClean="0">
                <a:solidFill>
                  <a:schemeClr val="tx1"/>
                </a:solidFill>
                <a:effectLst/>
                <a:latin typeface="+mn-lt"/>
                <a:ea typeface="+mn-ea"/>
                <a:cs typeface="+mn-cs"/>
              </a:rPr>
              <a:t>Resilience &amp; learning from my mistakes are the keys to my success</a:t>
            </a:r>
          </a:p>
          <a:p>
            <a:pPr marL="457200" lvl="0" indent="-457200">
              <a:lnSpc>
                <a:spcPct val="100000"/>
              </a:lnSpc>
              <a:spcBef>
                <a:spcPts val="0"/>
              </a:spcBef>
              <a:spcAft>
                <a:spcPts val="1200"/>
              </a:spcAft>
            </a:pPr>
            <a:endParaRPr lang="en-US" sz="1200" dirty="0" smtClean="0"/>
          </a:p>
          <a:p>
            <a:pPr marL="0" indent="0">
              <a:buNone/>
            </a:pPr>
            <a:r>
              <a:rPr lang="en-US" b="1" dirty="0" smtClean="0"/>
              <a:t>To help you learn from your mistakes, ask yourself…</a:t>
            </a:r>
          </a:p>
          <a:p>
            <a:pPr marL="457200" indent="-274320">
              <a:buFont typeface="Arial" panose="020B0604020202020204" pitchFamily="34" charset="0"/>
              <a:buChar char="•"/>
            </a:pPr>
            <a:r>
              <a:rPr lang="en-US" dirty="0" smtClean="0"/>
              <a:t>What was my mistake?</a:t>
            </a:r>
          </a:p>
          <a:p>
            <a:pPr marL="457200" indent="-274320">
              <a:buFont typeface="Arial" panose="020B0604020202020204" pitchFamily="34" charset="0"/>
              <a:buChar char="•"/>
            </a:pPr>
            <a:r>
              <a:rPr lang="en-US" dirty="0" smtClean="0"/>
              <a:t>What did I do well?</a:t>
            </a:r>
          </a:p>
          <a:p>
            <a:pPr marL="457200" indent="-274320">
              <a:buFont typeface="Arial" panose="020B0604020202020204" pitchFamily="34" charset="0"/>
              <a:buChar char="•"/>
            </a:pPr>
            <a:r>
              <a:rPr lang="en-US" dirty="0" smtClean="0"/>
              <a:t>What can I do better next time?</a:t>
            </a:r>
          </a:p>
          <a:p>
            <a:pPr marL="457200" indent="-274320">
              <a:buFont typeface="Arial" panose="020B0604020202020204" pitchFamily="34" charset="0"/>
              <a:buChar char="•"/>
            </a:pPr>
            <a:r>
              <a:rPr lang="en-US" dirty="0" smtClean="0"/>
              <a:t>What did I learn from my mistake?</a:t>
            </a:r>
          </a:p>
          <a:p>
            <a:pPr marL="457200" indent="-274320">
              <a:buFont typeface="Arial" panose="020B0604020202020204" pitchFamily="34" charset="0"/>
              <a:buChar char="•"/>
            </a:pPr>
            <a:endParaRPr lang="en-US" dirty="0" smtClean="0"/>
          </a:p>
          <a:p>
            <a:pPr marL="0" indent="0">
              <a:buFont typeface="Arial" panose="020B0604020202020204" pitchFamily="34" charset="0"/>
              <a:buNone/>
            </a:pPr>
            <a:r>
              <a:rPr lang="en-US" b="1" dirty="0" smtClean="0"/>
              <a:t>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Let’s pause here for</a:t>
            </a:r>
            <a:r>
              <a:rPr lang="en-US" sz="1200" kern="1200" baseline="0" dirty="0" smtClean="0">
                <a:solidFill>
                  <a:schemeClr val="tx1"/>
                </a:solidFill>
                <a:effectLst/>
                <a:latin typeface="+mn-lt"/>
                <a:ea typeface="+mn-ea"/>
                <a:cs typeface="+mn-cs"/>
              </a:rPr>
              <a:t> a quick activity.</a:t>
            </a:r>
            <a:endParaRPr lang="en-US"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10</a:t>
            </a:fld>
            <a:endParaRPr lang="en-US" dirty="0"/>
          </a:p>
        </p:txBody>
      </p:sp>
    </p:spTree>
    <p:extLst>
      <p:ext uri="{BB962C8B-B14F-4D97-AF65-F5344CB8AC3E}">
        <p14:creationId xmlns:p14="http://schemas.microsoft.com/office/powerpoint/2010/main" val="76454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11</a:t>
            </a:fld>
            <a:endParaRPr lang="en-US" dirty="0"/>
          </a:p>
        </p:txBody>
      </p:sp>
    </p:spTree>
    <p:extLst>
      <p:ext uri="{BB962C8B-B14F-4D97-AF65-F5344CB8AC3E}">
        <p14:creationId xmlns:p14="http://schemas.microsoft.com/office/powerpoint/2010/main" val="183080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was overloaded with high-priority projects with aggressive deadlines</a:t>
            </a:r>
            <a:r>
              <a:rPr lang="en-US" baseline="0" dirty="0" smtClean="0"/>
              <a:t> and was </a:t>
            </a:r>
            <a:r>
              <a:rPr lang="en-US" dirty="0" smtClean="0"/>
              <a:t>completely overwhelmed by my workload</a:t>
            </a:r>
          </a:p>
          <a:p>
            <a:endParaRPr lang="en-US" dirty="0" smtClean="0"/>
          </a:p>
          <a:p>
            <a:r>
              <a:rPr lang="en-US" dirty="0" smtClean="0"/>
              <a:t>It took me a year and a half before I could do more than just keep our QM program afloat</a:t>
            </a:r>
          </a:p>
          <a:p>
            <a:endParaRPr lang="en-US" dirty="0" smtClean="0"/>
          </a:p>
          <a:p>
            <a:r>
              <a:rPr lang="en-US" dirty="0" smtClean="0"/>
              <a:t>I had to</a:t>
            </a:r>
            <a:r>
              <a:rPr lang="en-US" baseline="0" dirty="0" smtClean="0"/>
              <a:t> </a:t>
            </a:r>
            <a:r>
              <a:rPr lang="en-US" dirty="0" smtClean="0"/>
              <a:t>change my attitude and reprioritize my work…it was all important but lacked balance</a:t>
            </a:r>
          </a:p>
          <a:p>
            <a:endParaRPr lang="en-US" dirty="0" smtClean="0"/>
          </a:p>
          <a:p>
            <a:r>
              <a:rPr lang="en-US" dirty="0" smtClean="0"/>
              <a:t>I think I can...</a:t>
            </a:r>
            <a:r>
              <a:rPr lang="en-US" baseline="0" dirty="0" smtClean="0"/>
              <a:t> </a:t>
            </a:r>
            <a:r>
              <a:rPr lang="en-US" dirty="0" smtClean="0"/>
              <a:t>I think I can….</a:t>
            </a:r>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12</a:t>
            </a:fld>
            <a:endParaRPr lang="en-US" dirty="0"/>
          </a:p>
        </p:txBody>
      </p:sp>
    </p:spTree>
    <p:extLst>
      <p:ext uri="{BB962C8B-B14F-4D97-AF65-F5344CB8AC3E}">
        <p14:creationId xmlns:p14="http://schemas.microsoft.com/office/powerpoint/2010/main" val="49277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lvl="0" indent="-457200">
              <a:lnSpc>
                <a:spcPct val="100000"/>
              </a:lnSpc>
              <a:spcAft>
                <a:spcPts val="1200"/>
              </a:spcAft>
            </a:pPr>
            <a:r>
              <a:rPr lang="en-US" sz="1200" b="1" dirty="0" smtClean="0"/>
              <a:t>Evaluate your projects &amp;</a:t>
            </a:r>
            <a:r>
              <a:rPr lang="en-US" sz="1200" b="1" baseline="0" dirty="0" smtClean="0"/>
              <a:t> work flow</a:t>
            </a:r>
            <a:endParaRPr lang="en-US" sz="1200" baseline="0" dirty="0" smtClean="0"/>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smtClean="0"/>
              <a:t>I needed to create balance in my workload</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smtClean="0"/>
              <a:t>I decided to set aside dedicated time &amp;</a:t>
            </a:r>
            <a:r>
              <a:rPr lang="en-US" sz="1200" baseline="0" dirty="0" smtClean="0"/>
              <a:t> c</a:t>
            </a:r>
            <a:r>
              <a:rPr lang="en-US" sz="1200" dirty="0" smtClean="0"/>
              <a:t>ommit to getting things done</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smtClean="0"/>
              <a:t>My biggest change was focusing long-term vs. short-term, QM was mine long-term but my other projects would</a:t>
            </a:r>
            <a:r>
              <a:rPr lang="en-US" baseline="0" dirty="0" smtClean="0"/>
              <a:t> come &amp; go</a:t>
            </a:r>
            <a:endParaRPr lang="en-US" dirty="0" smtClean="0"/>
          </a:p>
          <a:p>
            <a:pPr marL="457200" marR="0" lvl="0" indent="-457200" algn="l" defTabSz="914400" rtl="0" eaLnBrk="1" fontAlgn="auto" latinLnBrk="0" hangingPunct="1">
              <a:lnSpc>
                <a:spcPct val="100000"/>
              </a:lnSpc>
              <a:spcBef>
                <a:spcPts val="0"/>
              </a:spcBef>
              <a:spcAft>
                <a:spcPts val="1200"/>
              </a:spcAft>
              <a:buClrTx/>
              <a:buSzTx/>
              <a:buFontTx/>
              <a:buNone/>
              <a:tabLst/>
              <a:defRPr/>
            </a:pPr>
            <a:endParaRPr lang="en-US" dirty="0" smtClean="0"/>
          </a:p>
          <a:p>
            <a:pPr marL="457200" marR="0" lvl="0" indent="-457200" algn="l" defTabSz="914400" rtl="0" eaLnBrk="1" fontAlgn="auto" latinLnBrk="0" hangingPunct="1">
              <a:lnSpc>
                <a:spcPct val="100000"/>
              </a:lnSpc>
              <a:spcBef>
                <a:spcPts val="0"/>
              </a:spcBef>
              <a:spcAft>
                <a:spcPts val="1200"/>
              </a:spcAft>
              <a:buClrTx/>
              <a:buSzTx/>
              <a:buFontTx/>
              <a:buNone/>
              <a:tabLst/>
              <a:defRPr/>
            </a:pPr>
            <a:r>
              <a:rPr lang="en-US" sz="1200" b="1" dirty="0" smtClean="0"/>
              <a:t>Ask for help &amp; delegate tasks</a:t>
            </a:r>
          </a:p>
          <a:p>
            <a:pPr marL="457200" lvl="0" indent="-274320">
              <a:lnSpc>
                <a:spcPct val="100000"/>
              </a:lnSpc>
              <a:spcAft>
                <a:spcPts val="1200"/>
              </a:spcAft>
              <a:buFont typeface="Arial" panose="020B0604020202020204" pitchFamily="34" charset="0"/>
              <a:buChar char="•"/>
            </a:pPr>
            <a:r>
              <a:rPr lang="en-US" sz="1200" baseline="0" dirty="0" smtClean="0"/>
              <a:t>Are there areas where you can delegate to help free up time to do other things?</a:t>
            </a:r>
          </a:p>
          <a:p>
            <a:pPr marL="457200" lvl="0" indent="-274320">
              <a:lnSpc>
                <a:spcPct val="100000"/>
              </a:lnSpc>
              <a:spcAft>
                <a:spcPts val="1200"/>
              </a:spcAft>
              <a:buFont typeface="Arial" panose="020B0604020202020204" pitchFamily="34" charset="0"/>
              <a:buChar char="•"/>
            </a:pPr>
            <a:r>
              <a:rPr lang="en-US" sz="1200" baseline="0" dirty="0" smtClean="0"/>
              <a:t>Is there anything that can wait?</a:t>
            </a:r>
          </a:p>
          <a:p>
            <a:pPr marL="457200" lvl="0" indent="-274320">
              <a:lnSpc>
                <a:spcPct val="100000"/>
              </a:lnSpc>
              <a:spcAft>
                <a:spcPts val="1200"/>
              </a:spcAft>
              <a:buFont typeface="Arial" panose="020B0604020202020204" pitchFamily="34" charset="0"/>
              <a:buChar char="•"/>
            </a:pPr>
            <a:r>
              <a:rPr lang="en-US" sz="1200" baseline="0" dirty="0" smtClean="0"/>
              <a:t>Can you share the QMC role with a colleague?</a:t>
            </a:r>
          </a:p>
          <a:p>
            <a:pPr marL="457200" lvl="0" indent="-274320">
              <a:lnSpc>
                <a:spcPct val="100000"/>
              </a:lnSpc>
              <a:spcAft>
                <a:spcPts val="1200"/>
              </a:spcAft>
              <a:buFont typeface="Arial" panose="020B0604020202020204" pitchFamily="34" charset="0"/>
              <a:buChar char="•"/>
            </a:pPr>
            <a:r>
              <a:rPr lang="en-US" sz="1200" baseline="0" dirty="0" smtClean="0"/>
              <a:t>I started thinking about ways others might be able to help</a:t>
            </a:r>
          </a:p>
          <a:p>
            <a:pPr marL="457200" marR="0" lvl="0" indent="-457200" algn="l" defTabSz="914400" rtl="0" eaLnBrk="1" fontAlgn="auto" latinLnBrk="0" hangingPunct="1">
              <a:lnSpc>
                <a:spcPct val="100000"/>
              </a:lnSpc>
              <a:spcBef>
                <a:spcPts val="0"/>
              </a:spcBef>
              <a:spcAft>
                <a:spcPts val="1200"/>
              </a:spcAft>
              <a:buClrTx/>
              <a:buSzTx/>
              <a:buFontTx/>
              <a:buNone/>
              <a:tabLst/>
              <a:defRPr/>
            </a:pPr>
            <a:endParaRPr lang="en-US" dirty="0" smtClean="0"/>
          </a:p>
          <a:p>
            <a:pPr marL="457200" lvl="0" indent="-457200">
              <a:lnSpc>
                <a:spcPct val="100000"/>
              </a:lnSpc>
              <a:spcAft>
                <a:spcPts val="1200"/>
              </a:spcAft>
            </a:pPr>
            <a:endParaRPr lang="en-US" sz="1200" dirty="0" smtClean="0"/>
          </a:p>
        </p:txBody>
      </p:sp>
      <p:sp>
        <p:nvSpPr>
          <p:cNvPr id="4" name="Slide Number Placeholder 3"/>
          <p:cNvSpPr>
            <a:spLocks noGrp="1"/>
          </p:cNvSpPr>
          <p:nvPr>
            <p:ph type="sldNum" sz="quarter" idx="10"/>
          </p:nvPr>
        </p:nvSpPr>
        <p:spPr/>
        <p:txBody>
          <a:bodyPr/>
          <a:lstStyle/>
          <a:p>
            <a:fld id="{4788EB39-B6A8-4D8E-BCB0-C5FAD5E31E61}" type="slidenum">
              <a:rPr lang="en-US" smtClean="0"/>
              <a:t>13</a:t>
            </a:fld>
            <a:endParaRPr lang="en-US" dirty="0"/>
          </a:p>
        </p:txBody>
      </p:sp>
    </p:spTree>
    <p:extLst>
      <p:ext uri="{BB962C8B-B14F-4D97-AF65-F5344CB8AC3E}">
        <p14:creationId xmlns:p14="http://schemas.microsoft.com/office/powerpoint/2010/main" val="285365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was spinning in circles trying to keep our program afloat</a:t>
            </a:r>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14</a:t>
            </a:fld>
            <a:endParaRPr lang="en-US" dirty="0"/>
          </a:p>
        </p:txBody>
      </p:sp>
    </p:spTree>
    <p:extLst>
      <p:ext uri="{BB962C8B-B14F-4D97-AF65-F5344CB8AC3E}">
        <p14:creationId xmlns:p14="http://schemas.microsoft.com/office/powerpoint/2010/main" val="197546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indent="-457200">
              <a:lnSpc>
                <a:spcPct val="100000"/>
              </a:lnSpc>
              <a:spcBef>
                <a:spcPts val="0"/>
              </a:spcBef>
              <a:spcAft>
                <a:spcPts val="1200"/>
              </a:spcAft>
            </a:pPr>
            <a:r>
              <a:rPr lang="en-US" b="1" dirty="0" smtClean="0"/>
              <a:t>Go Places, See People, </a:t>
            </a:r>
            <a:r>
              <a:rPr lang="en-US" sz="1200" b="1" dirty="0" smtClean="0"/>
              <a:t>Network &amp; Share</a:t>
            </a:r>
          </a:p>
          <a:p>
            <a:pPr marL="0" indent="0">
              <a:lnSpc>
                <a:spcPct val="100000"/>
              </a:lnSpc>
              <a:spcBef>
                <a:spcPts val="0"/>
              </a:spcBef>
              <a:spcAft>
                <a:spcPts val="1200"/>
              </a:spcAft>
              <a:buFontTx/>
              <a:buNone/>
            </a:pPr>
            <a:endParaRPr lang="en-US" sz="1200" dirty="0" smtClean="0"/>
          </a:p>
          <a:p>
            <a:pPr marL="0" indent="0">
              <a:lnSpc>
                <a:spcPct val="100000"/>
              </a:lnSpc>
              <a:spcBef>
                <a:spcPts val="0"/>
              </a:spcBef>
              <a:spcAft>
                <a:spcPts val="1200"/>
              </a:spcAft>
              <a:buFontTx/>
              <a:buNone/>
            </a:pPr>
            <a:r>
              <a:rPr lang="en-US" sz="1200" b="1" dirty="0" smtClean="0"/>
              <a:t>Attend a national QM conference </a:t>
            </a:r>
          </a:p>
          <a:p>
            <a:pPr marL="457200" indent="-274320">
              <a:lnSpc>
                <a:spcPct val="100000"/>
              </a:lnSpc>
              <a:spcBef>
                <a:spcPts val="0"/>
              </a:spcBef>
              <a:spcAft>
                <a:spcPts val="1200"/>
              </a:spcAft>
              <a:buFont typeface="Arial" panose="020B0604020202020204" pitchFamily="34" charset="0"/>
              <a:buChar char="•"/>
            </a:pPr>
            <a:r>
              <a:rPr lang="en-US" sz="1200" b="0" dirty="0" smtClean="0"/>
              <a:t>This</a:t>
            </a:r>
            <a:r>
              <a:rPr lang="en-US" sz="1200" b="0" baseline="0" dirty="0" smtClean="0"/>
              <a:t> is my second national conference</a:t>
            </a:r>
            <a:endParaRPr lang="en-US" sz="1200" b="0" dirty="0" smtClean="0"/>
          </a:p>
          <a:p>
            <a:pPr marL="0" indent="0">
              <a:lnSpc>
                <a:spcPct val="100000"/>
              </a:lnSpc>
              <a:spcBef>
                <a:spcPts val="0"/>
              </a:spcBef>
              <a:spcAft>
                <a:spcPts val="1200"/>
              </a:spcAft>
              <a:buFontTx/>
              <a:buNone/>
            </a:pPr>
            <a:endParaRPr lang="en-US" sz="1200" dirty="0" smtClean="0"/>
          </a:p>
          <a:p>
            <a:pPr marL="0" indent="0">
              <a:lnSpc>
                <a:spcPct val="100000"/>
              </a:lnSpc>
              <a:spcBef>
                <a:spcPts val="0"/>
              </a:spcBef>
              <a:spcAft>
                <a:spcPts val="1200"/>
              </a:spcAft>
              <a:buFontTx/>
              <a:buNone/>
            </a:pPr>
            <a:r>
              <a:rPr lang="en-US" sz="1200" b="1" dirty="0" smtClean="0"/>
              <a:t>Present at a regional QM conference</a:t>
            </a:r>
          </a:p>
          <a:p>
            <a:pPr marL="457200" indent="-274320">
              <a:lnSpc>
                <a:spcPct val="100000"/>
              </a:lnSpc>
              <a:spcBef>
                <a:spcPts val="0"/>
              </a:spcBef>
              <a:spcAft>
                <a:spcPts val="1200"/>
              </a:spcAft>
              <a:buFont typeface="Arial" panose="020B0604020202020204" pitchFamily="34" charset="0"/>
              <a:buChar char="•"/>
            </a:pPr>
            <a:r>
              <a:rPr lang="en-US" sz="1200" dirty="0" smtClean="0"/>
              <a:t>I invited the people in my state to attend a System meeting at</a:t>
            </a:r>
            <a:r>
              <a:rPr lang="en-US" sz="1200" baseline="0" dirty="0" smtClean="0"/>
              <a:t> the NW Regional QM Conference</a:t>
            </a:r>
            <a:endParaRPr lang="en-US" sz="1200" dirty="0" smtClean="0"/>
          </a:p>
          <a:p>
            <a:pPr marL="0" indent="0">
              <a:lnSpc>
                <a:spcPct val="100000"/>
              </a:lnSpc>
              <a:spcBef>
                <a:spcPts val="0"/>
              </a:spcBef>
              <a:spcAft>
                <a:spcPts val="1200"/>
              </a:spcAft>
              <a:buFontTx/>
              <a:buNone/>
            </a:pPr>
            <a:endParaRPr lang="en-US" sz="1200" dirty="0" smtClean="0"/>
          </a:p>
          <a:p>
            <a:pPr marL="0" indent="0">
              <a:lnSpc>
                <a:spcPct val="100000"/>
              </a:lnSpc>
              <a:spcBef>
                <a:spcPts val="0"/>
              </a:spcBef>
              <a:spcAft>
                <a:spcPts val="1200"/>
              </a:spcAft>
              <a:buFontTx/>
              <a:buNone/>
            </a:pPr>
            <a:r>
              <a:rPr lang="en-US" sz="1200" b="1" dirty="0" smtClean="0"/>
              <a:t>Present at local or system conferences to promote the work you’re doing</a:t>
            </a:r>
          </a:p>
          <a:p>
            <a:pPr marL="457200" indent="-274320">
              <a:lnSpc>
                <a:spcPct val="100000"/>
              </a:lnSpc>
              <a:spcBef>
                <a:spcPts val="0"/>
              </a:spcBef>
              <a:spcAft>
                <a:spcPts val="1200"/>
              </a:spcAft>
              <a:buFont typeface="Arial" panose="020B0604020202020204" pitchFamily="34" charset="0"/>
              <a:buChar char="•"/>
            </a:pPr>
            <a:r>
              <a:rPr lang="en-US" sz="1200" dirty="0" smtClean="0"/>
              <a:t>My group of IYOC facilitators traveled to two prominent in-state conferences and presented about our new system facilitated IYOC &amp; APPQMR training</a:t>
            </a:r>
          </a:p>
          <a:p>
            <a:pPr marL="0" indent="0">
              <a:lnSpc>
                <a:spcPct val="100000"/>
              </a:lnSpc>
              <a:spcBef>
                <a:spcPts val="0"/>
              </a:spcBef>
              <a:spcAft>
                <a:spcPts val="1200"/>
              </a:spcAft>
              <a:buFontTx/>
              <a:buNone/>
            </a:pPr>
            <a:endParaRPr lang="en-US" sz="1200" dirty="0" smtClean="0"/>
          </a:p>
          <a:p>
            <a:pPr marL="0" indent="0">
              <a:lnSpc>
                <a:spcPct val="100000"/>
              </a:lnSpc>
              <a:spcBef>
                <a:spcPts val="0"/>
              </a:spcBef>
              <a:spcAft>
                <a:spcPts val="1200"/>
              </a:spcAft>
              <a:buFontTx/>
              <a:buNone/>
            </a:pPr>
            <a:r>
              <a:rPr lang="en-US" sz="1200" b="1" dirty="0" smtClean="0"/>
              <a:t>Connect your faculty, college or system…here are some things I did this year:</a:t>
            </a:r>
          </a:p>
          <a:p>
            <a:pPr marL="457200" indent="-274320">
              <a:lnSpc>
                <a:spcPct val="100000"/>
              </a:lnSpc>
              <a:spcBef>
                <a:spcPts val="0"/>
              </a:spcBef>
              <a:spcAft>
                <a:spcPts val="1200"/>
              </a:spcAft>
              <a:buFont typeface="Arial" panose="020B0604020202020204" pitchFamily="34" charset="0"/>
              <a:buChar char="•"/>
            </a:pPr>
            <a:r>
              <a:rPr lang="en-US" sz="1200" dirty="0" smtClean="0"/>
              <a:t>September 2015 I started hosting monthly QMC meetings </a:t>
            </a:r>
          </a:p>
          <a:p>
            <a:pPr marL="457200" indent="-274320">
              <a:lnSpc>
                <a:spcPct val="100000"/>
              </a:lnSpc>
              <a:spcBef>
                <a:spcPts val="0"/>
              </a:spcBef>
              <a:spcAft>
                <a:spcPts val="1200"/>
              </a:spcAft>
              <a:buFont typeface="Arial" panose="020B0604020202020204" pitchFamily="34" charset="0"/>
              <a:buChar char="•"/>
            </a:pPr>
            <a:r>
              <a:rPr lang="en-US" sz="1200" dirty="0" smtClean="0"/>
              <a:t>Meetings could be held quarterly instead or</a:t>
            </a:r>
            <a:r>
              <a:rPr lang="en-US" sz="1200" baseline="0" dirty="0" smtClean="0"/>
              <a:t> even as an annual retreat</a:t>
            </a:r>
            <a:endParaRPr lang="en-US" sz="1200" dirty="0" smtClean="0"/>
          </a:p>
          <a:p>
            <a:pPr marL="457200" indent="-274320">
              <a:lnSpc>
                <a:spcPct val="100000"/>
              </a:lnSpc>
              <a:spcBef>
                <a:spcPts val="0"/>
              </a:spcBef>
              <a:spcAft>
                <a:spcPts val="1200"/>
              </a:spcAft>
              <a:buFont typeface="Arial" panose="020B0604020202020204" pitchFamily="34" charset="0"/>
              <a:buChar char="•"/>
            </a:pPr>
            <a:r>
              <a:rPr lang="en-US" sz="1200" dirty="0" smtClean="0"/>
              <a:t>I coordinated our system</a:t>
            </a:r>
            <a:r>
              <a:rPr lang="en-US" sz="1200" baseline="0" dirty="0" smtClean="0"/>
              <a:t> training efforts by purchasing an IYOC license &amp; offering free IYOC &amp; APPQMR training to our system…previously this had been done individually and randomly by each college</a:t>
            </a:r>
          </a:p>
          <a:p>
            <a:pPr marL="457200" indent="-274320">
              <a:lnSpc>
                <a:spcPct val="100000"/>
              </a:lnSpc>
              <a:spcBef>
                <a:spcPts val="0"/>
              </a:spcBef>
              <a:spcAft>
                <a:spcPts val="1200"/>
              </a:spcAft>
              <a:buFont typeface="Arial" panose="020B0604020202020204" pitchFamily="34" charset="0"/>
              <a:buChar char="•"/>
            </a:pPr>
            <a:r>
              <a:rPr lang="en-US" sz="1200" baseline="0" dirty="0" smtClean="0"/>
              <a:t>I began communicating regularly about QM training opportunities via our system listservs</a:t>
            </a:r>
          </a:p>
          <a:p>
            <a:pPr marL="457200" indent="-274320">
              <a:lnSpc>
                <a:spcPct val="100000"/>
              </a:lnSpc>
              <a:spcBef>
                <a:spcPts val="0"/>
              </a:spcBef>
              <a:spcAft>
                <a:spcPts val="1200"/>
              </a:spcAft>
              <a:buFont typeface="Arial" panose="020B0604020202020204" pitchFamily="34" charset="0"/>
              <a:buChar char="•"/>
            </a:pPr>
            <a:r>
              <a:rPr lang="en-US" sz="1200" baseline="0" dirty="0" smtClean="0"/>
              <a:t>I built a QM Coordinators classroom in our LMS where my QMCs could quickly access things they needed</a:t>
            </a:r>
          </a:p>
          <a:p>
            <a:pPr marL="457200" indent="-274320">
              <a:lnSpc>
                <a:spcPct val="100000"/>
              </a:lnSpc>
              <a:spcBef>
                <a:spcPts val="0"/>
              </a:spcBef>
              <a:spcAft>
                <a:spcPts val="1200"/>
              </a:spcAft>
              <a:buFont typeface="Arial" panose="020B0604020202020204" pitchFamily="34" charset="0"/>
              <a:buChar char="•"/>
            </a:pPr>
            <a:r>
              <a:rPr lang="en-US" sz="1200" baseline="0" dirty="0" smtClean="0"/>
              <a:t>I have started sending out orientation materials to new QMCs</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baseline="0" dirty="0" smtClean="0"/>
              <a:t>We are hosting an optional Goodreads book review for our QMCs using the book Effective Online Teaching by Tina Stavredes, this is the same book QM is using for their new Teaching Online Certificate</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smtClean="0"/>
              <a:t>I am</a:t>
            </a:r>
            <a:r>
              <a:rPr lang="en-US" sz="1200" baseline="0" dirty="0" smtClean="0"/>
              <a:t> c</a:t>
            </a:r>
            <a:r>
              <a:rPr lang="en-US" sz="1200" dirty="0" smtClean="0"/>
              <a:t>onsidering hosting a QM focus group retreat this year</a:t>
            </a:r>
          </a:p>
          <a:p>
            <a:pPr marL="457200" indent="-274320">
              <a:lnSpc>
                <a:spcPct val="100000"/>
              </a:lnSpc>
              <a:spcBef>
                <a:spcPts val="0"/>
              </a:spcBef>
              <a:spcAft>
                <a:spcPts val="1200"/>
              </a:spcAft>
              <a:buFont typeface="Arial" panose="020B0604020202020204" pitchFamily="34" charset="0"/>
              <a:buChar char="•"/>
            </a:pPr>
            <a:r>
              <a:rPr lang="en-US" sz="1200" baseline="0" dirty="0" smtClean="0"/>
              <a:t>I think a newsletter would be a great idea too</a:t>
            </a:r>
          </a:p>
          <a:p>
            <a:pPr marL="457200" indent="-274320">
              <a:lnSpc>
                <a:spcPct val="100000"/>
              </a:lnSpc>
              <a:spcBef>
                <a:spcPts val="0"/>
              </a:spcBef>
              <a:spcAft>
                <a:spcPts val="1200"/>
              </a:spcAft>
              <a:buFont typeface="Arial" panose="020B0604020202020204" pitchFamily="34" charset="0"/>
              <a:buChar char="•"/>
            </a:pPr>
            <a:endParaRPr lang="en-US" sz="1200" baseline="0" dirty="0" smtClean="0"/>
          </a:p>
          <a:p>
            <a:pPr marL="182880" indent="0">
              <a:lnSpc>
                <a:spcPct val="100000"/>
              </a:lnSpc>
              <a:spcBef>
                <a:spcPts val="0"/>
              </a:spcBef>
              <a:spcAft>
                <a:spcPts val="1200"/>
              </a:spcAft>
              <a:buFont typeface="Arial" panose="020B0604020202020204" pitchFamily="34" charse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15</a:t>
            </a:fld>
            <a:endParaRPr lang="en-US" dirty="0"/>
          </a:p>
        </p:txBody>
      </p:sp>
    </p:spTree>
    <p:extLst>
      <p:ext uri="{BB962C8B-B14F-4D97-AF65-F5344CB8AC3E}">
        <p14:creationId xmlns:p14="http://schemas.microsoft.com/office/powerpoint/2010/main" val="376263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spcBef>
                <a:spcPts val="0"/>
              </a:spcBef>
              <a:spcAft>
                <a:spcPts val="1200"/>
              </a:spcAft>
            </a:pPr>
            <a:r>
              <a:rPr lang="en-US" sz="1200" b="1" dirty="0" smtClean="0"/>
              <a:t>Identify your QM Enthusiasts</a:t>
            </a:r>
            <a:endParaRPr lang="en-US" sz="1200" dirty="0" smtClean="0"/>
          </a:p>
          <a:p>
            <a:pPr marL="457200" indent="-274320">
              <a:lnSpc>
                <a:spcPct val="100000"/>
              </a:lnSpc>
              <a:spcBef>
                <a:spcPts val="0"/>
              </a:spcBef>
              <a:spcAft>
                <a:spcPts val="1200"/>
              </a:spcAft>
              <a:buFont typeface="Arial" panose="020B0604020202020204" pitchFamily="34" charset="0"/>
              <a:buChar char="•"/>
            </a:pPr>
            <a:r>
              <a:rPr lang="en-US" sz="1200" dirty="0" smtClean="0"/>
              <a:t>Look around and identify like-minded individuals &amp; supporters</a:t>
            </a:r>
          </a:p>
          <a:p>
            <a:pPr marL="457200" indent="-274320">
              <a:lnSpc>
                <a:spcPct val="100000"/>
              </a:lnSpc>
              <a:spcBef>
                <a:spcPts val="0"/>
              </a:spcBef>
              <a:spcAft>
                <a:spcPts val="1200"/>
              </a:spcAft>
              <a:buFont typeface="Arial" panose="020B0604020202020204" pitchFamily="34" charset="0"/>
              <a:buChar char="•"/>
            </a:pPr>
            <a:r>
              <a:rPr lang="en-US" sz="1200" dirty="0" smtClean="0"/>
              <a:t>Align with people that have the right skills and vision…sometimes the right skill is simply being a support or being willing to lend a hand</a:t>
            </a:r>
          </a:p>
          <a:p>
            <a:pPr marL="457200" indent="-274320">
              <a:lnSpc>
                <a:spcPct val="100000"/>
              </a:lnSpc>
              <a:spcBef>
                <a:spcPts val="0"/>
              </a:spcBef>
              <a:spcAft>
                <a:spcPts val="1200"/>
              </a:spcAft>
              <a:buFont typeface="Arial" panose="020B0604020202020204" pitchFamily="34" charset="0"/>
              <a:buChar char="•"/>
            </a:pPr>
            <a:r>
              <a:rPr lang="en-US" sz="1200" dirty="0" smtClean="0"/>
              <a:t>Leverage your existing QM leaders and supporters</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baseline="0" dirty="0" smtClean="0"/>
              <a:t>Include everyone you possibly can!</a:t>
            </a:r>
            <a:endParaRPr lang="en-US" sz="1200" dirty="0" smtClean="0"/>
          </a:p>
          <a:p>
            <a:pPr marL="457200" indent="-274320">
              <a:lnSpc>
                <a:spcPct val="100000"/>
              </a:lnSpc>
              <a:spcBef>
                <a:spcPts val="0"/>
              </a:spcBef>
              <a:spcAft>
                <a:spcPts val="1200"/>
              </a:spcAft>
              <a:buFont typeface="Arial" panose="020B0604020202020204" pitchFamily="34" charset="0"/>
              <a:buChar char="•"/>
            </a:pPr>
            <a:r>
              <a:rPr lang="en-US" sz="1200" dirty="0" smtClean="0"/>
              <a:t>I am VERY lucky to have found a core group of enthusiasts to</a:t>
            </a:r>
            <a:r>
              <a:rPr lang="en-US" sz="1200" baseline="0" dirty="0" smtClean="0"/>
              <a:t> work with and I couldn’t have done any of this without them!</a:t>
            </a:r>
          </a:p>
        </p:txBody>
      </p:sp>
      <p:sp>
        <p:nvSpPr>
          <p:cNvPr id="4" name="Slide Number Placeholder 3"/>
          <p:cNvSpPr>
            <a:spLocks noGrp="1"/>
          </p:cNvSpPr>
          <p:nvPr>
            <p:ph type="sldNum" sz="quarter" idx="10"/>
          </p:nvPr>
        </p:nvSpPr>
        <p:spPr/>
        <p:txBody>
          <a:bodyPr/>
          <a:lstStyle/>
          <a:p>
            <a:fld id="{4788EB39-B6A8-4D8E-BCB0-C5FAD5E31E61}" type="slidenum">
              <a:rPr lang="en-US" smtClean="0"/>
              <a:t>16</a:t>
            </a:fld>
            <a:endParaRPr lang="en-US" dirty="0"/>
          </a:p>
        </p:txBody>
      </p:sp>
    </p:spTree>
    <p:extLst>
      <p:ext uri="{BB962C8B-B14F-4D97-AF65-F5344CB8AC3E}">
        <p14:creationId xmlns:p14="http://schemas.microsoft.com/office/powerpoint/2010/main" val="393526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1200"/>
              </a:spcAft>
              <a:buFont typeface="Arial" panose="020B0604020202020204" pitchFamily="34" charset="0"/>
              <a:buNone/>
            </a:pPr>
            <a:r>
              <a:rPr lang="en-US" sz="3200" b="1" dirty="0" smtClean="0"/>
              <a:t>QMC Lead Retreats…this was the CATALYST &amp; I cannot</a:t>
            </a:r>
            <a:r>
              <a:rPr lang="en-US" sz="3200" b="1" baseline="0" dirty="0" smtClean="0"/>
              <a:t> thank QM enough for hosting these!</a:t>
            </a:r>
            <a:endParaRPr lang="en-US" sz="3200" b="1" dirty="0" smtClean="0"/>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3200" b="0" dirty="0" smtClean="0"/>
              <a:t>I've attended 3 retreats….</a:t>
            </a:r>
            <a:r>
              <a:rPr lang="en-US" sz="3200" b="1" baseline="0" dirty="0" smtClean="0"/>
              <a:t> </a:t>
            </a:r>
            <a:r>
              <a:rPr lang="en-US" sz="3200" b="0" baseline="0" dirty="0" smtClean="0"/>
              <a:t>(2014, 2015 &amp; 2016)</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3200" b="0" dirty="0" smtClean="0"/>
              <a:t>Helped organized a QMC Dinner at the 7th Annual Conference (2015)</a:t>
            </a:r>
          </a:p>
          <a:p>
            <a:pPr marL="457200" indent="-274320">
              <a:lnSpc>
                <a:spcPct val="100000"/>
              </a:lnSpc>
              <a:spcBef>
                <a:spcPts val="0"/>
              </a:spcBef>
              <a:spcAft>
                <a:spcPts val="1200"/>
              </a:spcAft>
              <a:buFont typeface="Arial" panose="020B0604020202020204" pitchFamily="34" charset="0"/>
              <a:buChar char="•"/>
            </a:pPr>
            <a:r>
              <a:rPr lang="en-US" sz="3200" b="0" dirty="0" smtClean="0"/>
              <a:t>Helped organize a QMC Dinner at</a:t>
            </a:r>
            <a:r>
              <a:rPr lang="en-US" sz="3200" b="0" baseline="0" dirty="0" smtClean="0"/>
              <a:t> this conference (2016)</a:t>
            </a:r>
            <a:endParaRPr lang="en-US" sz="3200" b="0" dirty="0" smtClean="0"/>
          </a:p>
          <a:p>
            <a:pPr marL="0" indent="0">
              <a:lnSpc>
                <a:spcPct val="100000"/>
              </a:lnSpc>
              <a:spcBef>
                <a:spcPts val="0"/>
              </a:spcBef>
              <a:spcAft>
                <a:spcPts val="1200"/>
              </a:spcAft>
              <a:buFont typeface="Arial" panose="020B0604020202020204" pitchFamily="34" charset="0"/>
              <a:buNone/>
            </a:pPr>
            <a:endParaRPr lang="en-US" sz="3200" dirty="0" smtClean="0"/>
          </a:p>
          <a:p>
            <a:pPr marL="0" indent="0">
              <a:lnSpc>
                <a:spcPct val="100000"/>
              </a:lnSpc>
              <a:spcBef>
                <a:spcPts val="0"/>
              </a:spcBef>
              <a:spcAft>
                <a:spcPts val="1200"/>
              </a:spcAft>
              <a:buFont typeface="Arial" panose="020B0604020202020204" pitchFamily="34" charset="0"/>
              <a:buNone/>
            </a:pPr>
            <a:r>
              <a:rPr lang="en-US" sz="3200" b="1" dirty="0" smtClean="0"/>
              <a:t>Keep in contact with your network between events </a:t>
            </a:r>
            <a:endParaRPr lang="en-US" sz="3200" dirty="0" smtClean="0"/>
          </a:p>
          <a:p>
            <a:pPr marL="457200" lvl="1" indent="-274320">
              <a:buFont typeface="Arial" panose="020B0604020202020204" pitchFamily="34" charset="0"/>
              <a:buChar char="•"/>
            </a:pPr>
            <a:r>
              <a:rPr lang="en-US" dirty="0" smtClean="0"/>
              <a:t>I</a:t>
            </a:r>
            <a:r>
              <a:rPr lang="en-US" baseline="0" dirty="0" smtClean="0"/>
              <a:t> e</a:t>
            </a:r>
            <a:r>
              <a:rPr lang="en-US" dirty="0" smtClean="0"/>
              <a:t>xtended invitations to other systems to present at our system QMC</a:t>
            </a:r>
            <a:r>
              <a:rPr lang="en-US" baseline="0" dirty="0" smtClean="0"/>
              <a:t> meetings </a:t>
            </a:r>
          </a:p>
          <a:p>
            <a:pPr marL="45720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a:t>
            </a:r>
            <a:r>
              <a:rPr lang="en-US" baseline="0" dirty="0" smtClean="0"/>
              <a:t> e</a:t>
            </a:r>
            <a:r>
              <a:rPr lang="en-US" dirty="0" smtClean="0"/>
              <a:t>xtended invitations to QM to present at our system QMC</a:t>
            </a:r>
            <a:r>
              <a:rPr lang="en-US" baseline="0" dirty="0" smtClean="0"/>
              <a:t> meetings </a:t>
            </a:r>
          </a:p>
          <a:p>
            <a:pPr marL="457200" lvl="1" indent="-274320">
              <a:buFont typeface="Arial" panose="020B0604020202020204" pitchFamily="34" charset="0"/>
              <a:buChar char="•"/>
            </a:pPr>
            <a:r>
              <a:rPr lang="en-US" dirty="0" smtClean="0"/>
              <a:t>I shared information by phone, email, Basecamp</a:t>
            </a:r>
            <a:r>
              <a:rPr lang="en-US" baseline="0" dirty="0" smtClean="0"/>
              <a:t> &amp;</a:t>
            </a:r>
            <a:r>
              <a:rPr lang="en-US" dirty="0" smtClean="0"/>
              <a:t> our</a:t>
            </a:r>
            <a:r>
              <a:rPr lang="en-US" baseline="0" dirty="0" smtClean="0"/>
              <a:t> quarterly </a:t>
            </a:r>
            <a:r>
              <a:rPr lang="en-US" dirty="0" smtClean="0"/>
              <a:t>System Lead QMC meetings</a:t>
            </a:r>
          </a:p>
          <a:p>
            <a:pPr marL="457200" lvl="1" indent="-274320">
              <a:buFont typeface="Arial" panose="020B0604020202020204" pitchFamily="34" charset="0"/>
              <a:buChar char="•"/>
            </a:pPr>
            <a:endParaRPr lang="en-US" dirty="0" smtClean="0"/>
          </a:p>
          <a:p>
            <a:pPr marL="0" lvl="0" indent="0">
              <a:buFont typeface="Arial" panose="020B0604020202020204" pitchFamily="34" charset="0"/>
              <a:buNone/>
            </a:pPr>
            <a:r>
              <a:rPr lang="en-US" b="1" dirty="0" smtClean="0"/>
              <a:t>Participate in QM events</a:t>
            </a:r>
          </a:p>
          <a:p>
            <a:pPr marL="457200" lvl="0" indent="-274320">
              <a:buFont typeface="Arial" panose="020B0604020202020204" pitchFamily="34" charset="0"/>
              <a:buChar char="•"/>
            </a:pPr>
            <a:r>
              <a:rPr lang="en-US" dirty="0" smtClean="0"/>
              <a:t>I presented at our regional NW QM Conference</a:t>
            </a:r>
          </a:p>
          <a:p>
            <a:pPr marL="457200" lvl="0" indent="-274320">
              <a:buFont typeface="Arial" panose="020B0604020202020204" pitchFamily="34" charset="0"/>
              <a:buChar char="•"/>
            </a:pPr>
            <a:r>
              <a:rPr lang="en-US" dirty="0" smtClean="0"/>
              <a:t>I</a:t>
            </a:r>
            <a:r>
              <a:rPr lang="en-US" baseline="0" dirty="0" smtClean="0"/>
              <a:t> s</a:t>
            </a:r>
            <a:r>
              <a:rPr lang="en-US" dirty="0" smtClean="0"/>
              <a:t>erved on the 8</a:t>
            </a:r>
            <a:r>
              <a:rPr lang="en-US" baseline="30000" dirty="0" smtClean="0"/>
              <a:t>th</a:t>
            </a:r>
            <a:r>
              <a:rPr lang="en-US" dirty="0" smtClean="0"/>
              <a:t> Annual QM Conference Planning</a:t>
            </a:r>
            <a:r>
              <a:rPr lang="en-US" baseline="0" dirty="0" smtClean="0"/>
              <a:t> Committee</a:t>
            </a:r>
          </a:p>
          <a:p>
            <a:pPr marL="457200" lvl="0" indent="-274320">
              <a:buFont typeface="Arial" panose="020B0604020202020204" pitchFamily="34" charset="0"/>
              <a:buChar char="•"/>
            </a:pPr>
            <a:r>
              <a:rPr lang="en-US" baseline="0" dirty="0" smtClean="0"/>
              <a:t>I chaired a Conference Planning Sub-committee</a:t>
            </a:r>
          </a:p>
          <a:p>
            <a:pPr marL="457200" lvl="0" indent="-274320">
              <a:buFont typeface="Arial" panose="020B0604020202020204" pitchFamily="34" charset="0"/>
              <a:buChar char="•"/>
            </a:pPr>
            <a:r>
              <a:rPr lang="en-US" baseline="0" dirty="0" smtClean="0"/>
              <a:t>I participated in IYOC training</a:t>
            </a:r>
          </a:p>
          <a:p>
            <a:pPr marL="457200" lvl="0" indent="-274320">
              <a:buFont typeface="Arial" panose="020B0604020202020204" pitchFamily="34" charset="0"/>
              <a:buChar char="•"/>
            </a:pPr>
            <a:r>
              <a:rPr lang="en-US" baseline="0" dirty="0" smtClean="0"/>
              <a:t>I participated in several official course reviews this year</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 have been asked to serve as Co-Chair on the 9</a:t>
            </a:r>
            <a:r>
              <a:rPr lang="en-US" baseline="30000" dirty="0" smtClean="0"/>
              <a:t>th</a:t>
            </a:r>
            <a:r>
              <a:rPr lang="en-US" baseline="0" dirty="0" smtClean="0"/>
              <a:t> </a:t>
            </a:r>
            <a:r>
              <a:rPr lang="en-US" dirty="0" smtClean="0"/>
              <a:t>Annual Conference Planning</a:t>
            </a:r>
            <a:r>
              <a:rPr lang="en-US" baseline="0" dirty="0" smtClean="0"/>
              <a:t> Committee</a:t>
            </a:r>
          </a:p>
        </p:txBody>
      </p:sp>
      <p:sp>
        <p:nvSpPr>
          <p:cNvPr id="4" name="Slide Number Placeholder 3"/>
          <p:cNvSpPr>
            <a:spLocks noGrp="1"/>
          </p:cNvSpPr>
          <p:nvPr>
            <p:ph type="sldNum" sz="quarter" idx="10"/>
          </p:nvPr>
        </p:nvSpPr>
        <p:spPr/>
        <p:txBody>
          <a:bodyPr/>
          <a:lstStyle/>
          <a:p>
            <a:fld id="{4788EB39-B6A8-4D8E-BCB0-C5FAD5E31E61}" type="slidenum">
              <a:rPr lang="en-US" smtClean="0"/>
              <a:t>17</a:t>
            </a:fld>
            <a:endParaRPr lang="en-US" dirty="0"/>
          </a:p>
        </p:txBody>
      </p:sp>
    </p:spTree>
    <p:extLst>
      <p:ext uri="{BB962C8B-B14F-4D97-AF65-F5344CB8AC3E}">
        <p14:creationId xmlns:p14="http://schemas.microsoft.com/office/powerpoint/2010/main" val="14066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had some ideas but I had no defined QM goals</a:t>
            </a:r>
            <a:r>
              <a:rPr lang="en-US" baseline="0" dirty="0" smtClean="0"/>
              <a:t> and no </a:t>
            </a:r>
            <a:r>
              <a:rPr lang="en-US" dirty="0" smtClean="0"/>
              <a:t>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was all open road with no destination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Hoping to arrive somewhere is not a strategy!</a:t>
            </a:r>
            <a:endParaRPr lang="en-US" dirty="0" smtClean="0"/>
          </a:p>
        </p:txBody>
      </p:sp>
      <p:sp>
        <p:nvSpPr>
          <p:cNvPr id="4" name="Slide Number Placeholder 3"/>
          <p:cNvSpPr>
            <a:spLocks noGrp="1"/>
          </p:cNvSpPr>
          <p:nvPr>
            <p:ph type="sldNum" sz="quarter" idx="10"/>
          </p:nvPr>
        </p:nvSpPr>
        <p:spPr/>
        <p:txBody>
          <a:bodyPr/>
          <a:lstStyle/>
          <a:p>
            <a:fld id="{4788EB39-B6A8-4D8E-BCB0-C5FAD5E31E61}" type="slidenum">
              <a:rPr lang="en-US" smtClean="0"/>
              <a:t>18</a:t>
            </a:fld>
            <a:endParaRPr lang="en-US" dirty="0"/>
          </a:p>
        </p:txBody>
      </p:sp>
    </p:spTree>
    <p:extLst>
      <p:ext uri="{BB962C8B-B14F-4D97-AF65-F5344CB8AC3E}">
        <p14:creationId xmlns:p14="http://schemas.microsoft.com/office/powerpoint/2010/main" val="225421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Look at the big picture &amp; map your goals</a:t>
            </a:r>
            <a:endParaRPr lang="en-US" dirty="0" smtClean="0"/>
          </a:p>
          <a:p>
            <a:pPr marL="457200" indent="-274320">
              <a:buFont typeface="Arial" panose="020B0604020202020204" pitchFamily="34" charset="0"/>
              <a:buChar char="•"/>
            </a:pPr>
            <a:r>
              <a:rPr lang="en-US" dirty="0" smtClean="0"/>
              <a:t>Without goals, you have no direction</a:t>
            </a:r>
          </a:p>
          <a:p>
            <a:pPr marL="457200" indent="-274320">
              <a:buFont typeface="Arial" panose="020B0604020202020204" pitchFamily="34" charset="0"/>
              <a:buChar char="•"/>
            </a:pPr>
            <a:r>
              <a:rPr lang="en-US" dirty="0" smtClean="0"/>
              <a:t>With too many goals you can lose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Identify your system, institutional and/or personal</a:t>
            </a:r>
            <a:r>
              <a:rPr lang="en-US" b="1" baseline="0" dirty="0" smtClean="0"/>
              <a:t> </a:t>
            </a:r>
            <a:r>
              <a:rPr lang="en-US" b="1" dirty="0" smtClean="0"/>
              <a:t>objectives </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I wrote up a list of Growth Strategies for the year (yes, I’ll share it!)…writing this document helped me process what needed to get done and what I wanted to accomplish during the year</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I just updated the document for the 2016-17 academic year (yes,</a:t>
            </a:r>
            <a:r>
              <a:rPr lang="en-US" b="0" baseline="0" dirty="0" smtClean="0"/>
              <a:t> I’ll share this one too!)</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4788EB39-B6A8-4D8E-BCB0-C5FAD5E31E61}" type="slidenum">
              <a:rPr lang="en-US" smtClean="0"/>
              <a:t>19</a:t>
            </a:fld>
            <a:endParaRPr lang="en-US" dirty="0"/>
          </a:p>
        </p:txBody>
      </p:sp>
    </p:spTree>
    <p:extLst>
      <p:ext uri="{BB962C8B-B14F-4D97-AF65-F5344CB8AC3E}">
        <p14:creationId xmlns:p14="http://schemas.microsoft.com/office/powerpoint/2010/main" val="286004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indent="-457200"/>
            <a:r>
              <a:rPr lang="en-US" dirty="0" smtClean="0"/>
              <a:t>Who am I?</a:t>
            </a:r>
          </a:p>
          <a:p>
            <a:pPr marL="457200" indent="-457200"/>
            <a:endParaRPr lang="en-US" sz="1200" dirty="0" smtClean="0"/>
          </a:p>
          <a:p>
            <a:pPr marL="457200" indent="-274320">
              <a:buFont typeface="Arial" panose="020B0604020202020204" pitchFamily="34" charset="0"/>
              <a:buChar char="•"/>
            </a:pPr>
            <a:r>
              <a:rPr lang="en-US" sz="1200" dirty="0" smtClean="0"/>
              <a:t>My name is Alissa Sells</a:t>
            </a:r>
          </a:p>
          <a:p>
            <a:pPr marL="457200" indent="-274320">
              <a:buFont typeface="Arial" panose="020B0604020202020204" pitchFamily="34" charset="0"/>
              <a:buChar char="•"/>
            </a:pPr>
            <a:r>
              <a:rPr lang="en-US" sz="1200" dirty="0" smtClean="0"/>
              <a:t>I come from a system of 34 Community &amp; Technical Colleges</a:t>
            </a:r>
          </a:p>
          <a:p>
            <a:pPr marL="457200" indent="-274320">
              <a:buFont typeface="Arial" panose="020B0604020202020204" pitchFamily="34" charset="0"/>
              <a:buChar char="•"/>
            </a:pPr>
            <a:r>
              <a:rPr lang="en-US" sz="1200" dirty="0" smtClean="0"/>
              <a:t>I am a Program Administrator for the Office</a:t>
            </a:r>
            <a:r>
              <a:rPr lang="en-US" sz="1200" baseline="0" dirty="0" smtClean="0"/>
              <a:t> of</a:t>
            </a:r>
            <a:r>
              <a:rPr lang="en-US" sz="1200" dirty="0" smtClean="0"/>
              <a:t> eLearning &amp; Open Ed at the Washington State Board for Community &amp; Technical Colleges (WA SBCTC)</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 am the System Lead QM Coordinator (QMC)</a:t>
            </a:r>
          </a:p>
          <a:p>
            <a:pPr marL="457200" indent="-274320">
              <a:buFont typeface="Arial" panose="020B0604020202020204" pitchFamily="34" charset="0"/>
              <a:buChar char="•"/>
            </a:pPr>
            <a:r>
              <a:rPr lang="en-US" sz="1200" dirty="0" smtClean="0"/>
              <a:t>I am a QM peer reviewer</a:t>
            </a:r>
          </a:p>
          <a:p>
            <a:pPr marL="457200" indent="-274320">
              <a:buFont typeface="Arial" panose="020B0604020202020204" pitchFamily="34" charset="0"/>
              <a:buChar char="•"/>
            </a:pPr>
            <a:r>
              <a:rPr lang="en-US" sz="1200" dirty="0" smtClean="0"/>
              <a:t>I am a former Instructional Technologist &amp; eLearning Designer </a:t>
            </a:r>
          </a:p>
          <a:p>
            <a:pPr marL="457200" indent="-274320">
              <a:buFont typeface="Arial" panose="020B0604020202020204" pitchFamily="34" charset="0"/>
              <a:buChar char="•"/>
            </a:pPr>
            <a:r>
              <a:rPr lang="en-US" sz="1200" dirty="0" smtClean="0"/>
              <a:t>I am a former campus QM Coordinator (QMC)</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 am a former adjunct instructor</a:t>
            </a:r>
          </a:p>
        </p:txBody>
      </p:sp>
      <p:sp>
        <p:nvSpPr>
          <p:cNvPr id="4" name="Slide Number Placeholder 3"/>
          <p:cNvSpPr>
            <a:spLocks noGrp="1"/>
          </p:cNvSpPr>
          <p:nvPr>
            <p:ph type="sldNum" sz="quarter" idx="10"/>
          </p:nvPr>
        </p:nvSpPr>
        <p:spPr/>
        <p:txBody>
          <a:bodyPr/>
          <a:lstStyle/>
          <a:p>
            <a:fld id="{4788EB39-B6A8-4D8E-BCB0-C5FAD5E31E61}" type="slidenum">
              <a:rPr lang="en-US" smtClean="0"/>
              <a:t>2</a:t>
            </a:fld>
            <a:endParaRPr lang="en-US" dirty="0"/>
          </a:p>
        </p:txBody>
      </p:sp>
    </p:spTree>
    <p:extLst>
      <p:ext uri="{BB962C8B-B14F-4D97-AF65-F5344CB8AC3E}">
        <p14:creationId xmlns:p14="http://schemas.microsoft.com/office/powerpoint/2010/main" val="1163054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B</a:t>
            </a:r>
            <a:r>
              <a:rPr lang="en-US" b="1" baseline="0" dirty="0" smtClean="0"/>
              <a:t>reak tasks down</a:t>
            </a:r>
            <a:r>
              <a:rPr lang="en-US" b="1" dirty="0" smtClean="0"/>
              <a:t> into manageable chunks or bite-sized</a:t>
            </a:r>
            <a:r>
              <a:rPr lang="en-US" b="1" baseline="0" dirty="0" smtClean="0"/>
              <a:t> pieces…what can you reasonably accomplish in the time you have?</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 decided to start by hosting monthly QMC meetings to connect our QMC community</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After that I started working on coordinating our training efforts…the next step was purchasing an IYOC license to offer system facilitated training</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We’ve trained 300+ participants in our system facilitated IYOC &amp; APPQMR workshops since January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Small forward progress is better than no progress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lvl="0"/>
            <a:r>
              <a:rPr lang="en-US" sz="1200" b="1" kern="1200" dirty="0" smtClean="0">
                <a:solidFill>
                  <a:schemeClr val="tx1"/>
                </a:solidFill>
                <a:effectLst/>
                <a:latin typeface="+mn-lt"/>
                <a:ea typeface="+mn-ea"/>
                <a:cs typeface="+mn-cs"/>
              </a:rPr>
              <a:t>Take baby steps &amp; scaffold your achievements</a:t>
            </a:r>
          </a:p>
          <a:p>
            <a:pPr marL="457200" lvl="1" indent="-274320">
              <a:buFont typeface="Arial" panose="020B0604020202020204" pitchFamily="34" charset="0"/>
              <a:buChar char="•"/>
            </a:pPr>
            <a:r>
              <a:rPr lang="en-US" sz="1200" kern="1200" dirty="0" smtClean="0">
                <a:solidFill>
                  <a:schemeClr val="tx1"/>
                </a:solidFill>
                <a:effectLst/>
                <a:latin typeface="+mn-lt"/>
                <a:ea typeface="+mn-ea"/>
                <a:cs typeface="+mn-cs"/>
              </a:rPr>
              <a:t>Let momentum build by accomplishing many smaller tasks that add up to real change or real improvements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Create an action plan to organize &amp; evaluate your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20</a:t>
            </a:fld>
            <a:endParaRPr lang="en-US" dirty="0"/>
          </a:p>
        </p:txBody>
      </p:sp>
    </p:spTree>
    <p:extLst>
      <p:ext uri="{BB962C8B-B14F-4D97-AF65-F5344CB8AC3E}">
        <p14:creationId xmlns:p14="http://schemas.microsoft.com/office/powerpoint/2010/main" val="2487825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Here’s an example of my action plan.</a:t>
            </a:r>
          </a:p>
          <a:p>
            <a:endParaRPr lang="en-US" b="1" baseline="0" dirty="0" smtClean="0"/>
          </a:p>
          <a:p>
            <a:r>
              <a:rPr lang="en-US" b="1" baseline="0" dirty="0" smtClean="0"/>
              <a:t>ACTIVITY</a:t>
            </a:r>
          </a:p>
          <a:p>
            <a:r>
              <a:rPr lang="en-US" b="0" baseline="0" dirty="0" smtClean="0"/>
              <a:t>Let’s wrap up with a quick activity to get you started on drafting your own action plan.</a:t>
            </a:r>
          </a:p>
          <a:p>
            <a:endParaRPr lang="en-US" b="0" baseline="0" dirty="0" smtClean="0"/>
          </a:p>
          <a:p>
            <a:r>
              <a:rPr lang="en-US" b="0" baseline="0" dirty="0" smtClean="0"/>
              <a:t>Please note that all of my work is licensed under a Creative Commons 4.0 CC-BY so you may take it and adapt it to your own needs as long as you attribute me as your source.</a:t>
            </a:r>
            <a:endParaRPr lang="en-US" b="0"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21</a:t>
            </a:fld>
            <a:endParaRPr lang="en-US" dirty="0"/>
          </a:p>
        </p:txBody>
      </p:sp>
    </p:spTree>
    <p:extLst>
      <p:ext uri="{BB962C8B-B14F-4D97-AF65-F5344CB8AC3E}">
        <p14:creationId xmlns:p14="http://schemas.microsoft.com/office/powerpoint/2010/main" val="1373530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22</a:t>
            </a:fld>
            <a:endParaRPr lang="en-US" dirty="0"/>
          </a:p>
        </p:txBody>
      </p:sp>
    </p:spTree>
    <p:extLst>
      <p:ext uri="{BB962C8B-B14F-4D97-AF65-F5344CB8AC3E}">
        <p14:creationId xmlns:p14="http://schemas.microsoft.com/office/powerpoint/2010/main" val="1627837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Remember to celebrate your success no matter how</a:t>
            </a:r>
            <a:r>
              <a:rPr lang="en-US" b="1" baseline="0" dirty="0" smtClean="0"/>
              <a:t> big or small it is.</a:t>
            </a:r>
          </a:p>
        </p:txBody>
      </p:sp>
      <p:sp>
        <p:nvSpPr>
          <p:cNvPr id="4" name="Slide Number Placeholder 3"/>
          <p:cNvSpPr>
            <a:spLocks noGrp="1"/>
          </p:cNvSpPr>
          <p:nvPr>
            <p:ph type="sldNum" sz="quarter" idx="10"/>
          </p:nvPr>
        </p:nvSpPr>
        <p:spPr/>
        <p:txBody>
          <a:bodyPr/>
          <a:lstStyle/>
          <a:p>
            <a:fld id="{4788EB39-B6A8-4D8E-BCB0-C5FAD5E31E61}" type="slidenum">
              <a:rPr lang="en-US" smtClean="0"/>
              <a:t>23</a:t>
            </a:fld>
            <a:endParaRPr lang="en-US" dirty="0"/>
          </a:p>
        </p:txBody>
      </p:sp>
    </p:spTree>
    <p:extLst>
      <p:ext uri="{BB962C8B-B14F-4D97-AF65-F5344CB8AC3E}">
        <p14:creationId xmlns:p14="http://schemas.microsoft.com/office/powerpoint/2010/main" val="174158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24</a:t>
            </a:fld>
            <a:endParaRPr lang="en-US" dirty="0"/>
          </a:p>
        </p:txBody>
      </p:sp>
    </p:spTree>
    <p:extLst>
      <p:ext uri="{BB962C8B-B14F-4D97-AF65-F5344CB8AC3E}">
        <p14:creationId xmlns:p14="http://schemas.microsoft.com/office/powerpoint/2010/main" val="399044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25</a:t>
            </a:fld>
            <a:endParaRPr lang="en-US" dirty="0"/>
          </a:p>
        </p:txBody>
      </p:sp>
    </p:spTree>
    <p:extLst>
      <p:ext uri="{BB962C8B-B14F-4D97-AF65-F5344CB8AC3E}">
        <p14:creationId xmlns:p14="http://schemas.microsoft.com/office/powerpoint/2010/main" val="1298475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26</a:t>
            </a:fld>
            <a:endParaRPr lang="en-US" dirty="0"/>
          </a:p>
        </p:txBody>
      </p:sp>
    </p:spTree>
    <p:extLst>
      <p:ext uri="{BB962C8B-B14F-4D97-AF65-F5344CB8AC3E}">
        <p14:creationId xmlns:p14="http://schemas.microsoft.com/office/powerpoint/2010/main" val="230849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27</a:t>
            </a:fld>
            <a:endParaRPr lang="en-US" dirty="0"/>
          </a:p>
        </p:txBody>
      </p:sp>
    </p:spTree>
    <p:extLst>
      <p:ext uri="{BB962C8B-B14F-4D97-AF65-F5344CB8AC3E}">
        <p14:creationId xmlns:p14="http://schemas.microsoft.com/office/powerpoint/2010/main" val="80610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28</a:t>
            </a:fld>
            <a:endParaRPr lang="en-US" dirty="0"/>
          </a:p>
        </p:txBody>
      </p:sp>
    </p:spTree>
    <p:extLst>
      <p:ext uri="{BB962C8B-B14F-4D97-AF65-F5344CB8AC3E}">
        <p14:creationId xmlns:p14="http://schemas.microsoft.com/office/powerpoint/2010/main" val="207429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74320">
              <a:lnSpc>
                <a:spcPct val="100000"/>
              </a:lnSpc>
              <a:spcAft>
                <a:spcPts val="1200"/>
              </a:spcAft>
              <a:buFont typeface="+mj-lt"/>
              <a:buAutoNum type="arabicPeriod"/>
            </a:pPr>
            <a:r>
              <a:rPr lang="en-US" sz="1200" dirty="0" smtClean="0"/>
              <a:t>Embrace failure as a mechanism for success</a:t>
            </a:r>
          </a:p>
          <a:p>
            <a:pPr marL="0" indent="-274320">
              <a:lnSpc>
                <a:spcPct val="100000"/>
              </a:lnSpc>
              <a:spcAft>
                <a:spcPts val="1200"/>
              </a:spcAft>
              <a:buFont typeface="+mj-lt"/>
              <a:buAutoNum type="arabicPeriod"/>
            </a:pPr>
            <a:r>
              <a:rPr lang="en-US" sz="1200" dirty="0" smtClean="0"/>
              <a:t>Share program management challenges and lessons learned</a:t>
            </a:r>
          </a:p>
          <a:p>
            <a:pPr marL="0" indent="-274320">
              <a:lnSpc>
                <a:spcPct val="100000"/>
              </a:lnSpc>
              <a:spcAft>
                <a:spcPts val="1200"/>
              </a:spcAft>
              <a:buFont typeface="+mj-lt"/>
              <a:buAutoNum type="arabicPeriod"/>
            </a:pPr>
            <a:r>
              <a:rPr lang="en-US" sz="1200" dirty="0" smtClean="0"/>
              <a:t>Begin drafting an action plan</a:t>
            </a:r>
          </a:p>
          <a:p>
            <a:pPr marL="0" indent="-274320">
              <a:lnSpc>
                <a:spcPct val="100000"/>
              </a:lnSpc>
              <a:spcAft>
                <a:spcPts val="1200"/>
              </a:spcAft>
              <a:buFont typeface="+mj-lt"/>
              <a:buAutoNum type="arabicPeriod"/>
            </a:pPr>
            <a:endParaRPr lang="en-US" sz="1200" dirty="0" smtClean="0"/>
          </a:p>
          <a:p>
            <a:pPr marL="0" indent="0">
              <a:lnSpc>
                <a:spcPct val="100000"/>
              </a:lnSpc>
              <a:spcAft>
                <a:spcPts val="1200"/>
              </a:spcAft>
              <a:buFont typeface="+mj-lt"/>
              <a:buNone/>
            </a:pPr>
            <a:r>
              <a:rPr lang="en-US" sz="1200" dirty="0" smtClean="0"/>
              <a:t>Today I’m going to share the mistakes I made managing our QM program and my strategies for correcting</a:t>
            </a:r>
            <a:r>
              <a:rPr lang="en-US" sz="1200" baseline="0" dirty="0" smtClean="0"/>
              <a:t> them</a:t>
            </a:r>
            <a:endParaRPr lang="en-US" sz="1200" dirty="0" smtClean="0"/>
          </a:p>
          <a:p>
            <a:pPr marL="0" indent="0">
              <a:lnSpc>
                <a:spcPct val="100000"/>
              </a:lnSpc>
              <a:spcAft>
                <a:spcPts val="1200"/>
              </a:spcAft>
              <a:buFont typeface="+mj-lt"/>
              <a:buNone/>
            </a:pPr>
            <a:endParaRPr lang="en-US" sz="1200" dirty="0" smtClean="0"/>
          </a:p>
          <a:p>
            <a:pPr marL="0" indent="0">
              <a:lnSpc>
                <a:spcPct val="100000"/>
              </a:lnSpc>
              <a:spcAft>
                <a:spcPts val="1200"/>
              </a:spcAft>
              <a:buFont typeface="+mj-lt"/>
              <a:buNone/>
            </a:pPr>
            <a:r>
              <a:rPr lang="en-US" sz="1200" dirty="0" smtClean="0"/>
              <a:t>I’ll also ask you to share about some of the program management mistakes you may have made</a:t>
            </a:r>
          </a:p>
          <a:p>
            <a:pPr marL="0" indent="0">
              <a:lnSpc>
                <a:spcPct val="100000"/>
              </a:lnSpc>
              <a:spcAft>
                <a:spcPts val="1200"/>
              </a:spcAft>
              <a:buFont typeface="+mj-lt"/>
              <a:buNone/>
            </a:pPr>
            <a:endParaRPr lang="en-US" sz="1200" dirty="0" smtClean="0"/>
          </a:p>
          <a:p>
            <a:pPr marL="0" indent="0">
              <a:lnSpc>
                <a:spcPct val="100000"/>
              </a:lnSpc>
              <a:spcAft>
                <a:spcPts val="1200"/>
              </a:spcAft>
              <a:buFont typeface="+mj-lt"/>
              <a:buNone/>
            </a:pPr>
            <a:r>
              <a:rPr lang="en-US" sz="1200" dirty="0" smtClean="0"/>
              <a:t>And we’ll wrap up by having you start drafting </a:t>
            </a:r>
            <a:r>
              <a:rPr lang="en-US" sz="1200" baseline="0" dirty="0" smtClean="0"/>
              <a:t>an action plan</a:t>
            </a:r>
            <a:r>
              <a:rPr lang="en-US" sz="1200" dirty="0" smtClean="0"/>
              <a:t> of your own</a:t>
            </a:r>
          </a:p>
          <a:p>
            <a:pPr marL="0" indent="0">
              <a:lnSpc>
                <a:spcPct val="100000"/>
              </a:lnSpc>
              <a:spcAft>
                <a:spcPts val="1200"/>
              </a:spcAft>
              <a:buFont typeface="+mj-lt"/>
              <a:buNone/>
            </a:pPr>
            <a:endParaRPr lang="en-US" sz="1200" dirty="0" smtClean="0"/>
          </a:p>
          <a:p>
            <a:pPr marL="0" indent="0">
              <a:lnSpc>
                <a:spcPct val="100000"/>
              </a:lnSpc>
              <a:spcAft>
                <a:spcPts val="1200"/>
              </a:spcAft>
              <a:buFont typeface="+mj-lt"/>
              <a:buNone/>
            </a:pPr>
            <a:r>
              <a:rPr lang="en-US" sz="1200" dirty="0" smtClean="0"/>
              <a:t>If there is one thing I’ve learn from QM,</a:t>
            </a:r>
            <a:r>
              <a:rPr lang="en-US" sz="1200" baseline="0" dirty="0" smtClean="0"/>
              <a:t> it’s that there is always room for continued learning and improvement.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3</a:t>
            </a:fld>
            <a:endParaRPr lang="en-US" dirty="0"/>
          </a:p>
        </p:txBody>
      </p:sp>
    </p:spTree>
    <p:extLst>
      <p:ext uri="{BB962C8B-B14F-4D97-AF65-F5344CB8AC3E}">
        <p14:creationId xmlns:p14="http://schemas.microsoft.com/office/powerpoint/2010/main" val="169736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It helps you reset your perspective</a:t>
            </a:r>
          </a:p>
          <a:p>
            <a:pPr marL="171450" indent="-171450">
              <a:buFont typeface="Arial" panose="020B0604020202020204" pitchFamily="34" charset="0"/>
              <a:buChar char="•"/>
            </a:pPr>
            <a:r>
              <a:rPr lang="en-US" sz="1200" dirty="0" smtClean="0"/>
              <a:t>It humbles you</a:t>
            </a:r>
          </a:p>
          <a:p>
            <a:pPr marL="171450" indent="-171450">
              <a:buFont typeface="Arial" panose="020B0604020202020204" pitchFamily="34" charset="0"/>
              <a:buChar char="•"/>
            </a:pPr>
            <a:r>
              <a:rPr lang="en-US" sz="1200" dirty="0" smtClean="0"/>
              <a:t>It creates aha moments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It creates change </a:t>
            </a:r>
          </a:p>
          <a:p>
            <a:pPr marL="171450" indent="-171450">
              <a:buFont typeface="Arial" panose="020B0604020202020204" pitchFamily="34" charset="0"/>
              <a:buChar char="•"/>
            </a:pPr>
            <a:r>
              <a:rPr lang="en-US" sz="1200" dirty="0" smtClean="0"/>
              <a:t>It creates opportunity for success</a:t>
            </a:r>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4</a:t>
            </a:fld>
            <a:endParaRPr lang="en-US" dirty="0"/>
          </a:p>
        </p:txBody>
      </p:sp>
    </p:spTree>
    <p:extLst>
      <p:ext uri="{BB962C8B-B14F-4D97-AF65-F5344CB8AC3E}">
        <p14:creationId xmlns:p14="http://schemas.microsoft.com/office/powerpoint/2010/main" val="274815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inherited our QM program from a</a:t>
            </a:r>
            <a:r>
              <a:rPr lang="en-US" baseline="0" dirty="0" smtClean="0"/>
              <a:t> colleague who had done great work launching it in 2008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was new to my position &amp; new to being a system level QMC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had been a QMC before but had not accomplished much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was given other high priority work that absolutely had to be put first</a:t>
            </a:r>
          </a:p>
        </p:txBody>
      </p:sp>
      <p:sp>
        <p:nvSpPr>
          <p:cNvPr id="4" name="Slide Number Placeholder 3"/>
          <p:cNvSpPr>
            <a:spLocks noGrp="1"/>
          </p:cNvSpPr>
          <p:nvPr>
            <p:ph type="sldNum" sz="quarter" idx="10"/>
          </p:nvPr>
        </p:nvSpPr>
        <p:spPr/>
        <p:txBody>
          <a:bodyPr/>
          <a:lstStyle/>
          <a:p>
            <a:fld id="{4788EB39-B6A8-4D8E-BCB0-C5FAD5E31E61}" type="slidenum">
              <a:rPr lang="en-US" smtClean="0"/>
              <a:t>5</a:t>
            </a:fld>
            <a:endParaRPr lang="en-US" dirty="0"/>
          </a:p>
        </p:txBody>
      </p:sp>
    </p:spTree>
    <p:extLst>
      <p:ext uri="{BB962C8B-B14F-4D97-AF65-F5344CB8AC3E}">
        <p14:creationId xmlns:p14="http://schemas.microsoft.com/office/powerpoint/2010/main" val="118235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get focused, ask yourself “what do I really want to accomplish”?</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That question helped pinpoint my challenges</a:t>
            </a:r>
          </a:p>
          <a:p>
            <a:pPr marL="457200" indent="-274320">
              <a:buFont typeface="Arial" panose="020B0604020202020204" pitchFamily="34" charset="0"/>
              <a:buChar char="•"/>
            </a:pPr>
            <a:r>
              <a:rPr lang="en-US" dirty="0" smtClean="0"/>
              <a:t>I had to admit that I was</a:t>
            </a:r>
            <a:r>
              <a:rPr lang="en-US" baseline="0" dirty="0" smtClean="0"/>
              <a:t> making mistakes and decide to learn from them</a:t>
            </a:r>
          </a:p>
        </p:txBody>
      </p:sp>
      <p:sp>
        <p:nvSpPr>
          <p:cNvPr id="4" name="Slide Number Placeholder 3"/>
          <p:cNvSpPr>
            <a:spLocks noGrp="1"/>
          </p:cNvSpPr>
          <p:nvPr>
            <p:ph type="sldNum" sz="quarter" idx="10"/>
          </p:nvPr>
        </p:nvSpPr>
        <p:spPr/>
        <p:txBody>
          <a:bodyPr/>
          <a:lstStyle/>
          <a:p>
            <a:fld id="{4788EB39-B6A8-4D8E-BCB0-C5FAD5E31E61}" type="slidenum">
              <a:rPr lang="en-US" smtClean="0"/>
              <a:t>6</a:t>
            </a:fld>
            <a:endParaRPr lang="en-US" dirty="0"/>
          </a:p>
        </p:txBody>
      </p:sp>
    </p:spTree>
    <p:extLst>
      <p:ext uri="{BB962C8B-B14F-4D97-AF65-F5344CB8AC3E}">
        <p14:creationId xmlns:p14="http://schemas.microsoft.com/office/powerpoint/2010/main" val="173116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smtClean="0">
                <a:solidFill>
                  <a:schemeClr val="tx1"/>
                </a:solidFill>
                <a:effectLst/>
                <a:latin typeface="+mn-lt"/>
                <a:ea typeface="+mn-ea"/>
                <a:cs typeface="+mn-cs"/>
              </a:rPr>
              <a:t>Too many “what if’s” prevented me from taking action</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200" b="1" dirty="0" smtClean="0"/>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dirty="0" smtClean="0"/>
              <a:t>You have to embrace the unknown</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b="0" dirty="0" smtClean="0"/>
              <a:t>I finally realized that I didn’t have to have an answer for everything</a:t>
            </a:r>
          </a:p>
          <a:p>
            <a:pPr marL="45720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smtClean="0"/>
              <a:t>There are some things you just have to learn and discover along the way</a:t>
            </a:r>
          </a:p>
          <a:p>
            <a:pPr marL="457200" lvl="0" indent="-457200">
              <a:lnSpc>
                <a:spcPct val="100000"/>
              </a:lnSpc>
              <a:spcBef>
                <a:spcPts val="0"/>
              </a:spcBef>
              <a:spcAft>
                <a:spcPts val="1200"/>
              </a:spcAft>
            </a:pPr>
            <a:endParaRPr lang="en-US" sz="1200" dirty="0" smtClean="0"/>
          </a:p>
          <a:p>
            <a:pPr marL="457200" lvl="0" indent="-457200">
              <a:lnSpc>
                <a:spcPct val="100000"/>
              </a:lnSpc>
              <a:spcBef>
                <a:spcPts val="0"/>
              </a:spcBef>
              <a:spcAft>
                <a:spcPts val="1200"/>
              </a:spcAft>
            </a:pPr>
            <a:r>
              <a:rPr lang="en-US" sz="1200" b="1" dirty="0" smtClean="0"/>
              <a:t>Doing nothing is a choice…if you venture nothing, you gain nothing</a:t>
            </a:r>
          </a:p>
          <a:p>
            <a:pPr marL="457200" lvl="0" indent="-457200">
              <a:lnSpc>
                <a:spcPct val="100000"/>
              </a:lnSpc>
              <a:spcBef>
                <a:spcPts val="0"/>
              </a:spcBef>
              <a:spcAft>
                <a:spcPts val="1200"/>
              </a:spcAft>
            </a:pPr>
            <a:endParaRPr lang="en-US" sz="1200" dirty="0" smtClean="0"/>
          </a:p>
        </p:txBody>
      </p:sp>
      <p:sp>
        <p:nvSpPr>
          <p:cNvPr id="4" name="Slide Number Placeholder 3"/>
          <p:cNvSpPr>
            <a:spLocks noGrp="1"/>
          </p:cNvSpPr>
          <p:nvPr>
            <p:ph type="sldNum" sz="quarter" idx="10"/>
          </p:nvPr>
        </p:nvSpPr>
        <p:spPr/>
        <p:txBody>
          <a:bodyPr/>
          <a:lstStyle/>
          <a:p>
            <a:fld id="{4788EB39-B6A8-4D8E-BCB0-C5FAD5E31E61}" type="slidenum">
              <a:rPr lang="en-US" smtClean="0"/>
              <a:t>7</a:t>
            </a:fld>
            <a:endParaRPr lang="en-US" dirty="0"/>
          </a:p>
        </p:txBody>
      </p:sp>
    </p:spTree>
    <p:extLst>
      <p:ext uri="{BB962C8B-B14F-4D97-AF65-F5344CB8AC3E}">
        <p14:creationId xmlns:p14="http://schemas.microsoft.com/office/powerpoint/2010/main" val="222698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Ask questions</a:t>
            </a:r>
          </a:p>
          <a:p>
            <a:endParaRPr lang="en-US" dirty="0" smtClean="0"/>
          </a:p>
          <a:p>
            <a:r>
              <a:rPr lang="en-US" b="1" baseline="0" dirty="0" smtClean="0"/>
              <a:t>Talk t</a:t>
            </a:r>
            <a:r>
              <a:rPr lang="en-US" b="1" dirty="0" smtClean="0"/>
              <a:t>o people</a:t>
            </a:r>
          </a:p>
          <a:p>
            <a:endParaRPr lang="en-US" dirty="0" smtClean="0"/>
          </a:p>
          <a:p>
            <a:r>
              <a:rPr lang="en-US" b="1" dirty="0" smtClean="0"/>
              <a:t>Investigate what your system,</a:t>
            </a:r>
            <a:r>
              <a:rPr lang="en-US" b="1" baseline="0" dirty="0" smtClean="0"/>
              <a:t> </a:t>
            </a:r>
            <a:r>
              <a:rPr lang="en-US" b="1" dirty="0" smtClean="0"/>
              <a:t>colleges, or faculty need/want</a:t>
            </a:r>
          </a:p>
          <a:p>
            <a:pPr marL="457200" indent="-274320">
              <a:buFont typeface="Arial" panose="020B0604020202020204" pitchFamily="34" charset="0"/>
              <a:buChar char="•"/>
            </a:pPr>
            <a:r>
              <a:rPr lang="en-US" dirty="0" smtClean="0"/>
              <a:t>This piece is a work in progress</a:t>
            </a:r>
          </a:p>
          <a:p>
            <a:pPr marL="457200" indent="-274320">
              <a:buFont typeface="Arial" panose="020B0604020202020204" pitchFamily="34" charset="0"/>
              <a:buChar char="•"/>
            </a:pPr>
            <a:r>
              <a:rPr lang="en-US" dirty="0" smtClean="0"/>
              <a:t>We recently launched a system survey</a:t>
            </a:r>
            <a:r>
              <a:rPr lang="en-US" baseline="0" dirty="0" smtClean="0"/>
              <a:t> to help determine our needs</a:t>
            </a:r>
            <a:endParaRPr lang="en-US" dirty="0" smtClean="0"/>
          </a:p>
          <a:p>
            <a:endParaRPr lang="en-US" dirty="0" smtClean="0"/>
          </a:p>
          <a:p>
            <a:pPr lvl="0"/>
            <a:r>
              <a:rPr lang="en-US" sz="1200" b="1" kern="1200" dirty="0" smtClean="0">
                <a:solidFill>
                  <a:schemeClr val="tx1"/>
                </a:solidFill>
                <a:effectLst/>
                <a:latin typeface="+mn-lt"/>
                <a:ea typeface="+mn-ea"/>
                <a:cs typeface="+mn-cs"/>
              </a:rPr>
              <a:t>Identify and understand your audience</a:t>
            </a:r>
          </a:p>
          <a:p>
            <a:pPr marL="457200" lvl="0" indent="-274320">
              <a:buFont typeface="Arial" panose="020B0604020202020204" pitchFamily="34" charset="0"/>
              <a:buChar char="•"/>
            </a:pPr>
            <a:r>
              <a:rPr lang="en-US" sz="1200" kern="1200" dirty="0" smtClean="0">
                <a:solidFill>
                  <a:schemeClr val="tx1"/>
                </a:solidFill>
                <a:effectLst/>
                <a:latin typeface="+mn-lt"/>
                <a:ea typeface="+mn-ea"/>
                <a:cs typeface="+mn-cs"/>
              </a:rPr>
              <a:t>Who was I trying to reach…my QMCs, college leadership, faculty, staff???</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Make comparisons</a:t>
            </a:r>
          </a:p>
          <a:p>
            <a:pPr marL="457200" lvl="0" indent="-274320">
              <a:buFont typeface="Arial" panose="020B0604020202020204" pitchFamily="34" charset="0"/>
              <a:buChar char="•"/>
            </a:pPr>
            <a:r>
              <a:rPr lang="en-US" sz="1200" kern="1200" dirty="0" smtClean="0">
                <a:solidFill>
                  <a:schemeClr val="tx1"/>
                </a:solidFill>
                <a:effectLst/>
                <a:latin typeface="+mn-lt"/>
                <a:ea typeface="+mn-ea"/>
                <a:cs typeface="+mn-cs"/>
              </a:rPr>
              <a:t>I looked for other QM systems or programs to use as models </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Participate</a:t>
            </a:r>
            <a:r>
              <a:rPr lang="en-US" b="1" baseline="0" dirty="0" smtClean="0"/>
              <a:t> in QM training</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Having first hand knowledge gave me expertise &amp; helps me confidently answer questions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8</a:t>
            </a:fld>
            <a:endParaRPr lang="en-US" dirty="0"/>
          </a:p>
        </p:txBody>
      </p:sp>
    </p:spTree>
    <p:extLst>
      <p:ext uri="{BB962C8B-B14F-4D97-AF65-F5344CB8AC3E}">
        <p14:creationId xmlns:p14="http://schemas.microsoft.com/office/powerpoint/2010/main" val="547940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1200"/>
              </a:spcAft>
              <a:buClrTx/>
              <a:buSzTx/>
              <a:buFontTx/>
              <a:buNone/>
              <a:tabLst/>
              <a:defRPr/>
            </a:pPr>
            <a:r>
              <a:rPr lang="en-US" sz="1200" b="1" dirty="0" smtClean="0"/>
              <a:t>Jump in with both feet</a:t>
            </a:r>
          </a:p>
          <a:p>
            <a:pPr marL="457200" lvl="0" indent="-457200">
              <a:lnSpc>
                <a:spcPct val="100000"/>
              </a:lnSpc>
              <a:spcBef>
                <a:spcPts val="0"/>
              </a:spcBef>
              <a:spcAft>
                <a:spcPts val="1200"/>
              </a:spcAft>
            </a:pPr>
            <a:endParaRPr lang="en-US" sz="1200" dirty="0" smtClean="0"/>
          </a:p>
          <a:p>
            <a:pPr lvl="0"/>
            <a:r>
              <a:rPr lang="en-US" b="1" dirty="0" smtClean="0"/>
              <a:t>Recognize that is doesn’t matter so much what you do, just do something, ANYTHING to get yourself started</a:t>
            </a:r>
            <a:endParaRPr lang="en-US" dirty="0" smtClean="0"/>
          </a:p>
          <a:p>
            <a:pPr marL="457200" lvl="0" indent="-182880">
              <a:lnSpc>
                <a:spcPct val="100000"/>
              </a:lnSpc>
              <a:spcBef>
                <a:spcPts val="0"/>
              </a:spcBef>
              <a:spcAft>
                <a:spcPts val="1200"/>
              </a:spcAft>
              <a:buFont typeface="Arial" panose="020B0604020202020204" pitchFamily="34" charset="0"/>
              <a:buChar char="•"/>
            </a:pPr>
            <a:r>
              <a:rPr lang="en-US" dirty="0" smtClean="0"/>
              <a:t>I asked myself, what can I do to get started?  </a:t>
            </a:r>
          </a:p>
          <a:p>
            <a:pPr marL="457200" lvl="0" indent="-182880">
              <a:lnSpc>
                <a:spcPct val="100000"/>
              </a:lnSpc>
              <a:spcBef>
                <a:spcPts val="0"/>
              </a:spcBef>
              <a:spcAft>
                <a:spcPts val="1200"/>
              </a:spcAft>
              <a:buFont typeface="Arial" panose="020B0604020202020204" pitchFamily="34" charset="0"/>
              <a:buChar char="•"/>
            </a:pPr>
            <a:r>
              <a:rPr lang="en-US" dirty="0" smtClean="0"/>
              <a:t>I started by hosting regular QMC meetings…it was FREE,</a:t>
            </a:r>
            <a:r>
              <a:rPr lang="en-US" baseline="0" dirty="0" smtClean="0"/>
              <a:t> only took 1-2 hours of time per month and helped build our QMC community</a:t>
            </a:r>
          </a:p>
          <a:p>
            <a:pPr marL="457200" marR="0" lvl="0" indent="-18288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smtClean="0"/>
              <a:t>After that, I asked myself, what can I do next?</a:t>
            </a:r>
          </a:p>
          <a:p>
            <a:pPr lvl="0"/>
            <a:endParaRPr lang="en-US" dirty="0" smtClean="0"/>
          </a:p>
          <a:p>
            <a:pPr lvl="0"/>
            <a:endParaRPr lang="en-US" dirty="0" smtClean="0"/>
          </a:p>
          <a:p>
            <a:pPr marL="457200" lvl="0" indent="-182880">
              <a:lnSpc>
                <a:spcPct val="100000"/>
              </a:lnSpc>
              <a:spcBef>
                <a:spcPts val="0"/>
              </a:spcBef>
              <a:spcAft>
                <a:spcPts val="1200"/>
              </a:spcAft>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4788EB39-B6A8-4D8E-BCB0-C5FAD5E31E61}" type="slidenum">
              <a:rPr lang="en-US" smtClean="0"/>
              <a:t>9</a:t>
            </a:fld>
            <a:endParaRPr lang="en-US" dirty="0"/>
          </a:p>
        </p:txBody>
      </p:sp>
    </p:spTree>
    <p:extLst>
      <p:ext uri="{BB962C8B-B14F-4D97-AF65-F5344CB8AC3E}">
        <p14:creationId xmlns:p14="http://schemas.microsoft.com/office/powerpoint/2010/main" val="348775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BD2E2724-2811-4C1C-8467-A3FE3869B318}" type="datetimeFigureOut">
              <a:rPr lang="en-US" smtClean="0"/>
              <a:t>10/28/2016</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73C628B-03F0-4559-AFF0-D1C3126E46DD}" type="slidenum">
              <a:rPr lang="en-US" smtClean="0"/>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00471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2803712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15368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224281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BD2E2724-2811-4C1C-8467-A3FE3869B318}" type="datetimeFigureOut">
              <a:rPr lang="en-US" smtClean="0"/>
              <a:t>10/28/2016</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73C628B-03F0-4559-AFF0-D1C3126E46DD}" type="slidenum">
              <a:rPr lang="en-US" smtClean="0"/>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9400015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247861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176936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133353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E2724-2811-4C1C-8467-A3FE3869B318}" type="datetimeFigureOut">
              <a:rPr lang="en-US" smtClean="0"/>
              <a:t>10/28/2016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3C628B-03F0-4559-AFF0-D1C3126E46DD}" type="slidenum">
              <a:rPr lang="en-US" smtClean="0"/>
              <a:t>‹#›</a:t>
            </a:fld>
            <a:endParaRPr lang="en-US" dirty="0"/>
          </a:p>
        </p:txBody>
      </p:sp>
    </p:spTree>
    <p:extLst>
      <p:ext uri="{BB962C8B-B14F-4D97-AF65-F5344CB8AC3E}">
        <p14:creationId xmlns:p14="http://schemas.microsoft.com/office/powerpoint/2010/main" val="265680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D2E2724-2811-4C1C-8467-A3FE3869B318}" type="datetimeFigureOut">
              <a:rPr lang="en-US" smtClean="0"/>
              <a:t>10/28/2016</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73C628B-03F0-4559-AFF0-D1C3126E46DD}"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766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D2E2724-2811-4C1C-8467-A3FE3869B318}" type="datetimeFigureOut">
              <a:rPr lang="en-US" smtClean="0"/>
              <a:t>10/28/2016</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73C628B-03F0-4559-AFF0-D1C3126E46DD}"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28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D2E2724-2811-4C1C-8467-A3FE3869B318}" type="datetimeFigureOut">
              <a:rPr lang="en-US" smtClean="0"/>
              <a:t>10/28/2016</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73C628B-03F0-4559-AFF0-D1C3126E46DD}" type="slidenum">
              <a:rPr lang="en-US" smtClean="0"/>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61126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asells@sbctc.edu"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creativecommons.org/licenses/by/4.0/deed.en_U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keithminer/" TargetMode="External"/><Relationship Id="rId13" Type="http://schemas.openxmlformats.org/officeDocument/2006/relationships/hyperlink" Target="https://www.flickr.com/photos/jokonoko/4503457067/" TargetMode="External"/><Relationship Id="rId18" Type="http://schemas.openxmlformats.org/officeDocument/2006/relationships/hyperlink" Target="https://pixabay.com/en/cat-aggression-emotions-fear-1641959/" TargetMode="External"/><Relationship Id="rId3" Type="http://schemas.openxmlformats.org/officeDocument/2006/relationships/hyperlink" Target="https://pixabay.com/en/girl-person-oops-570557/" TargetMode="External"/><Relationship Id="rId21" Type="http://schemas.openxmlformats.org/officeDocument/2006/relationships/hyperlink" Target="https://pixabay.com/en/users/organicmom30-581560/" TargetMode="External"/><Relationship Id="rId7" Type="http://schemas.openxmlformats.org/officeDocument/2006/relationships/hyperlink" Target="https://www.flickr.com/photos/keithminer/2520975639/" TargetMode="External"/><Relationship Id="rId12" Type="http://schemas.openxmlformats.org/officeDocument/2006/relationships/hyperlink" Target="http://creativecommons.org/licenses/by/2.0" TargetMode="External"/><Relationship Id="rId17" Type="http://schemas.openxmlformats.org/officeDocument/2006/relationships/hyperlink" Target="https://www.flickr.com/photos/threar/" TargetMode="External"/><Relationship Id="rId2" Type="http://schemas.openxmlformats.org/officeDocument/2006/relationships/notesSlide" Target="../notesSlides/notesSlide26.xml"/><Relationship Id="rId16" Type="http://schemas.openxmlformats.org/officeDocument/2006/relationships/hyperlink" Target="https://www.flickr.com/photos/threar/16853314181/" TargetMode="External"/><Relationship Id="rId20" Type="http://schemas.openxmlformats.org/officeDocument/2006/relationships/hyperlink" Target="https://pixabay.com/en/reading-kid-homework-game-playing-952793/" TargetMode="External"/><Relationship Id="rId1" Type="http://schemas.openxmlformats.org/officeDocument/2006/relationships/slideLayout" Target="../slideLayouts/slideLayout2.xml"/><Relationship Id="rId6" Type="http://schemas.openxmlformats.org/officeDocument/2006/relationships/hyperlink" Target="https://www.google.com/maps/d/viewer?mid=1f8VSLy_wQ7tT1Luu8TRHcjM_x08&amp;hl=en_US" TargetMode="External"/><Relationship Id="rId11" Type="http://schemas.openxmlformats.org/officeDocument/2006/relationships/hyperlink" Target="https://www.flickr.com/photos/usdagov/" TargetMode="External"/><Relationship Id="rId5" Type="http://schemas.openxmlformats.org/officeDocument/2006/relationships/hyperlink" Target="http://creativecommons.org/publicdomain/zero/1.0/" TargetMode="External"/><Relationship Id="rId15" Type="http://schemas.openxmlformats.org/officeDocument/2006/relationships/hyperlink" Target="http://creativecommons.org/licenses/by-sa/2.0" TargetMode="External"/><Relationship Id="rId10" Type="http://schemas.openxmlformats.org/officeDocument/2006/relationships/hyperlink" Target="https://www.flickr.com/photos/usdagov/16024807396/" TargetMode="External"/><Relationship Id="rId19" Type="http://schemas.openxmlformats.org/officeDocument/2006/relationships/hyperlink" Target="https://pixabay.com/en/users/White8ManART-3184606/" TargetMode="External"/><Relationship Id="rId4" Type="http://schemas.openxmlformats.org/officeDocument/2006/relationships/hyperlink" Target="https://pixabay.com/en/users/bohed-86046/" TargetMode="External"/><Relationship Id="rId9" Type="http://schemas.openxmlformats.org/officeDocument/2006/relationships/hyperlink" Target="http://creativecommons.org/licenses/by-sa/4.0" TargetMode="External"/><Relationship Id="rId14" Type="http://schemas.openxmlformats.org/officeDocument/2006/relationships/hyperlink" Target="https://www.flickr.com/photos/jokonoko/"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creativecommons.org/licenses/by/2.0" TargetMode="External"/><Relationship Id="rId13" Type="http://schemas.openxmlformats.org/officeDocument/2006/relationships/hyperlink" Target="https://pixabay.com/en/tub-palio-race-river-water-remo-114349/" TargetMode="External"/><Relationship Id="rId18" Type="http://schemas.openxmlformats.org/officeDocument/2006/relationships/hyperlink" Target="http://creativecommons.org/licenses/by-sa/3.0" TargetMode="External"/><Relationship Id="rId3" Type="http://schemas.openxmlformats.org/officeDocument/2006/relationships/hyperlink" Target="https://www.flickr.com/photos/spyndle/2898579781/" TargetMode="External"/><Relationship Id="rId7" Type="http://schemas.openxmlformats.org/officeDocument/2006/relationships/hyperlink" Target="https://www.flickr.com/photos/41stfiresbrigade/" TargetMode="External"/><Relationship Id="rId12" Type="http://schemas.openxmlformats.org/officeDocument/2006/relationships/hyperlink" Target="https://www.flickr.com/photos/richardsummers/" TargetMode="External"/><Relationship Id="rId17" Type="http://schemas.openxmlformats.org/officeDocument/2006/relationships/hyperlink" Target="https://commons.wikimedia.org/wiki/User:Luekk" TargetMode="External"/><Relationship Id="rId2" Type="http://schemas.openxmlformats.org/officeDocument/2006/relationships/notesSlide" Target="../notesSlides/notesSlide27.xml"/><Relationship Id="rId16" Type="http://schemas.openxmlformats.org/officeDocument/2006/relationships/hyperlink" Target="https://commons.wikimedia.org/wiki/File:Schlauchverteiler_Feuerwehr.jpg" TargetMode="External"/><Relationship Id="rId20" Type="http://schemas.openxmlformats.org/officeDocument/2006/relationships/hyperlink" Target="https://pixabay.com/en/users/cocoparisienne-127419/" TargetMode="External"/><Relationship Id="rId1" Type="http://schemas.openxmlformats.org/officeDocument/2006/relationships/slideLayout" Target="../slideLayouts/slideLayout2.xml"/><Relationship Id="rId6" Type="http://schemas.openxmlformats.org/officeDocument/2006/relationships/hyperlink" Target="https://www.flickr.com/photos/41stfiresbrigade/9556690440/" TargetMode="External"/><Relationship Id="rId11" Type="http://schemas.openxmlformats.org/officeDocument/2006/relationships/hyperlink" Target="https://www.flickr.com/photos/richardsummers/213085702/" TargetMode="External"/><Relationship Id="rId5" Type="http://schemas.openxmlformats.org/officeDocument/2006/relationships/hyperlink" Target="http://creativecommons.org/licenses/by-sa/4.0" TargetMode="External"/><Relationship Id="rId15" Type="http://schemas.openxmlformats.org/officeDocument/2006/relationships/hyperlink" Target="http://creativecommons.org/publicdomain/zero/1.0/" TargetMode="External"/><Relationship Id="rId10" Type="http://schemas.openxmlformats.org/officeDocument/2006/relationships/hyperlink" Target="https://www.flickr.com/photos/19353770@N05/" TargetMode="External"/><Relationship Id="rId19" Type="http://schemas.openxmlformats.org/officeDocument/2006/relationships/hyperlink" Target="https://pixabay.com/en/ostriches-birds-bouquet-ostrich-838976/" TargetMode="External"/><Relationship Id="rId4" Type="http://schemas.openxmlformats.org/officeDocument/2006/relationships/hyperlink" Target="https://www.flickr.com/photos/spyndle/" TargetMode="External"/><Relationship Id="rId9" Type="http://schemas.openxmlformats.org/officeDocument/2006/relationships/hyperlink" Target="https://www.flickr.com/photos/19353770@N05/4148447877/" TargetMode="External"/><Relationship Id="rId14" Type="http://schemas.openxmlformats.org/officeDocument/2006/relationships/hyperlink" Target="https://pixabay.com/en/users/99pixel-37069/"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creativecommons.org/publicdomain/zero/1.0/" TargetMode="External"/><Relationship Id="rId13" Type="http://schemas.openxmlformats.org/officeDocument/2006/relationships/hyperlink" Target="https://www.qualitymatters.org/true-confessions-5-things-i-did-wrong-managing-our-program" TargetMode="External"/><Relationship Id="rId18" Type="http://schemas.openxmlformats.org/officeDocument/2006/relationships/hyperlink" Target="https://www.flickr.com/photos/dotbenjamin/" TargetMode="External"/><Relationship Id="rId3" Type="http://schemas.openxmlformats.org/officeDocument/2006/relationships/hyperlink" Target="https://www.flickr.com/photos/40987321@N02/5580348753/" TargetMode="External"/><Relationship Id="rId7" Type="http://schemas.openxmlformats.org/officeDocument/2006/relationships/hyperlink" Target="https://pixabay.com/en/users/polettix-374114/" TargetMode="External"/><Relationship Id="rId12" Type="http://schemas.openxmlformats.org/officeDocument/2006/relationships/hyperlink" Target="https://www.flickr.com/photos/gail_thepinkpeppercorn/" TargetMode="External"/><Relationship Id="rId17" Type="http://schemas.openxmlformats.org/officeDocument/2006/relationships/hyperlink" Target="https://www.flickr.com/photos/dotbenjamin/2765083201/" TargetMode="External"/><Relationship Id="rId2" Type="http://schemas.openxmlformats.org/officeDocument/2006/relationships/notesSlide" Target="../notesSlides/notesSlide28.xml"/><Relationship Id="rId16" Type="http://schemas.openxmlformats.org/officeDocument/2006/relationships/hyperlink" Target="https://pixabay.com/en/users/StartupStockPhotos-690514/" TargetMode="External"/><Relationship Id="rId1" Type="http://schemas.openxmlformats.org/officeDocument/2006/relationships/slideLayout" Target="../slideLayouts/slideLayout2.xml"/><Relationship Id="rId6" Type="http://schemas.openxmlformats.org/officeDocument/2006/relationships/hyperlink" Target="https://pixabay.com/en/road-objective-turning-point-820846/" TargetMode="External"/><Relationship Id="rId11" Type="http://schemas.openxmlformats.org/officeDocument/2006/relationships/hyperlink" Target="https://www.flickr.com/photos/gail_thepinkpeppercorn/3516377616/" TargetMode="External"/><Relationship Id="rId5" Type="http://schemas.openxmlformats.org/officeDocument/2006/relationships/hyperlink" Target="http://creativecommons.org/licenses/by/2.0" TargetMode="External"/><Relationship Id="rId15" Type="http://schemas.openxmlformats.org/officeDocument/2006/relationships/hyperlink" Target="https://pixabay.com/en/children-win-success-video-game-593313/" TargetMode="External"/><Relationship Id="rId10" Type="http://schemas.openxmlformats.org/officeDocument/2006/relationships/hyperlink" Target="https://www.flickr.com/photos/comedynose/" TargetMode="External"/><Relationship Id="rId19" Type="http://schemas.openxmlformats.org/officeDocument/2006/relationships/hyperlink" Target="http://creativecommons.org/licenses/by-sa/2.0" TargetMode="External"/><Relationship Id="rId4" Type="http://schemas.openxmlformats.org/officeDocument/2006/relationships/hyperlink" Target="https://www.flickr.com/photos/40987321@N02/" TargetMode="External"/><Relationship Id="rId9" Type="http://schemas.openxmlformats.org/officeDocument/2006/relationships/hyperlink" Target="https://www.flickr.com/photos/comedynose/7865159650/" TargetMode="External"/><Relationship Id="rId14" Type="http://schemas.openxmlformats.org/officeDocument/2006/relationships/hyperlink" Target="http://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girl with hand on head in an I made a mistake posture"/>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9924" t="11335" r="14818" b="4365"/>
          <a:stretch/>
        </p:blipFill>
        <p:spPr>
          <a:xfrm>
            <a:off x="0" y="0"/>
            <a:ext cx="9144000" cy="6858000"/>
          </a:xfrm>
          <a:solidFill>
            <a:schemeClr val="bg1">
              <a:lumMod val="85000"/>
              <a:alpha val="35000"/>
            </a:schemeClr>
          </a:solidFill>
        </p:spPr>
      </p:pic>
      <p:sp>
        <p:nvSpPr>
          <p:cNvPr id="2" name="Title 1"/>
          <p:cNvSpPr>
            <a:spLocks noGrp="1"/>
          </p:cNvSpPr>
          <p:nvPr>
            <p:ph type="ctrTitle"/>
          </p:nvPr>
        </p:nvSpPr>
        <p:spPr>
          <a:xfrm>
            <a:off x="12700" y="1875059"/>
            <a:ext cx="9144000" cy="3107882"/>
          </a:xfrm>
          <a:solidFill>
            <a:schemeClr val="bg1">
              <a:lumMod val="85000"/>
              <a:alpha val="35000"/>
            </a:schemeClr>
          </a:solidFill>
        </p:spPr>
        <p:txBody>
          <a:bodyPr vert="horz" lIns="91440" tIns="45720" rIns="91440" bIns="45720" rtlCol="0" anchor="ctr">
            <a:noAutofit/>
          </a:bodyPr>
          <a:lstStyle/>
          <a:p>
            <a:pPr>
              <a:lnSpc>
                <a:spcPct val="100000"/>
              </a:lnSpc>
              <a:spcBef>
                <a:spcPts val="600"/>
              </a:spcBef>
              <a:spcAft>
                <a:spcPts val="1200"/>
              </a:spcAft>
            </a:pPr>
            <a:r>
              <a:rPr lang="en-US" sz="5400" b="1" dirty="0"/>
              <a:t>True Confessions</a:t>
            </a:r>
            <a:r>
              <a:rPr lang="en-US" sz="4800" b="1" dirty="0"/>
              <a:t/>
            </a:r>
            <a:br>
              <a:rPr lang="en-US" sz="4800" b="1" dirty="0"/>
            </a:br>
            <a:r>
              <a:rPr lang="en-US" sz="2200" b="1" dirty="0"/>
              <a:t>5 Things I Did Wrong Managing Our QM </a:t>
            </a:r>
            <a:r>
              <a:rPr lang="en-US" sz="2200" b="1" dirty="0" smtClean="0"/>
              <a:t>Program</a:t>
            </a:r>
            <a:r>
              <a:rPr lang="en-US" sz="2000" b="1" dirty="0" smtClean="0"/>
              <a:t/>
            </a:r>
            <a:br>
              <a:rPr lang="en-US" sz="2000" b="1" dirty="0" smtClean="0"/>
            </a:br>
            <a:r>
              <a:rPr lang="en-US" sz="800" b="1" dirty="0" smtClean="0"/>
              <a:t/>
            </a:r>
            <a:br>
              <a:rPr lang="en-US" sz="800" b="1" dirty="0" smtClean="0"/>
            </a:br>
            <a:r>
              <a:rPr lang="en-US" sz="800" b="1" dirty="0" smtClean="0"/>
              <a:t> </a:t>
            </a:r>
            <a:r>
              <a:rPr lang="en-US" sz="2000" b="1" dirty="0"/>
              <a:t/>
            </a:r>
            <a:br>
              <a:rPr lang="en-US" sz="2000" b="1" dirty="0"/>
            </a:br>
            <a:r>
              <a:rPr lang="en-US" sz="1400" dirty="0"/>
              <a:t/>
            </a:r>
            <a:br>
              <a:rPr lang="en-US" sz="1400" dirty="0"/>
            </a:br>
            <a:r>
              <a:rPr lang="en-US" sz="1600" cap="none" dirty="0" smtClean="0">
                <a:latin typeface="Arial Narrow" panose="020B0606020202030204" pitchFamily="34" charset="0"/>
              </a:rPr>
              <a:t>“Learn from the mistakes of others…you can’t possibly live long enough to make them all yourself!”</a:t>
            </a:r>
            <a:br>
              <a:rPr lang="en-US" sz="1600" cap="none" dirty="0" smtClean="0">
                <a:latin typeface="Arial Narrow" panose="020B0606020202030204" pitchFamily="34" charset="0"/>
              </a:rPr>
            </a:br>
            <a:r>
              <a:rPr lang="en-US" sz="500" cap="none" dirty="0" smtClean="0">
                <a:latin typeface="Arial Narrow" panose="020B0606020202030204" pitchFamily="34" charset="0"/>
              </a:rPr>
              <a:t> </a:t>
            </a:r>
            <a:r>
              <a:rPr lang="en-US" sz="1600" cap="none" dirty="0" smtClean="0">
                <a:latin typeface="Arial Narrow" panose="020B0606020202030204" pitchFamily="34" charset="0"/>
              </a:rPr>
              <a:t/>
            </a:r>
            <a:br>
              <a:rPr lang="en-US" sz="1600" cap="none" dirty="0" smtClean="0">
                <a:latin typeface="Arial Narrow" panose="020B0606020202030204" pitchFamily="34" charset="0"/>
              </a:rPr>
            </a:br>
            <a:r>
              <a:rPr lang="en-US" sz="1600" cap="none" dirty="0" smtClean="0">
                <a:latin typeface="Arial Narrow" panose="020B0606020202030204" pitchFamily="34" charset="0"/>
              </a:rPr>
              <a:t>~ Samuel Levenson</a:t>
            </a:r>
            <a:endParaRPr lang="en-US" sz="1100" dirty="0">
              <a:latin typeface="Arial Narrow" panose="020B0606020202030204" pitchFamily="34" charset="0"/>
            </a:endParaRPr>
          </a:p>
        </p:txBody>
      </p:sp>
      <p:sp>
        <p:nvSpPr>
          <p:cNvPr id="3" name="Subtitle 2"/>
          <p:cNvSpPr>
            <a:spLocks noGrp="1"/>
          </p:cNvSpPr>
          <p:nvPr>
            <p:ph type="subTitle" idx="1"/>
          </p:nvPr>
        </p:nvSpPr>
        <p:spPr>
          <a:xfrm>
            <a:off x="0" y="189571"/>
            <a:ext cx="9156700" cy="460134"/>
          </a:xfrm>
        </p:spPr>
        <p:txBody>
          <a:bodyPr>
            <a:noAutofit/>
          </a:bodyPr>
          <a:lstStyle/>
          <a:p>
            <a:r>
              <a:rPr lang="en-US" sz="2200" b="1" dirty="0"/>
              <a:t>Alissa </a:t>
            </a:r>
            <a:r>
              <a:rPr lang="en-US" sz="2200" b="1" dirty="0" smtClean="0"/>
              <a:t>Sells  |  #qmconf2016  |  #qm5mistakes  </a:t>
            </a:r>
            <a:r>
              <a:rPr lang="en-US" sz="2200" b="1" dirty="0"/>
              <a:t>| </a:t>
            </a:r>
            <a:r>
              <a:rPr lang="en-US" sz="2200" b="1" dirty="0" smtClean="0"/>
              <a:t> @</a:t>
            </a:r>
            <a:r>
              <a:rPr lang="en-US" sz="2200" b="1" dirty="0"/>
              <a:t>WAeLearning </a:t>
            </a:r>
            <a:endParaRPr lang="en-US" sz="2200" dirty="0"/>
          </a:p>
        </p:txBody>
      </p:sp>
    </p:spTree>
    <p:extLst>
      <p:ext uri="{BB962C8B-B14F-4D97-AF65-F5344CB8AC3E}">
        <p14:creationId xmlns:p14="http://schemas.microsoft.com/office/powerpoint/2010/main" val="2134525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an incandescent lightbulb on a dark background"/>
          <p:cNvPicPr>
            <a:picLocks noGrp="1" noChangeAspect="1"/>
          </p:cNvPicPr>
          <p:nvPr>
            <p:ph idx="1"/>
          </p:nvPr>
        </p:nvPicPr>
        <p:blipFill rotWithShape="1">
          <a:blip r:embed="rId3">
            <a:extLst>
              <a:ext uri="{28A0092B-C50C-407E-A947-70E740481C1C}">
                <a14:useLocalDpi xmlns:a14="http://schemas.microsoft.com/office/drawing/2010/main" val="0"/>
              </a:ext>
            </a:extLst>
          </a:blip>
          <a:srcRect l="5279" t="8229" r="25200" b="14903"/>
          <a:stretch/>
        </p:blipFill>
        <p:spPr>
          <a:xfrm>
            <a:off x="2" y="2"/>
            <a:ext cx="9143999" cy="6857999"/>
          </a:xfrm>
        </p:spPr>
      </p:pic>
      <p:sp>
        <p:nvSpPr>
          <p:cNvPr id="2" name="Title 1"/>
          <p:cNvSpPr>
            <a:spLocks noGrp="1"/>
          </p:cNvSpPr>
          <p:nvPr>
            <p:ph type="title"/>
          </p:nvPr>
        </p:nvSpPr>
        <p:spPr>
          <a:xfrm>
            <a:off x="-1" y="4769393"/>
            <a:ext cx="9144000" cy="2103120"/>
          </a:xfrm>
          <a:solidFill>
            <a:schemeClr val="bg1">
              <a:alpha val="40000"/>
            </a:schemeClr>
          </a:solidFill>
        </p:spPr>
        <p:txBody>
          <a:bodyPr vert="horz" lIns="91440" tIns="45720" rIns="91440" bIns="45720" rtlCol="0" anchor="ctr">
            <a:noAutofit/>
          </a:bodyPr>
          <a:lstStyle/>
          <a:p>
            <a:pPr algn="ctr"/>
            <a:r>
              <a:rPr lang="en-US" sz="4800" b="1" dirty="0" smtClean="0"/>
              <a:t>Solution:  </a:t>
            </a:r>
            <a:r>
              <a:rPr lang="en-US" sz="4800" b="1" dirty="0"/>
              <a:t/>
            </a:r>
            <a:br>
              <a:rPr lang="en-US" sz="4800" b="1" dirty="0"/>
            </a:br>
            <a:r>
              <a:rPr lang="en-US" sz="4800" b="1" dirty="0"/>
              <a:t>Embrace your </a:t>
            </a:r>
            <a:r>
              <a:rPr lang="en-US" sz="4800" b="1" dirty="0" smtClean="0"/>
              <a:t>Failures</a:t>
            </a:r>
            <a:endParaRPr lang="en-US" sz="4800" b="1" dirty="0"/>
          </a:p>
        </p:txBody>
      </p:sp>
    </p:spTree>
    <p:extLst>
      <p:ext uri="{BB962C8B-B14F-4D97-AF65-F5344CB8AC3E}">
        <p14:creationId xmlns:p14="http://schemas.microsoft.com/office/powerpoint/2010/main" val="4103382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marL="0" indent="0"/>
            <a:r>
              <a:rPr lang="en-US" b="1" dirty="0" smtClean="0"/>
              <a:t>MAKE A CONNECTION</a:t>
            </a:r>
            <a:endParaRPr lang="en-US" b="1" dirty="0"/>
          </a:p>
        </p:txBody>
      </p:sp>
      <p:sp>
        <p:nvSpPr>
          <p:cNvPr id="5" name="Content Placeholder 4"/>
          <p:cNvSpPr>
            <a:spLocks noGrp="1"/>
          </p:cNvSpPr>
          <p:nvPr>
            <p:ph idx="1"/>
          </p:nvPr>
        </p:nvSpPr>
        <p:spPr>
          <a:xfrm>
            <a:off x="1028699" y="2286000"/>
            <a:ext cx="7900811" cy="4331368"/>
          </a:xfrm>
        </p:spPr>
        <p:txBody>
          <a:bodyPr>
            <a:noAutofit/>
          </a:bodyPr>
          <a:lstStyle/>
          <a:p>
            <a:pPr defTabSz="914400">
              <a:lnSpc>
                <a:spcPct val="100000"/>
              </a:lnSpc>
              <a:spcBef>
                <a:spcPts val="0"/>
              </a:spcBef>
              <a:spcAft>
                <a:spcPts val="1800"/>
              </a:spcAft>
              <a:defRPr/>
            </a:pPr>
            <a:r>
              <a:rPr lang="en-US" sz="2400" dirty="0" smtClean="0">
                <a:solidFill>
                  <a:schemeClr val="tx1"/>
                </a:solidFill>
              </a:rPr>
              <a:t>Can you </a:t>
            </a:r>
            <a:r>
              <a:rPr lang="en-US" sz="2400" dirty="0">
                <a:solidFill>
                  <a:schemeClr val="tx1"/>
                </a:solidFill>
              </a:rPr>
              <a:t>recall an unexpected success that resulted from a mistake (or </a:t>
            </a:r>
            <a:r>
              <a:rPr lang="en-US" sz="2400" dirty="0" smtClean="0">
                <a:solidFill>
                  <a:schemeClr val="tx1"/>
                </a:solidFill>
              </a:rPr>
              <a:t>mistakes!) </a:t>
            </a:r>
            <a:r>
              <a:rPr lang="en-US" sz="2400" dirty="0">
                <a:solidFill>
                  <a:schemeClr val="tx1"/>
                </a:solidFill>
              </a:rPr>
              <a:t>you've made </a:t>
            </a:r>
            <a:r>
              <a:rPr lang="en-US" sz="2400" dirty="0"/>
              <a:t>managing your own QM </a:t>
            </a:r>
            <a:r>
              <a:rPr lang="en-US" sz="2400" dirty="0" smtClean="0"/>
              <a:t>program </a:t>
            </a:r>
            <a:r>
              <a:rPr lang="en-US" sz="2400" dirty="0"/>
              <a:t>or in another situation?  </a:t>
            </a:r>
            <a:endParaRPr lang="en-US" sz="2400" dirty="0" smtClean="0"/>
          </a:p>
          <a:p>
            <a:pPr defTabSz="914400">
              <a:lnSpc>
                <a:spcPct val="100000"/>
              </a:lnSpc>
              <a:spcBef>
                <a:spcPts val="0"/>
              </a:spcBef>
              <a:spcAft>
                <a:spcPts val="1800"/>
              </a:spcAft>
              <a:defRPr/>
            </a:pPr>
            <a:r>
              <a:rPr lang="en-US" sz="2400" dirty="0" smtClean="0"/>
              <a:t>Think </a:t>
            </a:r>
            <a:r>
              <a:rPr lang="en-US" sz="2400" dirty="0"/>
              <a:t>about what you did well, what you could </a:t>
            </a:r>
            <a:r>
              <a:rPr lang="en-US" sz="2400" dirty="0" smtClean="0"/>
              <a:t>have done better </a:t>
            </a:r>
            <a:r>
              <a:rPr lang="en-US" sz="2400" dirty="0"/>
              <a:t>and what you learned from that mistake.</a:t>
            </a:r>
          </a:p>
          <a:p>
            <a:pPr>
              <a:lnSpc>
                <a:spcPct val="100000"/>
              </a:lnSpc>
              <a:spcBef>
                <a:spcPts val="0"/>
              </a:spcBef>
              <a:spcAft>
                <a:spcPts val="1800"/>
              </a:spcAft>
            </a:pPr>
            <a:r>
              <a:rPr lang="en-US" sz="2400" dirty="0" smtClean="0"/>
              <a:t>Share </a:t>
            </a:r>
            <a:r>
              <a:rPr lang="en-US" sz="2400" dirty="0"/>
              <a:t>your </a:t>
            </a:r>
            <a:r>
              <a:rPr lang="en-US" sz="2400" dirty="0" smtClean="0"/>
              <a:t>“successful” </a:t>
            </a:r>
            <a:r>
              <a:rPr lang="en-US" sz="2400" dirty="0"/>
              <a:t>mistake and what you learned with a partner.</a:t>
            </a:r>
          </a:p>
          <a:p>
            <a:pPr>
              <a:lnSpc>
                <a:spcPct val="100000"/>
              </a:lnSpc>
              <a:spcBef>
                <a:spcPts val="0"/>
              </a:spcBef>
              <a:spcAft>
                <a:spcPts val="1800"/>
              </a:spcAft>
            </a:pPr>
            <a:r>
              <a:rPr lang="en-US" sz="2400" dirty="0" smtClean="0"/>
              <a:t>Online </a:t>
            </a:r>
            <a:r>
              <a:rPr lang="en-US" sz="2400" dirty="0"/>
              <a:t>participants please participate via the Collaborate </a:t>
            </a:r>
            <a:r>
              <a:rPr lang="en-US" sz="2400" dirty="0" smtClean="0"/>
              <a:t>chat.</a:t>
            </a:r>
            <a:endParaRPr lang="en-US" sz="2400" dirty="0"/>
          </a:p>
        </p:txBody>
      </p:sp>
    </p:spTree>
    <p:extLst>
      <p:ext uri="{BB962C8B-B14F-4D97-AF65-F5344CB8AC3E}">
        <p14:creationId xmlns:p14="http://schemas.microsoft.com/office/powerpoint/2010/main" val="3481073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mall pick-up truckovrloaded with furniture"/>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3345" r="14551"/>
          <a:stretch/>
        </p:blipFill>
        <p:spPr>
          <a:xfrm>
            <a:off x="0" y="1"/>
            <a:ext cx="9143999" cy="6858000"/>
          </a:xfrm>
        </p:spPr>
      </p:pic>
      <p:sp>
        <p:nvSpPr>
          <p:cNvPr id="2" name="Title 1"/>
          <p:cNvSpPr>
            <a:spLocks noGrp="1"/>
          </p:cNvSpPr>
          <p:nvPr>
            <p:ph type="title"/>
          </p:nvPr>
        </p:nvSpPr>
        <p:spPr>
          <a:xfrm>
            <a:off x="2" y="4754880"/>
            <a:ext cx="10044953" cy="2103120"/>
          </a:xfrm>
          <a:solidFill>
            <a:schemeClr val="bg1">
              <a:lumMod val="85000"/>
              <a:alpha val="35000"/>
            </a:schemeClr>
          </a:solidFill>
        </p:spPr>
        <p:txBody>
          <a:bodyPr vert="horz" lIns="91440" tIns="45720" rIns="91440" bIns="45720" rtlCol="0" anchor="ctr">
            <a:noAutofit/>
          </a:bodyPr>
          <a:lstStyle/>
          <a:p>
            <a:pPr algn="ctr"/>
            <a:r>
              <a:rPr lang="en-US" sz="4800" b="1" dirty="0"/>
              <a:t>Mistake 3:  </a:t>
            </a:r>
            <a:br>
              <a:rPr lang="en-US" sz="4800" b="1" dirty="0"/>
            </a:br>
            <a:r>
              <a:rPr lang="en-US" sz="4800" b="1" dirty="0"/>
              <a:t>Overloading </a:t>
            </a:r>
            <a:r>
              <a:rPr lang="en-US" sz="4800" b="1" dirty="0" smtClean="0"/>
              <a:t>Myself </a:t>
            </a:r>
            <a:endParaRPr lang="en-US" sz="4800" b="1" dirty="0"/>
          </a:p>
        </p:txBody>
      </p:sp>
    </p:spTree>
    <p:extLst>
      <p:ext uri="{BB962C8B-B14F-4D97-AF65-F5344CB8AC3E}">
        <p14:creationId xmlns:p14="http://schemas.microsoft.com/office/powerpoint/2010/main" val="1841253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sign reading changed priorities ahead"/>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7334" b="7"/>
          <a:stretch/>
        </p:blipFill>
        <p:spPr>
          <a:xfrm>
            <a:off x="2182" y="-255494"/>
            <a:ext cx="9144000" cy="7113494"/>
          </a:xfrm>
        </p:spPr>
      </p:pic>
      <p:sp>
        <p:nvSpPr>
          <p:cNvPr id="2" name="Title 1"/>
          <p:cNvSpPr>
            <a:spLocks noGrp="1"/>
          </p:cNvSpPr>
          <p:nvPr>
            <p:ph type="title"/>
          </p:nvPr>
        </p:nvSpPr>
        <p:spPr>
          <a:xfrm>
            <a:off x="4364" y="4754880"/>
            <a:ext cx="9141818"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a:t>
            </a:r>
            <a:r>
              <a:rPr lang="en-US" sz="4800" b="1" dirty="0"/>
              <a:t/>
            </a:r>
            <a:br>
              <a:rPr lang="en-US" sz="4800" b="1" dirty="0"/>
            </a:br>
            <a:r>
              <a:rPr lang="en-US" sz="4800" b="1" dirty="0"/>
              <a:t> Make it a Priority</a:t>
            </a:r>
          </a:p>
        </p:txBody>
      </p:sp>
    </p:spTree>
    <p:extLst>
      <p:ext uri="{BB962C8B-B14F-4D97-AF65-F5344CB8AC3E}">
        <p14:creationId xmlns:p14="http://schemas.microsoft.com/office/powerpoint/2010/main" val="374517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man rowing a barrel with a singel oa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39630" cy="6858000"/>
          </a:xfrm>
        </p:spPr>
      </p:pic>
      <p:sp>
        <p:nvSpPr>
          <p:cNvPr id="2" name="Title 1"/>
          <p:cNvSpPr>
            <a:spLocks noGrp="1"/>
          </p:cNvSpPr>
          <p:nvPr>
            <p:ph type="title"/>
          </p:nvPr>
        </p:nvSpPr>
        <p:spPr>
          <a:xfrm>
            <a:off x="4370" y="4754880"/>
            <a:ext cx="9139630" cy="2103120"/>
          </a:xfrm>
          <a:solidFill>
            <a:schemeClr val="bg1">
              <a:lumMod val="85000"/>
              <a:alpha val="35000"/>
            </a:schemeClr>
          </a:solidFill>
        </p:spPr>
        <p:txBody>
          <a:bodyPr anchor="ctr">
            <a:noAutofit/>
          </a:bodyPr>
          <a:lstStyle/>
          <a:p>
            <a:pPr algn="ctr"/>
            <a:r>
              <a:rPr lang="en-US" sz="4800" b="1" dirty="0"/>
              <a:t>Mistake 4:</a:t>
            </a:r>
            <a:br>
              <a:rPr lang="en-US" sz="4800" b="1" dirty="0"/>
            </a:br>
            <a:r>
              <a:rPr lang="en-US" sz="4800" b="1" dirty="0"/>
              <a:t> Working in </a:t>
            </a:r>
            <a:r>
              <a:rPr lang="en-US" sz="4800" b="1" dirty="0" smtClean="0"/>
              <a:t>Isolation</a:t>
            </a:r>
            <a:endParaRPr lang="en-US" sz="4800" b="1" dirty="0"/>
          </a:p>
        </p:txBody>
      </p:sp>
    </p:spTree>
    <p:extLst>
      <p:ext uri="{BB962C8B-B14F-4D97-AF65-F5344CB8AC3E}">
        <p14:creationId xmlns:p14="http://schemas.microsoft.com/office/powerpoint/2010/main" val="4197811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hose connector with ultiple spickets and hos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7430"/>
            <a:ext cx="9142738" cy="6915429"/>
          </a:xfrm>
        </p:spPr>
      </p:pic>
      <p:sp>
        <p:nvSpPr>
          <p:cNvPr id="2" name="Title 1"/>
          <p:cNvSpPr>
            <a:spLocks noGrp="1"/>
          </p:cNvSpPr>
          <p:nvPr>
            <p:ph type="title"/>
          </p:nvPr>
        </p:nvSpPr>
        <p:spPr>
          <a:xfrm>
            <a:off x="0" y="4754879"/>
            <a:ext cx="9142738"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 </a:t>
            </a:r>
            <a:r>
              <a:rPr lang="en-US" sz="4800" b="1" dirty="0"/>
              <a:t/>
            </a:r>
            <a:br>
              <a:rPr lang="en-US" sz="4800" b="1" dirty="0"/>
            </a:br>
            <a:r>
              <a:rPr lang="en-US" sz="4800" b="1" dirty="0"/>
              <a:t>Get </a:t>
            </a:r>
            <a:r>
              <a:rPr lang="en-US" sz="4800" b="1" dirty="0" smtClean="0"/>
              <a:t>Connected</a:t>
            </a:r>
            <a:endParaRPr lang="en-US" sz="4800" b="1" dirty="0"/>
          </a:p>
        </p:txBody>
      </p:sp>
    </p:spTree>
    <p:extLst>
      <p:ext uri="{BB962C8B-B14F-4D97-AF65-F5344CB8AC3E}">
        <p14:creationId xmlns:p14="http://schemas.microsoft.com/office/powerpoint/2010/main" val="3065313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a herd of ostriches walking togeth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395" r="10808"/>
          <a:stretch/>
        </p:blipFill>
        <p:spPr>
          <a:xfrm>
            <a:off x="-8338" y="0"/>
            <a:ext cx="9152338" cy="6835717"/>
          </a:xfrm>
        </p:spPr>
      </p:pic>
      <p:sp>
        <p:nvSpPr>
          <p:cNvPr id="2" name="Title 1"/>
          <p:cNvSpPr>
            <a:spLocks noGrp="1"/>
          </p:cNvSpPr>
          <p:nvPr>
            <p:ph type="title"/>
          </p:nvPr>
        </p:nvSpPr>
        <p:spPr>
          <a:xfrm>
            <a:off x="8338" y="0"/>
            <a:ext cx="9144000"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a:t>
            </a:r>
            <a:r>
              <a:rPr lang="en-US" sz="4800" b="1" dirty="0"/>
              <a:t/>
            </a:r>
            <a:br>
              <a:rPr lang="en-US" sz="4800" b="1" dirty="0"/>
            </a:br>
            <a:r>
              <a:rPr lang="en-US" sz="4800" b="1" dirty="0"/>
              <a:t>Build a </a:t>
            </a:r>
            <a:r>
              <a:rPr lang="en-US" sz="4800" b="1" dirty="0" smtClean="0"/>
              <a:t>Community</a:t>
            </a:r>
            <a:endParaRPr lang="en-US" sz="4800" b="1" dirty="0"/>
          </a:p>
        </p:txBody>
      </p:sp>
    </p:spTree>
    <p:extLst>
      <p:ext uri="{BB962C8B-B14F-4D97-AF65-F5344CB8AC3E}">
        <p14:creationId xmlns:p14="http://schemas.microsoft.com/office/powerpoint/2010/main" val="3515149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colorful cables connecting a computer networ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58000"/>
          </a:xfrm>
        </p:spPr>
      </p:pic>
      <p:sp>
        <p:nvSpPr>
          <p:cNvPr id="2" name="Title 1"/>
          <p:cNvSpPr>
            <a:spLocks noGrp="1"/>
          </p:cNvSpPr>
          <p:nvPr>
            <p:ph type="title"/>
          </p:nvPr>
        </p:nvSpPr>
        <p:spPr>
          <a:xfrm>
            <a:off x="0" y="4754880"/>
            <a:ext cx="9144000" cy="2103120"/>
          </a:xfrm>
          <a:solidFill>
            <a:schemeClr val="bg1">
              <a:lumMod val="85000"/>
              <a:alpha val="40000"/>
            </a:schemeClr>
          </a:solidFill>
        </p:spPr>
        <p:txBody>
          <a:bodyPr vert="horz" lIns="91440" tIns="45720" rIns="91440" bIns="45720" rtlCol="0" anchor="ctr">
            <a:noAutofit/>
          </a:bodyPr>
          <a:lstStyle/>
          <a:p>
            <a:pPr algn="ctr"/>
            <a:r>
              <a:rPr lang="en-US" b="1" dirty="0"/>
              <a:t>Solution: </a:t>
            </a:r>
            <a:br>
              <a:rPr lang="en-US" b="1" dirty="0"/>
            </a:br>
            <a:r>
              <a:rPr lang="en-US" b="1" dirty="0" smtClean="0"/>
              <a:t>Build </a:t>
            </a:r>
            <a:r>
              <a:rPr lang="en-US" b="1" dirty="0" smtClean="0"/>
              <a:t>a Network of QM Peers</a:t>
            </a:r>
            <a:endParaRPr lang="en-US" b="1" dirty="0"/>
          </a:p>
        </p:txBody>
      </p:sp>
    </p:spTree>
    <p:extLst>
      <p:ext uri="{BB962C8B-B14F-4D97-AF65-F5344CB8AC3E}">
        <p14:creationId xmlns:p14="http://schemas.microsoft.com/office/powerpoint/2010/main" val="191908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long stretch of road with no signs or directi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
            <a:ext cx="9139031" cy="6858001"/>
          </a:xfrm>
        </p:spPr>
      </p:pic>
      <p:sp>
        <p:nvSpPr>
          <p:cNvPr id="2" name="Title 1"/>
          <p:cNvSpPr>
            <a:spLocks noGrp="1"/>
          </p:cNvSpPr>
          <p:nvPr>
            <p:ph type="title"/>
          </p:nvPr>
        </p:nvSpPr>
        <p:spPr>
          <a:xfrm>
            <a:off x="0" y="0"/>
            <a:ext cx="9144000" cy="2103120"/>
          </a:xfrm>
          <a:solidFill>
            <a:schemeClr val="bg1">
              <a:lumMod val="85000"/>
              <a:alpha val="35000"/>
            </a:schemeClr>
          </a:solidFill>
        </p:spPr>
        <p:txBody>
          <a:bodyPr vert="horz" lIns="91440" tIns="45720" rIns="91440" bIns="45720" rtlCol="0" anchor="ctr">
            <a:noAutofit/>
          </a:bodyPr>
          <a:lstStyle/>
          <a:p>
            <a:pPr algn="ctr"/>
            <a:r>
              <a:rPr lang="en-US" sz="4800" b="1" dirty="0"/>
              <a:t>Mistake </a:t>
            </a:r>
            <a:r>
              <a:rPr lang="en-US" sz="4800" b="1" dirty="0" smtClean="0"/>
              <a:t>5:  </a:t>
            </a:r>
            <a:r>
              <a:rPr lang="en-US" sz="4800" b="1" dirty="0"/>
              <a:t/>
            </a:r>
            <a:br>
              <a:rPr lang="en-US" sz="4800" b="1" dirty="0"/>
            </a:br>
            <a:r>
              <a:rPr lang="en-US" sz="4800" b="1" dirty="0" smtClean="0"/>
              <a:t>Lacking Direction</a:t>
            </a:r>
            <a:endParaRPr lang="en-US" sz="4800" b="1" dirty="0"/>
          </a:p>
        </p:txBody>
      </p:sp>
    </p:spTree>
    <p:extLst>
      <p:ext uri="{BB962C8B-B14F-4D97-AF65-F5344CB8AC3E}">
        <p14:creationId xmlns:p14="http://schemas.microsoft.com/office/powerpoint/2010/main" val="3255920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man shooting an arrow at an archery target"/>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223" r="6543"/>
          <a:stretch/>
        </p:blipFill>
        <p:spPr>
          <a:xfrm>
            <a:off x="0" y="-1"/>
            <a:ext cx="9102624" cy="6858001"/>
          </a:xfrm>
        </p:spPr>
      </p:pic>
      <p:sp>
        <p:nvSpPr>
          <p:cNvPr id="2" name="Title 1"/>
          <p:cNvSpPr>
            <a:spLocks noGrp="1"/>
          </p:cNvSpPr>
          <p:nvPr>
            <p:ph type="title"/>
          </p:nvPr>
        </p:nvSpPr>
        <p:spPr>
          <a:xfrm>
            <a:off x="0" y="4754880"/>
            <a:ext cx="9102624"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a:t>
            </a:r>
            <a:r>
              <a:rPr lang="en-US" sz="4800" b="1" dirty="0"/>
              <a:t/>
            </a:r>
            <a:br>
              <a:rPr lang="en-US" sz="4800" b="1" dirty="0"/>
            </a:br>
            <a:r>
              <a:rPr lang="en-US" sz="4800" b="1" dirty="0"/>
              <a:t>Set Goals &amp; Prioritize</a:t>
            </a:r>
          </a:p>
        </p:txBody>
      </p:sp>
    </p:spTree>
    <p:extLst>
      <p:ext uri="{BB962C8B-B14F-4D97-AF65-F5344CB8AC3E}">
        <p14:creationId xmlns:p14="http://schemas.microsoft.com/office/powerpoint/2010/main" val="26701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my system</a:t>
            </a:r>
            <a:endParaRPr lang="en-US" dirty="0"/>
          </a:p>
        </p:txBody>
      </p:sp>
      <p:pic>
        <p:nvPicPr>
          <p:cNvPr id="4" name="Content Placeholder 3" title="map showing location of SBCTC's 34 system colleges"/>
          <p:cNvPicPr>
            <a:picLocks noGrp="1" noChangeAspect="1"/>
          </p:cNvPicPr>
          <p:nvPr>
            <p:ph idx="1"/>
          </p:nvPr>
        </p:nvPicPr>
        <p:blipFill rotWithShape="1">
          <a:blip r:embed="rId3"/>
          <a:srcRect l="10779" t="20081" r="20525" b="20808"/>
          <a:stretch/>
        </p:blipFill>
        <p:spPr>
          <a:xfrm>
            <a:off x="0" y="-1"/>
            <a:ext cx="9144000" cy="6858001"/>
          </a:xfrm>
          <a:prstGeom prst="rect">
            <a:avLst/>
          </a:prstGeom>
        </p:spPr>
      </p:pic>
      <p:sp>
        <p:nvSpPr>
          <p:cNvPr id="5" name="Text Placeholder 4"/>
          <p:cNvSpPr>
            <a:spLocks noGrp="1"/>
          </p:cNvSpPr>
          <p:nvPr>
            <p:ph type="body" sz="half" idx="2"/>
          </p:nvPr>
        </p:nvSpPr>
        <p:spPr>
          <a:xfrm>
            <a:off x="1" y="4683100"/>
            <a:ext cx="9143999" cy="2174900"/>
          </a:xfrm>
          <a:solidFill>
            <a:schemeClr val="bg1">
              <a:lumMod val="85000"/>
              <a:alpha val="35000"/>
            </a:schemeClr>
          </a:solidFill>
        </p:spPr>
        <p:txBody>
          <a:bodyPr vert="horz" lIns="91440" tIns="45720" rIns="91440" bIns="45720" rtlCol="0" anchor="ctr">
            <a:noAutofit/>
          </a:bodyPr>
          <a:lstStyle/>
          <a:p>
            <a:pPr algn="ctr">
              <a:spcBef>
                <a:spcPct val="0"/>
              </a:spcBef>
            </a:pPr>
            <a:r>
              <a:rPr lang="en-US" sz="4800" b="1" dirty="0">
                <a:latin typeface="+mj-lt"/>
                <a:ea typeface="+mj-ea"/>
                <a:cs typeface="+mj-cs"/>
              </a:rPr>
              <a:t>34 WA CTCs</a:t>
            </a:r>
          </a:p>
        </p:txBody>
      </p:sp>
    </p:spTree>
    <p:extLst>
      <p:ext uri="{BB962C8B-B14F-4D97-AF65-F5344CB8AC3E}">
        <p14:creationId xmlns:p14="http://schemas.microsoft.com/office/powerpoint/2010/main" val="3547373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3" title="cube of butter cut into smaller butter pats"/>
          <p:cNvPicPr>
            <a:picLocks noGrp="1" noChangeAspect="1"/>
          </p:cNvPicPr>
          <p:nvPr>
            <p:ph idx="1"/>
          </p:nvPr>
        </p:nvPicPr>
        <p:blipFill rotWithShape="1">
          <a:blip r:embed="rId3">
            <a:extLst>
              <a:ext uri="{28A0092B-C50C-407E-A947-70E740481C1C}">
                <a14:useLocalDpi xmlns:a14="http://schemas.microsoft.com/office/drawing/2010/main" val="0"/>
              </a:ext>
            </a:extLst>
          </a:blip>
          <a:srcRect l="4350" r="1515"/>
          <a:stretch/>
        </p:blipFill>
        <p:spPr>
          <a:xfrm>
            <a:off x="-174811" y="0"/>
            <a:ext cx="9574305" cy="6858000"/>
          </a:xfrm>
        </p:spPr>
      </p:pic>
      <p:sp>
        <p:nvSpPr>
          <p:cNvPr id="2" name="Title 1"/>
          <p:cNvSpPr>
            <a:spLocks noGrp="1"/>
          </p:cNvSpPr>
          <p:nvPr>
            <p:ph type="title"/>
          </p:nvPr>
        </p:nvSpPr>
        <p:spPr>
          <a:xfrm>
            <a:off x="-174811" y="0"/>
            <a:ext cx="9574304"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a:t>
            </a:r>
            <a:r>
              <a:rPr lang="en-US" sz="4800" b="1" dirty="0"/>
              <a:t/>
            </a:r>
            <a:br>
              <a:rPr lang="en-US" sz="4800" b="1" dirty="0"/>
            </a:br>
            <a:r>
              <a:rPr lang="en-US" sz="4800" b="1" dirty="0"/>
              <a:t>Chunk it Down</a:t>
            </a:r>
          </a:p>
        </p:txBody>
      </p:sp>
    </p:spTree>
    <p:extLst>
      <p:ext uri="{BB962C8B-B14F-4D97-AF65-F5344CB8AC3E}">
        <p14:creationId xmlns:p14="http://schemas.microsoft.com/office/powerpoint/2010/main" val="336878143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0" y="4572000"/>
            <a:ext cx="9144000" cy="2286000"/>
          </a:xfrm>
          <a:solidFill>
            <a:schemeClr val="bg1">
              <a:lumMod val="85000"/>
              <a:alpha val="35000"/>
            </a:schemeClr>
          </a:solidFill>
        </p:spPr>
        <p:txBody>
          <a:bodyPr vert="horz" lIns="91440" tIns="45720" rIns="91440" bIns="45720" rtlCol="0" anchor="ctr">
            <a:noAutofit/>
          </a:bodyPr>
          <a:lstStyle/>
          <a:p>
            <a:pPr algn="ctr"/>
            <a:r>
              <a:rPr lang="en-US" sz="4800" b="1" dirty="0"/>
              <a:t>Action </a:t>
            </a:r>
            <a:r>
              <a:rPr lang="en-US" sz="4800" b="1" dirty="0" smtClean="0"/>
              <a:t>Plan Example</a:t>
            </a:r>
            <a:endParaRPr lang="en-US" sz="4800" b="1" dirty="0"/>
          </a:p>
        </p:txBody>
      </p:sp>
    </p:spTree>
    <p:extLst>
      <p:ext uri="{BB962C8B-B14F-4D97-AF65-F5344CB8AC3E}">
        <p14:creationId xmlns:p14="http://schemas.microsoft.com/office/powerpoint/2010/main" val="2721473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marL="0" indent="0"/>
            <a:r>
              <a:rPr lang="en-US" b="1" dirty="0" smtClean="0"/>
              <a:t>MAKE A PLAN</a:t>
            </a:r>
            <a:endParaRPr lang="en-US" b="1" dirty="0"/>
          </a:p>
        </p:txBody>
      </p:sp>
      <p:sp>
        <p:nvSpPr>
          <p:cNvPr id="5" name="Content Placeholder 4"/>
          <p:cNvSpPr>
            <a:spLocks noGrp="1"/>
          </p:cNvSpPr>
          <p:nvPr>
            <p:ph idx="1"/>
          </p:nvPr>
        </p:nvSpPr>
        <p:spPr>
          <a:xfrm>
            <a:off x="1028699" y="2286000"/>
            <a:ext cx="7962901" cy="4572000"/>
          </a:xfrm>
        </p:spPr>
        <p:txBody>
          <a:bodyPr>
            <a:noAutofit/>
          </a:bodyPr>
          <a:lstStyle/>
          <a:p>
            <a:pPr defTabSz="914400">
              <a:lnSpc>
                <a:spcPct val="100000"/>
              </a:lnSpc>
              <a:spcBef>
                <a:spcPts val="0"/>
              </a:spcBef>
              <a:spcAft>
                <a:spcPts val="1800"/>
              </a:spcAft>
              <a:defRPr/>
            </a:pPr>
            <a:r>
              <a:rPr lang="en-US" sz="2400" dirty="0" smtClean="0">
                <a:solidFill>
                  <a:schemeClr val="tx1"/>
                </a:solidFill>
              </a:rPr>
              <a:t>Take </a:t>
            </a:r>
            <a:r>
              <a:rPr lang="en-US" sz="2400" dirty="0">
                <a:solidFill>
                  <a:schemeClr val="tx1"/>
                </a:solidFill>
              </a:rPr>
              <a:t>a </a:t>
            </a:r>
            <a:r>
              <a:rPr lang="en-US" sz="2400" dirty="0" smtClean="0">
                <a:solidFill>
                  <a:schemeClr val="tx1"/>
                </a:solidFill>
              </a:rPr>
              <a:t>few minutes </a:t>
            </a:r>
            <a:r>
              <a:rPr lang="en-US" sz="2400" dirty="0">
                <a:solidFill>
                  <a:schemeClr val="tx1"/>
                </a:solidFill>
              </a:rPr>
              <a:t>and consider what program management issues you may currently be facing.  Think about any mistakes you might be making and brainstorm some possible solutions &amp; strategies</a:t>
            </a:r>
            <a:r>
              <a:rPr lang="en-US" sz="2400" dirty="0" smtClean="0">
                <a:solidFill>
                  <a:schemeClr val="tx1"/>
                </a:solidFill>
              </a:rPr>
              <a:t>.</a:t>
            </a:r>
          </a:p>
          <a:p>
            <a:pPr defTabSz="914400">
              <a:lnSpc>
                <a:spcPct val="100000"/>
              </a:lnSpc>
              <a:spcBef>
                <a:spcPts val="0"/>
              </a:spcBef>
              <a:spcAft>
                <a:spcPts val="1800"/>
              </a:spcAft>
              <a:defRPr/>
            </a:pPr>
            <a:r>
              <a:rPr lang="en-US" sz="2400" dirty="0"/>
              <a:t>Using the handout provided, start drafting an action plan for one of the program management challenges you face.</a:t>
            </a:r>
          </a:p>
          <a:p>
            <a:pPr>
              <a:lnSpc>
                <a:spcPct val="100000"/>
              </a:lnSpc>
              <a:spcBef>
                <a:spcPts val="0"/>
              </a:spcBef>
              <a:spcAft>
                <a:spcPts val="1800"/>
              </a:spcAft>
            </a:pPr>
            <a:r>
              <a:rPr lang="en-US" sz="2400" dirty="0" smtClean="0"/>
              <a:t>Share </a:t>
            </a:r>
            <a:r>
              <a:rPr lang="en-US" sz="2400" dirty="0"/>
              <a:t>your </a:t>
            </a:r>
            <a:r>
              <a:rPr lang="en-US" sz="2400" dirty="0" smtClean="0"/>
              <a:t>action plan with a partner.</a:t>
            </a:r>
            <a:endParaRPr lang="en-US" sz="2400" dirty="0"/>
          </a:p>
          <a:p>
            <a:pPr>
              <a:lnSpc>
                <a:spcPct val="100000"/>
              </a:lnSpc>
              <a:spcBef>
                <a:spcPts val="0"/>
              </a:spcBef>
              <a:spcAft>
                <a:spcPts val="1800"/>
              </a:spcAft>
            </a:pPr>
            <a:r>
              <a:rPr lang="en-US" sz="2400" dirty="0" smtClean="0"/>
              <a:t>Online </a:t>
            </a:r>
            <a:r>
              <a:rPr lang="en-US" sz="2400" dirty="0"/>
              <a:t>participants please participate via the Collaborate </a:t>
            </a:r>
            <a:r>
              <a:rPr lang="en-US" sz="2400" dirty="0" smtClean="0"/>
              <a:t>chat.</a:t>
            </a:r>
            <a:endParaRPr lang="en-US" sz="2400" dirty="0"/>
          </a:p>
        </p:txBody>
      </p:sp>
    </p:spTree>
    <p:extLst>
      <p:ext uri="{BB962C8B-B14F-4D97-AF65-F5344CB8AC3E}">
        <p14:creationId xmlns:p14="http://schemas.microsoft.com/office/powerpoint/2010/main" val="2427772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kids celebrating their success with arms up and happy expressions"/>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3311"/>
          <a:stretch/>
        </p:blipFill>
        <p:spPr>
          <a:xfrm>
            <a:off x="2" y="0"/>
            <a:ext cx="9143999" cy="6858000"/>
          </a:xfrm>
        </p:spPr>
      </p:pic>
      <p:sp>
        <p:nvSpPr>
          <p:cNvPr id="2" name="Title 1"/>
          <p:cNvSpPr>
            <a:spLocks noGrp="1"/>
          </p:cNvSpPr>
          <p:nvPr>
            <p:ph type="title"/>
          </p:nvPr>
        </p:nvSpPr>
        <p:spPr>
          <a:xfrm>
            <a:off x="0" y="2113280"/>
            <a:ext cx="9143999" cy="2103120"/>
          </a:xfrm>
          <a:solidFill>
            <a:schemeClr val="bg1">
              <a:lumMod val="85000"/>
              <a:alpha val="35000"/>
            </a:schemeClr>
          </a:solidFill>
        </p:spPr>
        <p:txBody>
          <a:bodyPr vert="horz" lIns="91440" tIns="45720" rIns="91440" bIns="45720" rtlCol="0" anchor="ctr">
            <a:noAutofit/>
          </a:bodyPr>
          <a:lstStyle/>
          <a:p>
            <a:pPr algn="ctr"/>
            <a:r>
              <a:rPr lang="en-US" sz="4800" b="1" dirty="0"/>
              <a:t>Celebrate your success!</a:t>
            </a:r>
          </a:p>
        </p:txBody>
      </p:sp>
    </p:spTree>
    <p:extLst>
      <p:ext uri="{BB962C8B-B14F-4D97-AF65-F5344CB8AC3E}">
        <p14:creationId xmlns:p14="http://schemas.microsoft.com/office/powerpoint/2010/main" val="515378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person's palm with a smiley face drawn on it in black mark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324"/>
          <a:stretch/>
        </p:blipFill>
        <p:spPr>
          <a:xfrm>
            <a:off x="0" y="-101602"/>
            <a:ext cx="9172816" cy="6959602"/>
          </a:xfrm>
        </p:spPr>
      </p:pic>
      <p:sp>
        <p:nvSpPr>
          <p:cNvPr id="2" name="Title 1"/>
          <p:cNvSpPr>
            <a:spLocks noGrp="1"/>
          </p:cNvSpPr>
          <p:nvPr>
            <p:ph type="title"/>
          </p:nvPr>
        </p:nvSpPr>
        <p:spPr>
          <a:xfrm>
            <a:off x="0" y="685800"/>
            <a:ext cx="9172816" cy="2103120"/>
          </a:xfrm>
          <a:solidFill>
            <a:schemeClr val="bg1">
              <a:lumMod val="85000"/>
              <a:alpha val="22000"/>
            </a:schemeClr>
          </a:solidFill>
        </p:spPr>
        <p:txBody>
          <a:bodyPr vert="horz" lIns="91440" tIns="45720" rIns="91440" bIns="45720" rtlCol="0" anchor="ctr">
            <a:noAutofit/>
          </a:bodyPr>
          <a:lstStyle/>
          <a:p>
            <a:pPr algn="ctr"/>
            <a:r>
              <a:rPr lang="en-US" sz="6000" b="1" dirty="0"/>
              <a:t>Thanks!</a:t>
            </a:r>
          </a:p>
        </p:txBody>
      </p:sp>
    </p:spTree>
    <p:extLst>
      <p:ext uri="{BB962C8B-B14F-4D97-AF65-F5344CB8AC3E}">
        <p14:creationId xmlns:p14="http://schemas.microsoft.com/office/powerpoint/2010/main" val="249121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053548"/>
            <a:ext cx="6270922" cy="3409122"/>
          </a:xfrm>
        </p:spPr>
        <p:txBody>
          <a:bodyPr anchor="ctr">
            <a:noAutofit/>
          </a:bodyPr>
          <a:lstStyle/>
          <a:p>
            <a:pPr>
              <a:lnSpc>
                <a:spcPct val="125000"/>
              </a:lnSpc>
            </a:pPr>
            <a:r>
              <a:rPr lang="en-US" dirty="0" smtClean="0"/>
              <a:t>Alissa Sells</a:t>
            </a:r>
            <a:br>
              <a:rPr lang="en-US" dirty="0" smtClean="0"/>
            </a:br>
            <a:r>
              <a:rPr lang="en-US" sz="3100" cap="none" dirty="0" smtClean="0">
                <a:latin typeface="+mn-lt"/>
                <a:hlinkClick r:id="rId3"/>
              </a:rPr>
              <a:t>asells@sbctc.edu</a:t>
            </a:r>
            <a:r>
              <a:rPr lang="en-US" sz="3100" cap="none" dirty="0" smtClean="0">
                <a:latin typeface="+mn-lt"/>
              </a:rPr>
              <a:t/>
            </a:r>
            <a:br>
              <a:rPr lang="en-US" sz="3100" cap="none" dirty="0" smtClean="0">
                <a:latin typeface="+mn-lt"/>
              </a:rPr>
            </a:br>
            <a:r>
              <a:rPr lang="en-US" sz="3100" cap="none" dirty="0" smtClean="0">
                <a:latin typeface="+mn-lt"/>
              </a:rPr>
              <a:t>@WAeLearning</a:t>
            </a:r>
            <a:br>
              <a:rPr lang="en-US" sz="3100" cap="none" dirty="0" smtClean="0">
                <a:latin typeface="+mn-lt"/>
              </a:rPr>
            </a:br>
            <a:r>
              <a:rPr lang="en-US" sz="3100" cap="none" dirty="0" smtClean="0">
                <a:latin typeface="+mn-lt"/>
              </a:rPr>
              <a:t>425.239.0456</a:t>
            </a:r>
            <a:endParaRPr lang="en-US" sz="3100" cap="none" dirty="0">
              <a:latin typeface="+mn-lt"/>
            </a:endParaRPr>
          </a:p>
        </p:txBody>
      </p:sp>
      <p:sp>
        <p:nvSpPr>
          <p:cNvPr id="4" name="Subtitle 3"/>
          <p:cNvSpPr>
            <a:spLocks noGrp="1"/>
          </p:cNvSpPr>
          <p:nvPr>
            <p:ph type="subTitle" idx="1"/>
          </p:nvPr>
        </p:nvSpPr>
        <p:spPr>
          <a:xfrm>
            <a:off x="1509292" y="4246566"/>
            <a:ext cx="6125029" cy="1086237"/>
          </a:xfrm>
        </p:spPr>
        <p:txBody>
          <a:bodyPr anchor="ctr"/>
          <a:lstStyle/>
          <a:p>
            <a:r>
              <a:rPr lang="en-US" sz="2000" dirty="0"/>
              <a:t>Unless otherwise specified, </a:t>
            </a:r>
            <a:r>
              <a:rPr lang="en-US" sz="2000" dirty="0" smtClean="0"/>
              <a:t>this </a:t>
            </a:r>
            <a:r>
              <a:rPr lang="en-US" sz="2000" dirty="0"/>
              <a:t>content is licensed under a </a:t>
            </a:r>
            <a:r>
              <a:rPr lang="en-US" sz="2000" u="sng" dirty="0">
                <a:solidFill>
                  <a:schemeClr val="bg2">
                    <a:lumMod val="25000"/>
                  </a:schemeClr>
                </a:solidFill>
                <a:hlinkClick r:id="rId4"/>
              </a:rPr>
              <a:t>Creative Commons Attribution 4.0 </a:t>
            </a:r>
            <a:r>
              <a:rPr lang="en-US" sz="2000" u="sng" dirty="0" smtClean="0">
                <a:solidFill>
                  <a:schemeClr val="bg2">
                    <a:lumMod val="25000"/>
                  </a:schemeClr>
                </a:solidFill>
                <a:hlinkClick r:id="rId4"/>
              </a:rPr>
              <a:t>License</a:t>
            </a:r>
            <a:r>
              <a:rPr lang="en-US" sz="2000" dirty="0">
                <a:solidFill>
                  <a:schemeClr val="bg2">
                    <a:lumMod val="25000"/>
                  </a:schemeClr>
                </a:solidFill>
              </a:rPr>
              <a:t>. </a:t>
            </a:r>
          </a:p>
        </p:txBody>
      </p:sp>
      <p:pic>
        <p:nvPicPr>
          <p:cNvPr id="7" name="Picture 6" title="Washington State board for Community &amp; Technical Colleges starbust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900" y="5479181"/>
            <a:ext cx="2508329" cy="1225497"/>
          </a:xfrm>
          <a:prstGeom prst="rect">
            <a:avLst/>
          </a:prstGeom>
        </p:spPr>
      </p:pic>
    </p:spTree>
    <p:extLst>
      <p:ext uri="{BB962C8B-B14F-4D97-AF65-F5344CB8AC3E}">
        <p14:creationId xmlns:p14="http://schemas.microsoft.com/office/powerpoint/2010/main" val="158095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962900" cy="1485900"/>
          </a:xfrm>
        </p:spPr>
        <p:txBody>
          <a:bodyPr anchor="ctr"/>
          <a:lstStyle/>
          <a:p>
            <a:r>
              <a:rPr lang="en-US" dirty="0" smtClean="0"/>
              <a:t>Image Attributions</a:t>
            </a:r>
            <a:r>
              <a:rPr lang="en-US" sz="1400" dirty="0" smtClean="0"/>
              <a:t> </a:t>
            </a:r>
            <a:r>
              <a:rPr lang="en-US" sz="1800" dirty="0" smtClean="0"/>
              <a:t>(in slide order)</a:t>
            </a:r>
            <a:endParaRPr lang="en-US" sz="1400" dirty="0"/>
          </a:p>
        </p:txBody>
      </p:sp>
      <p:sp>
        <p:nvSpPr>
          <p:cNvPr id="3" name="Content Placeholder 2"/>
          <p:cNvSpPr>
            <a:spLocks noGrp="1"/>
          </p:cNvSpPr>
          <p:nvPr>
            <p:ph idx="1"/>
          </p:nvPr>
        </p:nvSpPr>
        <p:spPr>
          <a:xfrm>
            <a:off x="1028699" y="2286000"/>
            <a:ext cx="7723415" cy="4147458"/>
          </a:xfrm>
        </p:spPr>
        <p:txBody>
          <a:bodyPr>
            <a:noAutofit/>
          </a:bodyPr>
          <a:lstStyle/>
          <a:p>
            <a:pPr marL="0" indent="-274320">
              <a:lnSpc>
                <a:spcPct val="100000"/>
              </a:lnSpc>
              <a:spcBef>
                <a:spcPts val="0"/>
              </a:spcBef>
              <a:spcAft>
                <a:spcPts val="2400"/>
              </a:spcAft>
              <a:buFont typeface="+mj-lt"/>
              <a:buAutoNum type="arabicPeriod"/>
            </a:pPr>
            <a:r>
              <a:rPr lang="en-US" sz="1400" u="sng" dirty="0" smtClean="0">
                <a:hlinkClick r:id="rId3"/>
              </a:rPr>
              <a:t>"This </a:t>
            </a:r>
            <a:r>
              <a:rPr lang="en-US" sz="1400" u="sng" dirty="0">
                <a:hlinkClick r:id="rId3"/>
              </a:rPr>
              <a:t>work"</a:t>
            </a:r>
            <a:r>
              <a:rPr lang="en-US" sz="1400" dirty="0"/>
              <a:t> by </a:t>
            </a:r>
            <a:r>
              <a:rPr lang="en-US" sz="1400" u="sng" dirty="0">
                <a:hlinkClick r:id="rId4"/>
              </a:rPr>
              <a:t>bohed</a:t>
            </a:r>
            <a:r>
              <a:rPr lang="en-US" sz="1400" dirty="0"/>
              <a:t> is in the </a:t>
            </a:r>
            <a:r>
              <a:rPr lang="en-US" sz="1400" u="sng" dirty="0">
                <a:hlinkClick r:id="rId5"/>
              </a:rPr>
              <a:t>Public Domain, </a:t>
            </a:r>
            <a:r>
              <a:rPr lang="en-US" sz="1400" dirty="0" smtClean="0">
                <a:hlinkClick r:id="rId5"/>
              </a:rPr>
              <a:t>CC0</a:t>
            </a:r>
            <a:r>
              <a:rPr lang="en-US" sz="1400" dirty="0" smtClean="0"/>
              <a:t> (girl in hat)</a:t>
            </a:r>
          </a:p>
          <a:p>
            <a:pPr marL="0" indent="-274320">
              <a:lnSpc>
                <a:spcPct val="100000"/>
              </a:lnSpc>
              <a:spcBef>
                <a:spcPts val="0"/>
              </a:spcBef>
              <a:spcAft>
                <a:spcPts val="2400"/>
              </a:spcAft>
              <a:buFont typeface="+mj-lt"/>
              <a:buAutoNum type="arabicPeriod"/>
            </a:pPr>
            <a:r>
              <a:rPr lang="en-US" sz="1400" dirty="0"/>
              <a:t>“</a:t>
            </a:r>
            <a:r>
              <a:rPr lang="en-US" sz="1400" dirty="0">
                <a:hlinkClick r:id="rId6"/>
              </a:rPr>
              <a:t>Google Map </a:t>
            </a:r>
            <a:r>
              <a:rPr lang="en-US" sz="1400" dirty="0" smtClean="0">
                <a:hlinkClick r:id="rId6"/>
              </a:rPr>
              <a:t>of 34 CTCs in Washington</a:t>
            </a:r>
            <a:r>
              <a:rPr lang="en-US" sz="1400" dirty="0" smtClean="0"/>
              <a:t>” (map)</a:t>
            </a:r>
          </a:p>
          <a:p>
            <a:pPr marL="0" indent="-274320">
              <a:lnSpc>
                <a:spcPct val="100000"/>
              </a:lnSpc>
              <a:spcBef>
                <a:spcPts val="0"/>
              </a:spcBef>
              <a:spcAft>
                <a:spcPts val="2400"/>
              </a:spcAft>
              <a:buFont typeface="+mj-lt"/>
              <a:buAutoNum type="arabicPeriod"/>
            </a:pPr>
            <a:r>
              <a:rPr lang="en-US" sz="1400" u="sng" dirty="0" smtClean="0">
                <a:hlinkClick r:id="rId7"/>
              </a:rPr>
              <a:t>"</a:t>
            </a:r>
            <a:r>
              <a:rPr lang="en-US" sz="1400" u="sng" dirty="0">
                <a:hlinkClick r:id="rId7"/>
              </a:rPr>
              <a:t>Goal"</a:t>
            </a:r>
            <a:r>
              <a:rPr lang="en-US" sz="1400" dirty="0"/>
              <a:t> by </a:t>
            </a:r>
            <a:r>
              <a:rPr lang="en-US" sz="1400" u="sng" dirty="0">
                <a:hlinkClick r:id="rId8"/>
              </a:rPr>
              <a:t>Keith Miner</a:t>
            </a:r>
            <a:r>
              <a:rPr lang="en-US" sz="1400" dirty="0"/>
              <a:t> is licensed under </a:t>
            </a:r>
            <a:r>
              <a:rPr lang="en-US" sz="1400" u="sng" dirty="0">
                <a:hlinkClick r:id="rId9"/>
              </a:rPr>
              <a:t>CC BY-SA </a:t>
            </a:r>
            <a:r>
              <a:rPr lang="en-US" sz="1400" u="sng" dirty="0" smtClean="0">
                <a:hlinkClick r:id="rId9"/>
              </a:rPr>
              <a:t>4.0</a:t>
            </a:r>
            <a:r>
              <a:rPr lang="en-US" sz="1400" dirty="0" smtClean="0"/>
              <a:t> (soccer goal)</a:t>
            </a:r>
            <a:endParaRPr lang="en-US" sz="1400" dirty="0"/>
          </a:p>
          <a:p>
            <a:pPr marL="0" indent="-274320">
              <a:lnSpc>
                <a:spcPct val="100000"/>
              </a:lnSpc>
              <a:spcBef>
                <a:spcPts val="0"/>
              </a:spcBef>
              <a:spcAft>
                <a:spcPts val="2400"/>
              </a:spcAft>
              <a:buFont typeface="+mj-lt"/>
              <a:buAutoNum type="arabicPeriod"/>
            </a:pPr>
            <a:r>
              <a:rPr lang="en-US" sz="1400" u="sng" dirty="0">
                <a:hlinkClick r:id="rId10"/>
              </a:rPr>
              <a:t>"Seedling"</a:t>
            </a:r>
            <a:r>
              <a:rPr lang="en-US" sz="1400" dirty="0"/>
              <a:t> by </a:t>
            </a:r>
            <a:r>
              <a:rPr lang="en-US" sz="1400" u="sng" dirty="0">
                <a:hlinkClick r:id="rId11"/>
              </a:rPr>
              <a:t>US Department of Agriculture </a:t>
            </a:r>
            <a:r>
              <a:rPr lang="en-US" sz="1400" dirty="0"/>
              <a:t>is licensed under </a:t>
            </a:r>
            <a:r>
              <a:rPr lang="en-US" sz="1400" u="sng" dirty="0">
                <a:hlinkClick r:id="rId12"/>
              </a:rPr>
              <a:t>CC BY </a:t>
            </a:r>
            <a:r>
              <a:rPr lang="en-US" sz="1400" u="sng" dirty="0" smtClean="0">
                <a:hlinkClick r:id="rId12"/>
              </a:rPr>
              <a:t>2.0</a:t>
            </a:r>
            <a:r>
              <a:rPr lang="en-US" sz="1400" dirty="0"/>
              <a:t> </a:t>
            </a:r>
            <a:r>
              <a:rPr lang="en-US" sz="1400" dirty="0" smtClean="0"/>
              <a:t>(seedling)</a:t>
            </a:r>
            <a:endParaRPr lang="en-US" sz="1400" dirty="0"/>
          </a:p>
          <a:p>
            <a:pPr marL="0" indent="-274320">
              <a:lnSpc>
                <a:spcPct val="100000"/>
              </a:lnSpc>
              <a:spcBef>
                <a:spcPts val="0"/>
              </a:spcBef>
              <a:spcAft>
                <a:spcPts val="2400"/>
              </a:spcAft>
              <a:buFont typeface="+mj-lt"/>
              <a:buAutoNum type="arabicPeriod"/>
            </a:pPr>
            <a:r>
              <a:rPr lang="en-US" sz="1400" u="sng" dirty="0">
                <a:hlinkClick r:id="rId13"/>
              </a:rPr>
              <a:t>"Turtle"</a:t>
            </a:r>
            <a:r>
              <a:rPr lang="en-US" sz="1400" dirty="0"/>
              <a:t> by </a:t>
            </a:r>
            <a:r>
              <a:rPr lang="en-US" sz="1400" u="sng" dirty="0">
                <a:hlinkClick r:id="rId14"/>
              </a:rPr>
              <a:t>Scott McCallum</a:t>
            </a:r>
            <a:r>
              <a:rPr lang="en-US" sz="1400" dirty="0"/>
              <a:t> is licensed under </a:t>
            </a:r>
            <a:r>
              <a:rPr lang="en-US" sz="1400" u="sng" dirty="0">
                <a:hlinkClick r:id="rId15"/>
              </a:rPr>
              <a:t>CC BY-SA </a:t>
            </a:r>
            <a:r>
              <a:rPr lang="en-US" sz="1400" u="sng" dirty="0" smtClean="0">
                <a:hlinkClick r:id="rId15"/>
              </a:rPr>
              <a:t>2.0</a:t>
            </a:r>
            <a:r>
              <a:rPr lang="en-US" sz="1400" dirty="0" smtClean="0"/>
              <a:t> (turtle)</a:t>
            </a:r>
            <a:endParaRPr lang="en-US" sz="1400" dirty="0"/>
          </a:p>
          <a:p>
            <a:pPr marL="0" indent="-274320">
              <a:lnSpc>
                <a:spcPct val="100000"/>
              </a:lnSpc>
              <a:spcBef>
                <a:spcPts val="0"/>
              </a:spcBef>
              <a:spcAft>
                <a:spcPts val="2400"/>
              </a:spcAft>
              <a:buFont typeface="+mj-lt"/>
              <a:buAutoNum type="arabicPeriod"/>
            </a:pPr>
            <a:r>
              <a:rPr lang="en-US" sz="1400" u="sng" dirty="0">
                <a:hlinkClick r:id="rId16"/>
              </a:rPr>
              <a:t>"Day 077 - Photo365 - Glasses"</a:t>
            </a:r>
            <a:r>
              <a:rPr lang="en-US" sz="1400" dirty="0"/>
              <a:t> by </a:t>
            </a:r>
            <a:r>
              <a:rPr lang="en-US" sz="1400" u="sng" dirty="0">
                <a:hlinkClick r:id="rId17"/>
              </a:rPr>
              <a:t>Makia Minich</a:t>
            </a:r>
            <a:r>
              <a:rPr lang="en-US" sz="1400" dirty="0"/>
              <a:t> is licensed under </a:t>
            </a:r>
            <a:r>
              <a:rPr lang="en-US" sz="1400" u="sng" dirty="0">
                <a:hlinkClick r:id="rId15"/>
              </a:rPr>
              <a:t>CC BY-SA </a:t>
            </a:r>
            <a:r>
              <a:rPr lang="en-US" sz="1400" u="sng" dirty="0" smtClean="0">
                <a:hlinkClick r:id="rId15"/>
              </a:rPr>
              <a:t>2.0</a:t>
            </a:r>
            <a:r>
              <a:rPr lang="en-US" sz="1400" dirty="0" smtClean="0"/>
              <a:t> (glasses)</a:t>
            </a:r>
            <a:endParaRPr lang="en-US" sz="1400" dirty="0"/>
          </a:p>
          <a:p>
            <a:pPr marL="0" indent="-274320">
              <a:lnSpc>
                <a:spcPct val="100000"/>
              </a:lnSpc>
              <a:spcBef>
                <a:spcPts val="0"/>
              </a:spcBef>
              <a:spcAft>
                <a:spcPts val="2400"/>
              </a:spcAft>
              <a:buFont typeface="+mj-lt"/>
              <a:buAutoNum type="arabicPeriod"/>
            </a:pPr>
            <a:r>
              <a:rPr lang="en-US" sz="1400" u="sng" dirty="0">
                <a:hlinkClick r:id="rId18"/>
              </a:rPr>
              <a:t>"This work"</a:t>
            </a:r>
            <a:r>
              <a:rPr lang="en-US" sz="1400" dirty="0"/>
              <a:t> by </a:t>
            </a:r>
            <a:r>
              <a:rPr lang="en-US" sz="1400" u="sng" dirty="0">
                <a:hlinkClick r:id="rId19"/>
              </a:rPr>
              <a:t>White8ManART</a:t>
            </a:r>
            <a:r>
              <a:rPr lang="en-US" sz="1400" dirty="0"/>
              <a:t> is in the </a:t>
            </a:r>
            <a:r>
              <a:rPr lang="en-US" sz="1400" u="sng" dirty="0">
                <a:hlinkClick r:id="rId5"/>
              </a:rPr>
              <a:t>Public Domain, </a:t>
            </a:r>
            <a:r>
              <a:rPr lang="en-US" sz="1400" u="sng" dirty="0" smtClean="0">
                <a:hlinkClick r:id="rId5"/>
              </a:rPr>
              <a:t>CC0</a:t>
            </a:r>
            <a:r>
              <a:rPr lang="en-US" sz="1400" dirty="0" smtClean="0"/>
              <a:t>  (fearful cat)</a:t>
            </a:r>
            <a:endParaRPr lang="en-US" sz="1400" dirty="0"/>
          </a:p>
          <a:p>
            <a:pPr marL="0" indent="-274320">
              <a:lnSpc>
                <a:spcPct val="100000"/>
              </a:lnSpc>
              <a:spcBef>
                <a:spcPts val="0"/>
              </a:spcBef>
              <a:spcAft>
                <a:spcPts val="2400"/>
              </a:spcAft>
              <a:buFont typeface="+mj-lt"/>
              <a:buAutoNum type="arabicPeriod"/>
            </a:pPr>
            <a:r>
              <a:rPr lang="en-US" sz="1400" u="sng" dirty="0">
                <a:hlinkClick r:id="rId20"/>
              </a:rPr>
              <a:t>"This work"</a:t>
            </a:r>
            <a:r>
              <a:rPr lang="en-US" sz="1400" dirty="0"/>
              <a:t> by </a:t>
            </a:r>
            <a:r>
              <a:rPr lang="en-US" sz="1400" u="sng" dirty="0">
                <a:hlinkClick r:id="rId21"/>
              </a:rPr>
              <a:t>organicmom30</a:t>
            </a:r>
            <a:r>
              <a:rPr lang="en-US" sz="1400" dirty="0"/>
              <a:t> is in the </a:t>
            </a:r>
            <a:r>
              <a:rPr lang="en-US" sz="1400" u="sng" dirty="0">
                <a:hlinkClick r:id="rId5"/>
              </a:rPr>
              <a:t>Public Domain, </a:t>
            </a:r>
            <a:r>
              <a:rPr lang="en-US" sz="1400" u="sng" dirty="0" smtClean="0">
                <a:hlinkClick r:id="rId5"/>
              </a:rPr>
              <a:t>CC0</a:t>
            </a:r>
            <a:r>
              <a:rPr lang="en-US" sz="1400" dirty="0" smtClean="0"/>
              <a:t> (homework)</a:t>
            </a:r>
            <a:endParaRPr lang="en-US" sz="1400" dirty="0"/>
          </a:p>
        </p:txBody>
      </p:sp>
    </p:spTree>
    <p:extLst>
      <p:ext uri="{BB962C8B-B14F-4D97-AF65-F5344CB8AC3E}">
        <p14:creationId xmlns:p14="http://schemas.microsoft.com/office/powerpoint/2010/main" val="2589473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897586" cy="1485900"/>
          </a:xfrm>
        </p:spPr>
        <p:txBody>
          <a:bodyPr anchor="ctr"/>
          <a:lstStyle/>
          <a:p>
            <a:r>
              <a:rPr lang="en-US" dirty="0"/>
              <a:t>Image Attributions</a:t>
            </a:r>
            <a:r>
              <a:rPr lang="en-US" sz="1400" dirty="0"/>
              <a:t> </a:t>
            </a:r>
            <a:r>
              <a:rPr lang="en-US" sz="1800" dirty="0"/>
              <a:t>(in slide order)</a:t>
            </a:r>
            <a:endParaRPr lang="en-US" sz="2400" dirty="0"/>
          </a:p>
        </p:txBody>
      </p:sp>
      <p:sp>
        <p:nvSpPr>
          <p:cNvPr id="3" name="Content Placeholder 2"/>
          <p:cNvSpPr>
            <a:spLocks noGrp="1"/>
          </p:cNvSpPr>
          <p:nvPr>
            <p:ph idx="1"/>
          </p:nvPr>
        </p:nvSpPr>
        <p:spPr>
          <a:xfrm>
            <a:off x="1028700" y="2286000"/>
            <a:ext cx="7897586" cy="4484914"/>
          </a:xfrm>
        </p:spPr>
        <p:txBody>
          <a:bodyPr vert="horz" lIns="91440" tIns="45720" rIns="91440" bIns="45720" rtlCol="0">
            <a:noAutofit/>
          </a:bodyPr>
          <a:lstStyle/>
          <a:p>
            <a:pPr marL="0" indent="-457200">
              <a:lnSpc>
                <a:spcPct val="100000"/>
              </a:lnSpc>
              <a:spcBef>
                <a:spcPts val="0"/>
              </a:spcBef>
              <a:spcAft>
                <a:spcPts val="2400"/>
              </a:spcAft>
              <a:buFont typeface="+mj-lt"/>
              <a:buAutoNum type="arabicPeriod" startAt="9"/>
            </a:pPr>
            <a:r>
              <a:rPr lang="en-US" sz="1400" u="sng" dirty="0" smtClean="0">
                <a:hlinkClick r:id="rId3"/>
              </a:rPr>
              <a:t>"</a:t>
            </a:r>
            <a:r>
              <a:rPr lang="en-US" sz="1400" u="sng" dirty="0">
                <a:hlinkClick r:id="rId3"/>
              </a:rPr>
              <a:t>More often than not"</a:t>
            </a:r>
            <a:r>
              <a:rPr lang="en-US" sz="1400" dirty="0"/>
              <a:t> by </a:t>
            </a:r>
            <a:r>
              <a:rPr lang="en-US" sz="1400" u="sng" dirty="0">
                <a:hlinkClick r:id="rId4"/>
              </a:rPr>
              <a:t>Kreg Steppe</a:t>
            </a:r>
            <a:r>
              <a:rPr lang="en-US" sz="1400" dirty="0"/>
              <a:t> is licensed under </a:t>
            </a:r>
            <a:r>
              <a:rPr lang="en-US" sz="1400" u="sng" dirty="0">
                <a:hlinkClick r:id="rId5"/>
              </a:rPr>
              <a:t>CC BY-SA 4.0</a:t>
            </a:r>
            <a:r>
              <a:rPr lang="en-US" sz="1400" dirty="0"/>
              <a:t> </a:t>
            </a:r>
            <a:r>
              <a:rPr lang="en-US" sz="1400" dirty="0" smtClean="0"/>
              <a:t>(lightbulb)</a:t>
            </a:r>
            <a:endParaRPr lang="en-US" sz="1400" dirty="0"/>
          </a:p>
          <a:p>
            <a:pPr marL="0" indent="-457200">
              <a:lnSpc>
                <a:spcPct val="100000"/>
              </a:lnSpc>
              <a:spcBef>
                <a:spcPts val="0"/>
              </a:spcBef>
              <a:spcAft>
                <a:spcPts val="2400"/>
              </a:spcAft>
              <a:buFont typeface="+mj-lt"/>
              <a:buAutoNum type="arabicPeriod" startAt="9"/>
            </a:pPr>
            <a:r>
              <a:rPr lang="en-US" sz="1400" dirty="0" smtClean="0"/>
              <a:t>Activity Directions - No </a:t>
            </a:r>
            <a:r>
              <a:rPr lang="en-US" sz="1400" dirty="0"/>
              <a:t>image</a:t>
            </a:r>
            <a:endParaRPr lang="en-US" sz="1400" dirty="0">
              <a:hlinkClick r:id="rId6"/>
            </a:endParaRPr>
          </a:p>
          <a:p>
            <a:pPr marL="0" indent="-457200">
              <a:lnSpc>
                <a:spcPct val="100000"/>
              </a:lnSpc>
              <a:spcBef>
                <a:spcPts val="0"/>
              </a:spcBef>
              <a:spcAft>
                <a:spcPts val="2400"/>
              </a:spcAft>
              <a:buFont typeface="+mj-lt"/>
              <a:buAutoNum type="arabicPeriod" startAt="9"/>
            </a:pPr>
            <a:r>
              <a:rPr lang="en-US" sz="1400" u="sng" dirty="0" smtClean="0">
                <a:hlinkClick r:id="rId6"/>
              </a:rPr>
              <a:t>"</a:t>
            </a:r>
            <a:r>
              <a:rPr lang="en-US" sz="1400" u="sng" dirty="0">
                <a:hlinkClick r:id="rId6"/>
              </a:rPr>
              <a:t>This work"</a:t>
            </a:r>
            <a:r>
              <a:rPr lang="en-US" sz="1400" dirty="0"/>
              <a:t> by </a:t>
            </a:r>
            <a:r>
              <a:rPr lang="en-US" sz="1400" u="sng" dirty="0">
                <a:hlinkClick r:id="rId7"/>
              </a:rPr>
              <a:t>41st Field Artillery Brigade</a:t>
            </a:r>
            <a:r>
              <a:rPr lang="en-US" sz="1400" dirty="0"/>
              <a:t> is licensed under </a:t>
            </a:r>
            <a:r>
              <a:rPr lang="en-US" sz="1400" u="sng" dirty="0">
                <a:hlinkClick r:id="rId8"/>
              </a:rPr>
              <a:t>CC BY 2.0</a:t>
            </a:r>
            <a:r>
              <a:rPr lang="en-US" sz="1400" dirty="0"/>
              <a:t> (splash)</a:t>
            </a:r>
            <a:endParaRPr lang="en-US" sz="1400" u="sng" dirty="0"/>
          </a:p>
          <a:p>
            <a:pPr marL="0" lvl="0" indent="-457200">
              <a:lnSpc>
                <a:spcPct val="100000"/>
              </a:lnSpc>
              <a:spcBef>
                <a:spcPts val="0"/>
              </a:spcBef>
              <a:spcAft>
                <a:spcPts val="2400"/>
              </a:spcAft>
              <a:buFont typeface="+mj-lt"/>
              <a:buAutoNum type="arabicPeriod" startAt="9"/>
            </a:pPr>
            <a:r>
              <a:rPr lang="en-US" sz="1400" u="sng" dirty="0">
                <a:hlinkClick r:id="rId9"/>
              </a:rPr>
              <a:t>"Overloaded"</a:t>
            </a:r>
            <a:r>
              <a:rPr lang="en-US" sz="1400" dirty="0"/>
              <a:t> by </a:t>
            </a:r>
            <a:r>
              <a:rPr lang="en-US" sz="1400" u="sng" dirty="0">
                <a:hlinkClick r:id="rId10"/>
              </a:rPr>
              <a:t>Sam Leppanen</a:t>
            </a:r>
            <a:r>
              <a:rPr lang="en-US" sz="1400" dirty="0"/>
              <a:t> is licensed under </a:t>
            </a:r>
            <a:r>
              <a:rPr lang="en-US" sz="1400" u="sng" dirty="0">
                <a:hlinkClick r:id="rId8"/>
              </a:rPr>
              <a:t>CC BY 2.0</a:t>
            </a:r>
            <a:r>
              <a:rPr lang="en-US" sz="1400" dirty="0"/>
              <a:t> (truck)</a:t>
            </a:r>
          </a:p>
          <a:p>
            <a:pPr marL="0" indent="-457200">
              <a:spcBef>
                <a:spcPts val="0"/>
              </a:spcBef>
              <a:spcAft>
                <a:spcPts val="2400"/>
              </a:spcAft>
              <a:buFont typeface="+mj-lt"/>
              <a:buAutoNum type="arabicPeriod" startAt="9"/>
            </a:pPr>
            <a:r>
              <a:rPr lang="en-US" sz="1400" u="sng" dirty="0" smtClean="0">
                <a:hlinkClick r:id="rId11"/>
              </a:rPr>
              <a:t>"Priorities"</a:t>
            </a:r>
            <a:r>
              <a:rPr lang="en-US" sz="1400" dirty="0" smtClean="0"/>
              <a:t> by </a:t>
            </a:r>
            <a:r>
              <a:rPr lang="en-US" sz="1400" u="sng" dirty="0" smtClean="0">
                <a:hlinkClick r:id="rId12"/>
              </a:rPr>
              <a:t>Banalities</a:t>
            </a:r>
            <a:r>
              <a:rPr lang="en-US" sz="1400" dirty="0" smtClean="0"/>
              <a:t> is licensed under </a:t>
            </a:r>
            <a:r>
              <a:rPr lang="en-US" sz="1400" u="sng" dirty="0" smtClean="0">
                <a:hlinkClick r:id="rId8"/>
              </a:rPr>
              <a:t>CC BY 2.0</a:t>
            </a:r>
            <a:r>
              <a:rPr lang="en-US" sz="1400" dirty="0" smtClean="0"/>
              <a:t> (priorities)</a:t>
            </a:r>
          </a:p>
          <a:p>
            <a:pPr marL="0" lvl="0" indent="-457200">
              <a:spcBef>
                <a:spcPts val="0"/>
              </a:spcBef>
              <a:spcAft>
                <a:spcPts val="2400"/>
              </a:spcAft>
              <a:buFont typeface="+mj-lt"/>
              <a:buAutoNum type="arabicPeriod" startAt="9"/>
            </a:pPr>
            <a:r>
              <a:rPr lang="en-US" sz="1400" u="sng" dirty="0" smtClean="0">
                <a:hlinkClick r:id="rId13"/>
              </a:rPr>
              <a:t>"</a:t>
            </a:r>
            <a:r>
              <a:rPr lang="en-US" sz="1400" u="sng" dirty="0">
                <a:hlinkClick r:id="rId13"/>
              </a:rPr>
              <a:t>This work"</a:t>
            </a:r>
            <a:r>
              <a:rPr lang="en-US" sz="1400" dirty="0"/>
              <a:t> by </a:t>
            </a:r>
            <a:r>
              <a:rPr lang="en-US" sz="1400" u="sng" dirty="0">
                <a:hlinkClick r:id="rId14"/>
              </a:rPr>
              <a:t>99pixel</a:t>
            </a:r>
            <a:r>
              <a:rPr lang="en-US" sz="1400" dirty="0"/>
              <a:t> is in the </a:t>
            </a:r>
            <a:r>
              <a:rPr lang="en-US" sz="1400" u="sng" dirty="0">
                <a:hlinkClick r:id="rId15"/>
              </a:rPr>
              <a:t>Public Domain, CC0</a:t>
            </a:r>
            <a:r>
              <a:rPr lang="en-US" sz="1400" dirty="0"/>
              <a:t> </a:t>
            </a:r>
            <a:r>
              <a:rPr lang="en-US" sz="1400" dirty="0" smtClean="0"/>
              <a:t>(barrel</a:t>
            </a:r>
            <a:r>
              <a:rPr lang="en-US" sz="1400" dirty="0"/>
              <a:t>)</a:t>
            </a:r>
          </a:p>
          <a:p>
            <a:pPr marL="0" lvl="0" indent="-457200">
              <a:spcBef>
                <a:spcPts val="0"/>
              </a:spcBef>
              <a:spcAft>
                <a:spcPts val="2400"/>
              </a:spcAft>
              <a:buFont typeface="+mj-lt"/>
              <a:buAutoNum type="arabicPeriod" startAt="9"/>
            </a:pPr>
            <a:r>
              <a:rPr lang="en-US" sz="1400" u="sng" dirty="0">
                <a:hlinkClick r:id="rId16"/>
              </a:rPr>
              <a:t>"This work"</a:t>
            </a:r>
            <a:r>
              <a:rPr lang="en-US" sz="1400" dirty="0"/>
              <a:t> by </a:t>
            </a:r>
            <a:r>
              <a:rPr lang="en-US" sz="1400" u="sng" dirty="0">
                <a:hlinkClick r:id="rId17"/>
              </a:rPr>
              <a:t>Luekk</a:t>
            </a:r>
            <a:r>
              <a:rPr lang="en-US" sz="1400" dirty="0"/>
              <a:t> is licensed under </a:t>
            </a:r>
            <a:r>
              <a:rPr lang="en-US" sz="1400" u="sng" dirty="0">
                <a:hlinkClick r:id="rId18"/>
              </a:rPr>
              <a:t>CC BY-SA 3.0</a:t>
            </a:r>
            <a:r>
              <a:rPr lang="en-US" sz="1400" dirty="0"/>
              <a:t> (hose splitter</a:t>
            </a:r>
            <a:r>
              <a:rPr lang="en-US" sz="1400" dirty="0" smtClean="0"/>
              <a:t>)</a:t>
            </a:r>
          </a:p>
          <a:p>
            <a:pPr marL="0" indent="-457200">
              <a:spcBef>
                <a:spcPts val="0"/>
              </a:spcBef>
              <a:spcAft>
                <a:spcPts val="2400"/>
              </a:spcAft>
              <a:buFont typeface="+mj-lt"/>
              <a:buAutoNum type="arabicPeriod" startAt="9"/>
            </a:pPr>
            <a:r>
              <a:rPr lang="en-US" sz="1400" u="sng" dirty="0">
                <a:hlinkClick r:id="rId19"/>
              </a:rPr>
              <a:t>"This work"</a:t>
            </a:r>
            <a:r>
              <a:rPr lang="en-US" sz="1400" dirty="0"/>
              <a:t> by </a:t>
            </a:r>
            <a:r>
              <a:rPr lang="en-US" sz="1400" u="sng" dirty="0">
                <a:hlinkClick r:id="rId20"/>
              </a:rPr>
              <a:t>cocoparisienne</a:t>
            </a:r>
            <a:r>
              <a:rPr lang="en-US" sz="1400" dirty="0"/>
              <a:t> is in the </a:t>
            </a:r>
            <a:r>
              <a:rPr lang="en-US" sz="1400" u="sng" dirty="0">
                <a:hlinkClick r:id="rId15"/>
              </a:rPr>
              <a:t>Public Domain, CC0</a:t>
            </a:r>
            <a:r>
              <a:rPr lang="en-US" sz="1400" dirty="0"/>
              <a:t> (ostriches</a:t>
            </a:r>
            <a:r>
              <a:rPr lang="en-US" sz="1400" dirty="0" smtClean="0"/>
              <a:t>)</a:t>
            </a:r>
            <a:endParaRPr lang="en-US" sz="1400" dirty="0"/>
          </a:p>
        </p:txBody>
      </p:sp>
    </p:spTree>
    <p:extLst>
      <p:ext uri="{BB962C8B-B14F-4D97-AF65-F5344CB8AC3E}">
        <p14:creationId xmlns:p14="http://schemas.microsoft.com/office/powerpoint/2010/main" val="1268538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897586" cy="1485900"/>
          </a:xfrm>
        </p:spPr>
        <p:txBody>
          <a:bodyPr anchor="ctr"/>
          <a:lstStyle/>
          <a:p>
            <a:r>
              <a:rPr lang="en-US" dirty="0"/>
              <a:t>Image Attributions</a:t>
            </a:r>
            <a:r>
              <a:rPr lang="en-US" sz="1400" dirty="0"/>
              <a:t> </a:t>
            </a:r>
            <a:r>
              <a:rPr lang="en-US" sz="1800" dirty="0"/>
              <a:t>(in slide order)</a:t>
            </a:r>
            <a:endParaRPr lang="en-US" sz="2400" dirty="0"/>
          </a:p>
        </p:txBody>
      </p:sp>
      <p:sp>
        <p:nvSpPr>
          <p:cNvPr id="3" name="Content Placeholder 2"/>
          <p:cNvSpPr>
            <a:spLocks noGrp="1"/>
          </p:cNvSpPr>
          <p:nvPr>
            <p:ph idx="1"/>
          </p:nvPr>
        </p:nvSpPr>
        <p:spPr>
          <a:xfrm>
            <a:off x="1028700" y="2285999"/>
            <a:ext cx="7385957" cy="3733801"/>
          </a:xfrm>
        </p:spPr>
        <p:txBody>
          <a:bodyPr vert="horz" lIns="91440" tIns="45720" rIns="91440" bIns="45720" rtlCol="0">
            <a:noAutofit/>
          </a:bodyPr>
          <a:lstStyle/>
          <a:p>
            <a:pPr marL="0" lvl="0" indent="457200">
              <a:spcBef>
                <a:spcPts val="0"/>
              </a:spcBef>
              <a:spcAft>
                <a:spcPts val="1800"/>
              </a:spcAft>
              <a:buFont typeface="+mj-lt"/>
              <a:buAutoNum type="arabicPeriod" startAt="17"/>
            </a:pPr>
            <a:r>
              <a:rPr lang="en-US" sz="1400" u="sng" dirty="0" smtClean="0">
                <a:hlinkClick r:id="rId3"/>
              </a:rPr>
              <a:t>"</a:t>
            </a:r>
            <a:r>
              <a:rPr lang="en-US" sz="1400" u="sng" dirty="0">
                <a:hlinkClick r:id="rId3"/>
              </a:rPr>
              <a:t>Servers"</a:t>
            </a:r>
            <a:r>
              <a:rPr lang="en-US" sz="1400" dirty="0"/>
              <a:t> by </a:t>
            </a:r>
            <a:r>
              <a:rPr lang="en-US" sz="1400" u="sng" dirty="0">
                <a:hlinkClick r:id="rId4"/>
              </a:rPr>
              <a:t>Alex</a:t>
            </a:r>
            <a:r>
              <a:rPr lang="en-US" sz="1400" dirty="0"/>
              <a:t> is licensed under </a:t>
            </a:r>
            <a:r>
              <a:rPr lang="en-US" sz="1400" u="sng" dirty="0">
                <a:hlinkClick r:id="rId5"/>
              </a:rPr>
              <a:t>CC BY 2.0</a:t>
            </a:r>
            <a:r>
              <a:rPr lang="en-US" sz="1400" dirty="0"/>
              <a:t> </a:t>
            </a:r>
            <a:r>
              <a:rPr lang="en-US" sz="1400" dirty="0" smtClean="0"/>
              <a:t>(server room)</a:t>
            </a:r>
          </a:p>
          <a:p>
            <a:pPr marL="0" lvl="0" indent="457200">
              <a:spcBef>
                <a:spcPts val="0"/>
              </a:spcBef>
              <a:spcAft>
                <a:spcPts val="1800"/>
              </a:spcAft>
              <a:buFont typeface="+mj-lt"/>
              <a:buAutoNum type="arabicPeriod" startAt="17"/>
            </a:pPr>
            <a:r>
              <a:rPr lang="en-US" sz="1400" u="sng" dirty="0" smtClean="0">
                <a:hlinkClick r:id="rId6"/>
              </a:rPr>
              <a:t>"</a:t>
            </a:r>
            <a:r>
              <a:rPr lang="en-US" sz="1400" u="sng" dirty="0">
                <a:hlinkClick r:id="rId6"/>
              </a:rPr>
              <a:t>This work"</a:t>
            </a:r>
            <a:r>
              <a:rPr lang="en-US" sz="1400" dirty="0"/>
              <a:t> by </a:t>
            </a:r>
            <a:r>
              <a:rPr lang="en-US" sz="1400" u="sng" dirty="0">
                <a:hlinkClick r:id="rId7"/>
              </a:rPr>
              <a:t>polettix</a:t>
            </a:r>
            <a:r>
              <a:rPr lang="en-US" sz="1400" dirty="0"/>
              <a:t> is in the </a:t>
            </a:r>
            <a:r>
              <a:rPr lang="en-US" sz="1400" u="sng" dirty="0">
                <a:hlinkClick r:id="rId8"/>
              </a:rPr>
              <a:t>Public Domain, CC0</a:t>
            </a:r>
            <a:r>
              <a:rPr lang="en-US" sz="1400" dirty="0"/>
              <a:t> (open road)</a:t>
            </a:r>
          </a:p>
          <a:p>
            <a:pPr marL="0" lvl="0" indent="457200">
              <a:spcBef>
                <a:spcPts val="0"/>
              </a:spcBef>
              <a:spcAft>
                <a:spcPts val="1800"/>
              </a:spcAft>
              <a:buFont typeface="+mj-lt"/>
              <a:buAutoNum type="arabicPeriod" startAt="17"/>
            </a:pPr>
            <a:r>
              <a:rPr lang="en-US" sz="1400" u="sng" dirty="0" smtClean="0">
                <a:hlinkClick r:id="rId9"/>
              </a:rPr>
              <a:t>"</a:t>
            </a:r>
            <a:r>
              <a:rPr lang="en-US" sz="1400" u="sng" dirty="0">
                <a:hlinkClick r:id="rId9"/>
              </a:rPr>
              <a:t>Stay on Target"</a:t>
            </a:r>
            <a:r>
              <a:rPr lang="en-US" sz="1400" dirty="0"/>
              <a:t> by </a:t>
            </a:r>
            <a:r>
              <a:rPr lang="en-US" sz="1400" u="sng" dirty="0">
                <a:hlinkClick r:id="rId10"/>
              </a:rPr>
              <a:t>Pete</a:t>
            </a:r>
            <a:r>
              <a:rPr lang="en-US" sz="1400" dirty="0"/>
              <a:t> is in the </a:t>
            </a:r>
            <a:r>
              <a:rPr lang="en-US" sz="1400" u="sng" dirty="0">
                <a:hlinkClick r:id="rId8"/>
              </a:rPr>
              <a:t>Public Domain, CC0</a:t>
            </a:r>
            <a:r>
              <a:rPr lang="en-US" sz="1400" dirty="0"/>
              <a:t> (archery target)</a:t>
            </a:r>
          </a:p>
          <a:p>
            <a:pPr marL="0" lvl="0" indent="457200">
              <a:spcBef>
                <a:spcPts val="0"/>
              </a:spcBef>
              <a:spcAft>
                <a:spcPts val="1800"/>
              </a:spcAft>
              <a:buFont typeface="+mj-lt"/>
              <a:buAutoNum type="arabicPeriod" startAt="17"/>
            </a:pPr>
            <a:r>
              <a:rPr lang="en-US" sz="1400" u="sng" dirty="0">
                <a:hlinkClick r:id="rId11"/>
              </a:rPr>
              <a:t>"hunk o butter"</a:t>
            </a:r>
            <a:r>
              <a:rPr lang="en-US" sz="1400" dirty="0"/>
              <a:t> by </a:t>
            </a:r>
            <a:r>
              <a:rPr lang="en-US" sz="1400" u="sng" dirty="0">
                <a:hlinkClick r:id="rId12"/>
              </a:rPr>
              <a:t>Gail</a:t>
            </a:r>
            <a:r>
              <a:rPr lang="en-US" sz="1400" dirty="0"/>
              <a:t> is licensed under </a:t>
            </a:r>
            <a:r>
              <a:rPr lang="en-US" sz="1400" u="sng" dirty="0">
                <a:hlinkClick r:id="rId5"/>
              </a:rPr>
              <a:t>CC BY 2.0</a:t>
            </a:r>
            <a:r>
              <a:rPr lang="en-US" sz="1400" dirty="0"/>
              <a:t> (butter)</a:t>
            </a:r>
          </a:p>
          <a:p>
            <a:pPr marL="0" lvl="0" indent="457200">
              <a:spcBef>
                <a:spcPts val="0"/>
              </a:spcBef>
              <a:spcAft>
                <a:spcPts val="1800"/>
              </a:spcAft>
              <a:buFont typeface="+mj-lt"/>
              <a:buAutoNum type="arabicPeriod" startAt="17"/>
            </a:pPr>
            <a:r>
              <a:rPr lang="en-US" sz="1400" dirty="0">
                <a:hlinkClick r:id="rId13"/>
              </a:rPr>
              <a:t>"Alissa's Action Plan Example"</a:t>
            </a:r>
            <a:r>
              <a:rPr lang="en-US" sz="1400" dirty="0"/>
              <a:t> by Alissa Sells is licensed under </a:t>
            </a:r>
            <a:r>
              <a:rPr lang="en-US" sz="1400" dirty="0">
                <a:hlinkClick r:id="rId14"/>
              </a:rPr>
              <a:t>CC BY </a:t>
            </a:r>
            <a:r>
              <a:rPr lang="en-US" sz="1400" dirty="0" smtClean="0">
                <a:hlinkClick r:id="rId14"/>
              </a:rPr>
              <a:t>4.0</a:t>
            </a:r>
            <a:endParaRPr lang="en-US" sz="1400" dirty="0" smtClean="0"/>
          </a:p>
          <a:p>
            <a:pPr marL="0" lvl="0" indent="457200">
              <a:spcBef>
                <a:spcPts val="0"/>
              </a:spcBef>
              <a:spcAft>
                <a:spcPts val="1800"/>
              </a:spcAft>
              <a:buFont typeface="+mj-lt"/>
              <a:buAutoNum type="arabicPeriod" startAt="17"/>
            </a:pPr>
            <a:r>
              <a:rPr lang="en-US" sz="1400" dirty="0" smtClean="0"/>
              <a:t>Activity Directions - No image</a:t>
            </a:r>
          </a:p>
          <a:p>
            <a:pPr marL="0" indent="457200">
              <a:spcBef>
                <a:spcPts val="0"/>
              </a:spcBef>
              <a:spcAft>
                <a:spcPts val="1800"/>
              </a:spcAft>
              <a:buFont typeface="+mj-lt"/>
              <a:buAutoNum type="arabicPeriod" startAt="17"/>
            </a:pPr>
            <a:r>
              <a:rPr lang="en-US" sz="1400" u="sng" dirty="0">
                <a:hlinkClick r:id="rId15"/>
              </a:rPr>
              <a:t>"This work"</a:t>
            </a:r>
            <a:r>
              <a:rPr lang="en-US" sz="1400" dirty="0"/>
              <a:t> by </a:t>
            </a:r>
            <a:r>
              <a:rPr lang="en-US" sz="1400" u="sng" dirty="0">
                <a:hlinkClick r:id="rId16"/>
              </a:rPr>
              <a:t>StartupStockPhotos</a:t>
            </a:r>
            <a:r>
              <a:rPr lang="en-US" sz="1400" dirty="0"/>
              <a:t> is in the </a:t>
            </a:r>
            <a:r>
              <a:rPr lang="en-US" sz="1400" u="sng" dirty="0">
                <a:hlinkClick r:id="rId8"/>
              </a:rPr>
              <a:t>Public Domain, CC0</a:t>
            </a:r>
            <a:r>
              <a:rPr lang="en-US" sz="1400" dirty="0"/>
              <a:t> </a:t>
            </a:r>
            <a:r>
              <a:rPr lang="en-US" sz="1400" dirty="0" smtClean="0"/>
              <a:t>(success</a:t>
            </a:r>
            <a:r>
              <a:rPr lang="en-US" sz="1400" dirty="0"/>
              <a:t>)</a:t>
            </a:r>
          </a:p>
          <a:p>
            <a:pPr marL="0" lvl="0" indent="457200">
              <a:spcBef>
                <a:spcPts val="0"/>
              </a:spcBef>
              <a:spcAft>
                <a:spcPts val="1800"/>
              </a:spcAft>
              <a:buFont typeface="+mj-lt"/>
              <a:buAutoNum type="arabicPeriod" startAt="17"/>
            </a:pPr>
            <a:r>
              <a:rPr lang="en-US" sz="1400" u="sng" dirty="0" smtClean="0">
                <a:hlinkClick r:id="rId17"/>
              </a:rPr>
              <a:t>"Show </a:t>
            </a:r>
            <a:r>
              <a:rPr lang="en-US" sz="1400" u="sng" dirty="0">
                <a:hlinkClick r:id="rId17"/>
              </a:rPr>
              <a:t>us your smile"</a:t>
            </a:r>
            <a:r>
              <a:rPr lang="en-US" sz="1400" dirty="0"/>
              <a:t> by </a:t>
            </a:r>
            <a:r>
              <a:rPr lang="en-US" sz="1400" u="sng" dirty="0">
                <a:hlinkClick r:id="rId18"/>
              </a:rPr>
              <a:t>Ben Smith</a:t>
            </a:r>
            <a:r>
              <a:rPr lang="en-US" sz="1400" dirty="0"/>
              <a:t> is licensed under </a:t>
            </a:r>
            <a:r>
              <a:rPr lang="en-US" sz="1400" u="sng" dirty="0">
                <a:hlinkClick r:id="rId19"/>
              </a:rPr>
              <a:t>CC BY-SA 2.0</a:t>
            </a:r>
            <a:r>
              <a:rPr lang="en-US" sz="1400" dirty="0"/>
              <a:t> (happy hand</a:t>
            </a:r>
            <a:r>
              <a:rPr lang="en-US" sz="1400" dirty="0" smtClean="0"/>
              <a:t>)</a:t>
            </a:r>
            <a:endParaRPr lang="en-US" sz="1400" u="sng" dirty="0"/>
          </a:p>
          <a:p>
            <a:pPr marL="0" indent="457200">
              <a:lnSpc>
                <a:spcPct val="100000"/>
              </a:lnSpc>
              <a:spcBef>
                <a:spcPts val="0"/>
              </a:spcBef>
              <a:spcAft>
                <a:spcPts val="1800"/>
              </a:spcAft>
              <a:buFont typeface="+mj-lt"/>
              <a:buAutoNum type="arabicPeriod" startAt="17"/>
            </a:pPr>
            <a:endParaRPr lang="en-US" sz="1400" u="sng" dirty="0"/>
          </a:p>
          <a:p>
            <a:pPr marL="0" indent="457200">
              <a:lnSpc>
                <a:spcPct val="100000"/>
              </a:lnSpc>
              <a:spcBef>
                <a:spcPts val="0"/>
              </a:spcBef>
              <a:spcAft>
                <a:spcPts val="1800"/>
              </a:spcAft>
              <a:buFont typeface="+mj-lt"/>
              <a:buAutoNum type="arabicPeriod" startAt="17"/>
            </a:pPr>
            <a:endParaRPr lang="en-US" sz="1400" u="sng" dirty="0"/>
          </a:p>
          <a:p>
            <a:pPr marL="0" indent="457200">
              <a:lnSpc>
                <a:spcPct val="100000"/>
              </a:lnSpc>
              <a:spcBef>
                <a:spcPts val="0"/>
              </a:spcBef>
              <a:spcAft>
                <a:spcPts val="1800"/>
              </a:spcAft>
              <a:buFont typeface="+mj-lt"/>
              <a:buAutoNum type="arabicPeriod" startAt="17"/>
            </a:pPr>
            <a:endParaRPr lang="en-US" sz="1400" u="sng" dirty="0"/>
          </a:p>
          <a:p>
            <a:pPr marL="0" indent="457200">
              <a:lnSpc>
                <a:spcPct val="100000"/>
              </a:lnSpc>
              <a:spcBef>
                <a:spcPts val="0"/>
              </a:spcBef>
              <a:spcAft>
                <a:spcPts val="1800"/>
              </a:spcAft>
              <a:buFont typeface="+mj-lt"/>
              <a:buAutoNum type="arabicPeriod" startAt="17"/>
            </a:pPr>
            <a:endParaRPr lang="en-US" sz="1400" u="sng" dirty="0"/>
          </a:p>
        </p:txBody>
      </p:sp>
    </p:spTree>
    <p:extLst>
      <p:ext uri="{BB962C8B-B14F-4D97-AF65-F5344CB8AC3E}">
        <p14:creationId xmlns:p14="http://schemas.microsoft.com/office/powerpoint/2010/main" val="5154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soccer goal being scored"/>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8802"/>
          <a:stretch/>
        </p:blipFill>
        <p:spPr>
          <a:xfrm>
            <a:off x="0" y="-1"/>
            <a:ext cx="9148713" cy="6858001"/>
          </a:xfrm>
        </p:spPr>
      </p:pic>
      <p:sp>
        <p:nvSpPr>
          <p:cNvPr id="2" name="Title 1"/>
          <p:cNvSpPr>
            <a:spLocks noGrp="1"/>
          </p:cNvSpPr>
          <p:nvPr>
            <p:ph type="title"/>
          </p:nvPr>
        </p:nvSpPr>
        <p:spPr>
          <a:xfrm>
            <a:off x="0" y="2195286"/>
            <a:ext cx="9148713" cy="2103120"/>
          </a:xfrm>
          <a:solidFill>
            <a:schemeClr val="bg1">
              <a:lumMod val="85000"/>
              <a:alpha val="35000"/>
            </a:schemeClr>
          </a:solidFill>
        </p:spPr>
        <p:txBody>
          <a:bodyPr vert="horz" lIns="91440" tIns="45720" rIns="91440" bIns="45720" rtlCol="0" anchor="ctr">
            <a:noAutofit/>
          </a:bodyPr>
          <a:lstStyle/>
          <a:p>
            <a:pPr algn="ctr"/>
            <a:r>
              <a:rPr lang="en-US" sz="5400" dirty="0" smtClean="0"/>
              <a:t>Session Objectives</a:t>
            </a:r>
            <a:endParaRPr lang="en-US" sz="5400" dirty="0"/>
          </a:p>
        </p:txBody>
      </p:sp>
    </p:spTree>
    <p:extLst>
      <p:ext uri="{BB962C8B-B14F-4D97-AF65-F5344CB8AC3E}">
        <p14:creationId xmlns:p14="http://schemas.microsoft.com/office/powerpoint/2010/main" val="4039962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seedling plant growing out of a seed"/>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165" r="9842"/>
          <a:stretch/>
        </p:blipFill>
        <p:spPr>
          <a:xfrm>
            <a:off x="1" y="-1"/>
            <a:ext cx="9144000" cy="6858001"/>
          </a:xfrm>
        </p:spPr>
      </p:pic>
      <p:sp>
        <p:nvSpPr>
          <p:cNvPr id="2" name="Title 1"/>
          <p:cNvSpPr>
            <a:spLocks noGrp="1"/>
          </p:cNvSpPr>
          <p:nvPr>
            <p:ph type="title"/>
          </p:nvPr>
        </p:nvSpPr>
        <p:spPr>
          <a:xfrm>
            <a:off x="1" y="2195286"/>
            <a:ext cx="9144000" cy="2103120"/>
          </a:xfrm>
          <a:solidFill>
            <a:schemeClr val="bg1">
              <a:lumMod val="85000"/>
              <a:alpha val="35000"/>
            </a:schemeClr>
          </a:solidFill>
        </p:spPr>
        <p:txBody>
          <a:bodyPr vert="horz" lIns="91440" tIns="45720" rIns="91440" bIns="45720" rtlCol="0" anchor="ctr">
            <a:noAutofit/>
          </a:bodyPr>
          <a:lstStyle/>
          <a:p>
            <a:pPr algn="ctr"/>
            <a:r>
              <a:rPr lang="en-US" sz="4800" dirty="0"/>
              <a:t>Failure is </a:t>
            </a:r>
            <a:r>
              <a:rPr lang="en-US" sz="4800" dirty="0" smtClean="0"/>
              <a:t/>
            </a:r>
            <a:br>
              <a:rPr lang="en-US" sz="4800" dirty="0" smtClean="0"/>
            </a:br>
            <a:r>
              <a:rPr lang="en-US" sz="4800" dirty="0" smtClean="0"/>
              <a:t>a Seed </a:t>
            </a:r>
            <a:r>
              <a:rPr lang="en-US" sz="4800" dirty="0"/>
              <a:t>for </a:t>
            </a:r>
            <a:r>
              <a:rPr lang="en-US" sz="4800" dirty="0" smtClean="0"/>
              <a:t>Growth</a:t>
            </a:r>
            <a:endParaRPr lang="en-US" sz="4800" b="1" dirty="0"/>
          </a:p>
        </p:txBody>
      </p:sp>
    </p:spTree>
    <p:extLst>
      <p:ext uri="{BB962C8B-B14F-4D97-AF65-F5344CB8AC3E}">
        <p14:creationId xmlns:p14="http://schemas.microsoft.com/office/powerpoint/2010/main" val="864255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close-up of a tortois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4" t="1146" r="7185" b="-11"/>
          <a:stretch/>
        </p:blipFill>
        <p:spPr>
          <a:xfrm>
            <a:off x="0" y="0"/>
            <a:ext cx="9144000" cy="6962504"/>
          </a:xfrm>
        </p:spPr>
      </p:pic>
      <p:sp>
        <p:nvSpPr>
          <p:cNvPr id="2" name="Title 1"/>
          <p:cNvSpPr>
            <a:spLocks noGrp="1"/>
          </p:cNvSpPr>
          <p:nvPr>
            <p:ph type="title"/>
          </p:nvPr>
        </p:nvSpPr>
        <p:spPr>
          <a:xfrm>
            <a:off x="0" y="0"/>
            <a:ext cx="9144000" cy="2103120"/>
          </a:xfrm>
          <a:solidFill>
            <a:schemeClr val="bg1">
              <a:lumMod val="85000"/>
              <a:alpha val="35000"/>
            </a:schemeClr>
          </a:solidFill>
        </p:spPr>
        <p:txBody>
          <a:bodyPr vert="horz" lIns="91440" tIns="45720" rIns="91440" bIns="45720" rtlCol="0" anchor="ctr">
            <a:noAutofit/>
          </a:bodyPr>
          <a:lstStyle/>
          <a:p>
            <a:pPr algn="ctr"/>
            <a:r>
              <a:rPr lang="en-US" sz="4800" b="1" dirty="0"/>
              <a:t>Mistake 1</a:t>
            </a:r>
            <a:r>
              <a:rPr lang="en-US" sz="4800" b="1" dirty="0" smtClean="0"/>
              <a:t>:</a:t>
            </a:r>
            <a:br>
              <a:rPr lang="en-US" sz="4800" b="1" dirty="0" smtClean="0"/>
            </a:br>
            <a:r>
              <a:rPr lang="en-US" sz="4800" b="1" dirty="0" smtClean="0"/>
              <a:t>Being Slow to Engage</a:t>
            </a:r>
            <a:endParaRPr lang="en-US" sz="4800" b="1" dirty="0"/>
          </a:p>
        </p:txBody>
      </p:sp>
    </p:spTree>
    <p:extLst>
      <p:ext uri="{BB962C8B-B14F-4D97-AF65-F5344CB8AC3E}">
        <p14:creationId xmlns:p14="http://schemas.microsoft.com/office/powerpoint/2010/main" val="3559300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looking through a pair of glasses to see clearly"/>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68" r="2776"/>
          <a:stretch/>
        </p:blipFill>
        <p:spPr>
          <a:xfrm>
            <a:off x="0" y="-1"/>
            <a:ext cx="9152621" cy="6858001"/>
          </a:xfrm>
        </p:spPr>
      </p:pic>
      <p:sp>
        <p:nvSpPr>
          <p:cNvPr id="2" name="Title 1"/>
          <p:cNvSpPr>
            <a:spLocks noGrp="1"/>
          </p:cNvSpPr>
          <p:nvPr>
            <p:ph type="title"/>
          </p:nvPr>
        </p:nvSpPr>
        <p:spPr>
          <a:xfrm>
            <a:off x="0" y="0"/>
            <a:ext cx="9144000"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a:t>
            </a:r>
            <a:br>
              <a:rPr lang="en-US" sz="4800" b="1" dirty="0" smtClean="0"/>
            </a:br>
            <a:r>
              <a:rPr lang="en-US" sz="4800" b="1" dirty="0" smtClean="0"/>
              <a:t>Focus Yourself</a:t>
            </a:r>
            <a:endParaRPr lang="en-US" sz="4800" b="1" dirty="0"/>
          </a:p>
        </p:txBody>
      </p:sp>
    </p:spTree>
    <p:extLst>
      <p:ext uri="{BB962C8B-B14F-4D97-AF65-F5344CB8AC3E}">
        <p14:creationId xmlns:p14="http://schemas.microsoft.com/office/powerpoint/2010/main" val="76663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cat with a surprised/scared facial expression"/>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060" t="11283"/>
          <a:stretch/>
        </p:blipFill>
        <p:spPr>
          <a:xfrm>
            <a:off x="0" y="0"/>
            <a:ext cx="9145798" cy="6858000"/>
          </a:xfrm>
          <a:solidFill>
            <a:schemeClr val="bg1">
              <a:lumMod val="85000"/>
              <a:alpha val="35000"/>
            </a:schemeClr>
          </a:solidFill>
        </p:spPr>
      </p:pic>
      <p:sp>
        <p:nvSpPr>
          <p:cNvPr id="2" name="Title 1"/>
          <p:cNvSpPr>
            <a:spLocks noGrp="1"/>
          </p:cNvSpPr>
          <p:nvPr>
            <p:ph type="title"/>
          </p:nvPr>
        </p:nvSpPr>
        <p:spPr>
          <a:xfrm>
            <a:off x="0" y="4754880"/>
            <a:ext cx="9145798" cy="2103120"/>
          </a:xfrm>
          <a:solidFill>
            <a:schemeClr val="bg1">
              <a:lumMod val="85000"/>
              <a:alpha val="35000"/>
            </a:schemeClr>
          </a:solidFill>
        </p:spPr>
        <p:txBody>
          <a:bodyPr vert="horz" lIns="91440" tIns="45720" rIns="91440" bIns="45720" rtlCol="0" anchor="ctr">
            <a:noAutofit/>
          </a:bodyPr>
          <a:lstStyle/>
          <a:p>
            <a:pPr algn="ctr"/>
            <a:r>
              <a:rPr lang="en-US" sz="4800" b="1" dirty="0"/>
              <a:t>Mistake 2:  </a:t>
            </a:r>
            <a:br>
              <a:rPr lang="en-US" sz="4800" b="1" dirty="0"/>
            </a:br>
            <a:r>
              <a:rPr lang="en-US" sz="4800" b="1" dirty="0"/>
              <a:t>Fearing the </a:t>
            </a:r>
            <a:r>
              <a:rPr lang="en-US" sz="4800" b="1" dirty="0" smtClean="0"/>
              <a:t>Unknown </a:t>
            </a:r>
            <a:endParaRPr lang="en-US" sz="4800" b="1" dirty="0"/>
          </a:p>
        </p:txBody>
      </p:sp>
    </p:spTree>
    <p:extLst>
      <p:ext uri="{BB962C8B-B14F-4D97-AF65-F5344CB8AC3E}">
        <p14:creationId xmlns:p14="http://schemas.microsoft.com/office/powerpoint/2010/main" val="520441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child looking studying flashcards and doing homework"/>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0" y="0"/>
            <a:ext cx="9144000"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a:t>
            </a:r>
            <a:r>
              <a:rPr lang="en-US" sz="4800" b="1" dirty="0"/>
              <a:t/>
            </a:r>
            <a:br>
              <a:rPr lang="en-US" sz="4800" b="1" dirty="0"/>
            </a:br>
            <a:r>
              <a:rPr lang="en-US" sz="4800" b="1" dirty="0"/>
              <a:t>Do </a:t>
            </a:r>
            <a:r>
              <a:rPr lang="en-US" sz="4800" b="1" dirty="0" smtClean="0"/>
              <a:t>your Homework</a:t>
            </a:r>
            <a:endParaRPr lang="en-US" sz="4800" b="1" dirty="0"/>
          </a:p>
        </p:txBody>
      </p:sp>
    </p:spTree>
    <p:extLst>
      <p:ext uri="{BB962C8B-B14F-4D97-AF65-F5344CB8AC3E}">
        <p14:creationId xmlns:p14="http://schemas.microsoft.com/office/powerpoint/2010/main" val="3820604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person jumping in a pool off of a diving board"/>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 y="0"/>
            <a:ext cx="9154545" cy="6858000"/>
          </a:xfrm>
        </p:spPr>
      </p:pic>
      <p:sp>
        <p:nvSpPr>
          <p:cNvPr id="2" name="Title 1"/>
          <p:cNvSpPr>
            <a:spLocks noGrp="1"/>
          </p:cNvSpPr>
          <p:nvPr>
            <p:ph type="title"/>
          </p:nvPr>
        </p:nvSpPr>
        <p:spPr>
          <a:xfrm>
            <a:off x="-10545" y="4754880"/>
            <a:ext cx="9154545" cy="2103120"/>
          </a:xfrm>
          <a:solidFill>
            <a:schemeClr val="bg1">
              <a:lumMod val="85000"/>
              <a:alpha val="35000"/>
            </a:schemeClr>
          </a:solidFill>
        </p:spPr>
        <p:txBody>
          <a:bodyPr vert="horz" lIns="91440" tIns="45720" rIns="91440" bIns="45720" rtlCol="0" anchor="ctr">
            <a:noAutofit/>
          </a:bodyPr>
          <a:lstStyle/>
          <a:p>
            <a:pPr algn="ctr"/>
            <a:r>
              <a:rPr lang="en-US" sz="4800" b="1" dirty="0" smtClean="0"/>
              <a:t>Solution:  </a:t>
            </a:r>
            <a:r>
              <a:rPr lang="en-US" sz="4800" b="1" dirty="0"/>
              <a:t/>
            </a:r>
            <a:br>
              <a:rPr lang="en-US" sz="4800" b="1" dirty="0"/>
            </a:br>
            <a:r>
              <a:rPr lang="en-US" sz="4800" b="1" dirty="0"/>
              <a:t>Take action - just do it!</a:t>
            </a:r>
          </a:p>
        </p:txBody>
      </p:sp>
    </p:spTree>
    <p:extLst>
      <p:ext uri="{BB962C8B-B14F-4D97-AF65-F5344CB8AC3E}">
        <p14:creationId xmlns:p14="http://schemas.microsoft.com/office/powerpoint/2010/main" val="2163833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ustom 67">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000000"/>
      </a:hlink>
      <a:folHlink>
        <a:srgbClr val="957A9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18713</TotalTime>
  <Words>2253</Words>
  <Application>Microsoft Office PowerPoint</Application>
  <PresentationFormat>On-screen Show (4:3)</PresentationFormat>
  <Paragraphs>265</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Black</vt:lpstr>
      <vt:lpstr>Arial Narrow</vt:lpstr>
      <vt:lpstr>Calibri</vt:lpstr>
      <vt:lpstr>Franklin Gothic Book</vt:lpstr>
      <vt:lpstr>Crop</vt:lpstr>
      <vt:lpstr>True Confessions 5 Things I Did Wrong Managing Our QM Program     “Learn from the mistakes of others…you can’t possibly live long enough to make them all yourself!”   ~ Samuel Levenson</vt:lpstr>
      <vt:lpstr>About my system</vt:lpstr>
      <vt:lpstr>Session Objectives</vt:lpstr>
      <vt:lpstr>Failure is  a Seed for Growth</vt:lpstr>
      <vt:lpstr>Mistake 1: Being Slow to Engage</vt:lpstr>
      <vt:lpstr>Solution: Focus Yourself</vt:lpstr>
      <vt:lpstr>Mistake 2:   Fearing the Unknown </vt:lpstr>
      <vt:lpstr>Solution: Do your Homework</vt:lpstr>
      <vt:lpstr>Solution:   Take action - just do it!</vt:lpstr>
      <vt:lpstr>Solution:   Embrace your Failures</vt:lpstr>
      <vt:lpstr>MAKE A CONNECTION</vt:lpstr>
      <vt:lpstr>Mistake 3:   Overloading Myself </vt:lpstr>
      <vt:lpstr>Solution:  Make it a Priority</vt:lpstr>
      <vt:lpstr>Mistake 4:  Working in Isolation</vt:lpstr>
      <vt:lpstr>Solution:  Get Connected</vt:lpstr>
      <vt:lpstr>Solution: Build a Community</vt:lpstr>
      <vt:lpstr>Solution:  Build a Network of QM Peers</vt:lpstr>
      <vt:lpstr>Mistake 5:   Lacking Direction</vt:lpstr>
      <vt:lpstr>Solution: Set Goals &amp; Prioritize</vt:lpstr>
      <vt:lpstr>Solution: Chunk it Down</vt:lpstr>
      <vt:lpstr>Action Plan Example</vt:lpstr>
      <vt:lpstr>MAKE A PLAN</vt:lpstr>
      <vt:lpstr>Celebrate your success!</vt:lpstr>
      <vt:lpstr>Thanks!</vt:lpstr>
      <vt:lpstr>Alissa Sells asells@sbctc.edu @WAeLearning 425.239.0456</vt:lpstr>
      <vt:lpstr>Image Attributions (in slide order)</vt:lpstr>
      <vt:lpstr>Image Attributions (in slide order)</vt:lpstr>
      <vt:lpstr>Image Attributions (in slide order)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 Confessions</dc:title>
  <dc:creator>Alissa</dc:creator>
  <cp:lastModifiedBy>Alissa</cp:lastModifiedBy>
  <cp:revision>153</cp:revision>
  <dcterms:created xsi:type="dcterms:W3CDTF">2016-10-01T00:17:04Z</dcterms:created>
  <dcterms:modified xsi:type="dcterms:W3CDTF">2016-10-29T06:27:25Z</dcterms:modified>
</cp:coreProperties>
</file>