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5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8C5599-DC0F-4B04-8178-5A3CFF987698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Trying to get the Horse in Front of the Buggy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812222"/>
            <a:ext cx="3074390" cy="208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7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Considerations</a:t>
            </a:r>
            <a:endParaRPr lang="en-US" sz="5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© Maryland Online Inc.</a:t>
            </a:r>
          </a:p>
          <a:p>
            <a:endParaRPr lang="en-US" dirty="0"/>
          </a:p>
        </p:txBody>
      </p:sp>
      <p:pic>
        <p:nvPicPr>
          <p:cNvPr id="7" name="Picture 6" descr="&quot;Online Quality Pie&quot; showing factors affecting course quality: Course Design, Course Delivery, Course Content, Institutional Infrastructure, LMS, Faculty Readiness, Student Readines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69" y="2077882"/>
            <a:ext cx="7143062" cy="4068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03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Institutional Infrastructure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Formation of new department</a:t>
            </a:r>
          </a:p>
          <a:p>
            <a:pPr lvl="1"/>
            <a:r>
              <a:rPr lang="en-US" sz="3600" dirty="0" smtClean="0"/>
              <a:t>1 curriculum designer</a:t>
            </a:r>
          </a:p>
          <a:p>
            <a:pPr lvl="1"/>
            <a:r>
              <a:rPr lang="en-US" sz="3600" dirty="0" smtClean="0"/>
              <a:t>2 instructional technologists</a:t>
            </a:r>
          </a:p>
          <a:p>
            <a:pPr lvl="1"/>
            <a:r>
              <a:rPr lang="en-US" sz="3600" dirty="0" smtClean="0"/>
              <a:t>1 testing center manager with staff</a:t>
            </a:r>
          </a:p>
          <a:p>
            <a:r>
              <a:rPr lang="en-US" sz="4000" dirty="0" smtClean="0"/>
              <a:t>Departmentalized management of virtual college</a:t>
            </a:r>
          </a:p>
          <a:p>
            <a:pPr lvl="1"/>
            <a:r>
              <a:rPr lang="en-US" sz="3600" dirty="0" smtClean="0"/>
              <a:t>Focus on virtual and hybrid program delivery formats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LMS- Moodle Rooms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Additional URL sites</a:t>
            </a:r>
          </a:p>
          <a:p>
            <a:r>
              <a:rPr lang="en-US" sz="4000" dirty="0" smtClean="0"/>
              <a:t>Utilizing Plugins</a:t>
            </a:r>
          </a:p>
          <a:p>
            <a:pPr lvl="1"/>
            <a:r>
              <a:rPr lang="en-US" sz="3600" dirty="0" err="1" smtClean="0"/>
              <a:t>Smarthinking</a:t>
            </a:r>
            <a:endParaRPr lang="en-US" sz="3600" dirty="0" smtClean="0"/>
          </a:p>
          <a:p>
            <a:pPr lvl="1"/>
            <a:r>
              <a:rPr lang="en-US" sz="3600" dirty="0" smtClean="0"/>
              <a:t>Collaborate</a:t>
            </a:r>
          </a:p>
          <a:p>
            <a:pPr lvl="1"/>
            <a:r>
              <a:rPr lang="en-US" sz="3600" dirty="0" err="1" smtClean="0"/>
              <a:t>Turnitin</a:t>
            </a:r>
            <a:endParaRPr lang="en-US" sz="3600" dirty="0" smtClean="0"/>
          </a:p>
          <a:p>
            <a:pPr lvl="1"/>
            <a:r>
              <a:rPr lang="en-US" sz="3600" dirty="0" err="1" smtClean="0"/>
              <a:t>Kaltura</a:t>
            </a:r>
            <a:r>
              <a:rPr lang="en-US" sz="3600" dirty="0" smtClean="0"/>
              <a:t> (2016)</a:t>
            </a:r>
          </a:p>
          <a:p>
            <a:pPr lvl="1"/>
            <a:r>
              <a:rPr lang="en-US" sz="3600" dirty="0" err="1" smtClean="0"/>
              <a:t>xpLor</a:t>
            </a:r>
            <a:r>
              <a:rPr lang="en-US" sz="3600" dirty="0" smtClean="0"/>
              <a:t> (2016)</a:t>
            </a:r>
            <a:endParaRPr lang="en-US" sz="3600" dirty="0"/>
          </a:p>
          <a:p>
            <a:pPr marL="365760" lvl="1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4654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Course Design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Standardized template</a:t>
            </a:r>
          </a:p>
          <a:p>
            <a:pPr lvl="1"/>
            <a:r>
              <a:rPr lang="en-US" sz="3600" dirty="0" smtClean="0"/>
              <a:t>Consistent elements</a:t>
            </a:r>
          </a:p>
          <a:p>
            <a:pPr lvl="1"/>
            <a:r>
              <a:rPr lang="en-US" sz="3600" dirty="0" smtClean="0"/>
              <a:t>Standard weeks &amp; Set weekly due dates</a:t>
            </a:r>
          </a:p>
          <a:p>
            <a:pPr lvl="1"/>
            <a:r>
              <a:rPr lang="en-US" sz="3600" dirty="0" smtClean="0"/>
              <a:t>Pre-designed</a:t>
            </a:r>
          </a:p>
          <a:p>
            <a:r>
              <a:rPr lang="en-US" sz="4000" dirty="0" smtClean="0"/>
              <a:t>Integrating QM (2015-2016)</a:t>
            </a:r>
          </a:p>
          <a:p>
            <a:pPr marL="365760" lvl="1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52726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Course Delivery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Increased Faculty Presence</a:t>
            </a:r>
          </a:p>
          <a:p>
            <a:pPr lvl="1"/>
            <a:r>
              <a:rPr lang="en-US" sz="3600" dirty="0" smtClean="0"/>
              <a:t>Present 5 days per week w/ one weekend day</a:t>
            </a:r>
          </a:p>
          <a:p>
            <a:pPr lvl="1"/>
            <a:r>
              <a:rPr lang="en-US" sz="3600" dirty="0" smtClean="0"/>
              <a:t> Minimum discussion forum participation (2016)</a:t>
            </a:r>
          </a:p>
          <a:p>
            <a:pPr lvl="1"/>
            <a:r>
              <a:rPr lang="en-US" sz="3600" dirty="0" smtClean="0"/>
              <a:t>Weekly office hour (2016)</a:t>
            </a:r>
          </a:p>
          <a:p>
            <a:pPr lvl="1"/>
            <a:r>
              <a:rPr lang="en-US" sz="3600" dirty="0" smtClean="0"/>
              <a:t>Quality feedback (2016)</a:t>
            </a:r>
          </a:p>
          <a:p>
            <a:r>
              <a:rPr lang="en-US" sz="4000" dirty="0" smtClean="0"/>
              <a:t>Increased Accountability</a:t>
            </a:r>
          </a:p>
          <a:p>
            <a:pPr lvl="1"/>
            <a:r>
              <a:rPr lang="en-US" sz="3600" dirty="0" smtClean="0"/>
              <a:t>Weekly announcement</a:t>
            </a:r>
          </a:p>
          <a:p>
            <a:pPr lvl="1"/>
            <a:r>
              <a:rPr lang="en-US" sz="3600" dirty="0" smtClean="0"/>
              <a:t>7 day grading turn-around</a:t>
            </a:r>
          </a:p>
          <a:p>
            <a:pPr lvl="1"/>
            <a:r>
              <a:rPr lang="en-US" sz="3600" dirty="0" smtClean="0"/>
              <a:t>48 response time to student questions/concerns</a:t>
            </a:r>
          </a:p>
          <a:p>
            <a:pPr marL="365760" lvl="1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93983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Faculty Readiness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Opting in</a:t>
            </a:r>
          </a:p>
          <a:p>
            <a:pPr lvl="1"/>
            <a:r>
              <a:rPr lang="en-US" sz="3600" dirty="0" smtClean="0"/>
              <a:t>Full time on-campus faculty</a:t>
            </a:r>
          </a:p>
          <a:p>
            <a:r>
              <a:rPr lang="en-US" sz="4000" dirty="0" smtClean="0"/>
              <a:t>Professional Development Requirements</a:t>
            </a:r>
          </a:p>
          <a:p>
            <a:pPr lvl="1"/>
            <a:r>
              <a:rPr lang="en-US" sz="3600" dirty="0" smtClean="0"/>
              <a:t>QM Design workshops (2015-2017)</a:t>
            </a:r>
          </a:p>
          <a:p>
            <a:pPr lvl="1"/>
            <a:r>
              <a:rPr lang="en-US" sz="3600" dirty="0" smtClean="0"/>
              <a:t>OLC Delivery Workshops (2016-2017)</a:t>
            </a:r>
          </a:p>
          <a:p>
            <a:pPr lvl="1"/>
            <a:r>
              <a:rPr lang="en-US" sz="3600" dirty="0" smtClean="0"/>
              <a:t>UNOH VC Support designed workshops (2015-2017)</a:t>
            </a:r>
          </a:p>
          <a:p>
            <a:pPr lvl="1"/>
            <a:r>
              <a:rPr lang="en-US" sz="3600" dirty="0" smtClean="0"/>
              <a:t>On-going options 2017 +</a:t>
            </a:r>
          </a:p>
        </p:txBody>
      </p:sp>
    </p:spTree>
    <p:extLst>
      <p:ext uri="{BB962C8B-B14F-4D97-AF65-F5344CB8AC3E}">
        <p14:creationId xmlns:p14="http://schemas.microsoft.com/office/powerpoint/2010/main" val="235497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Course Content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Collaborative faculty/VC Support Dept. effort to revise and refine curriculum (2016)</a:t>
            </a:r>
          </a:p>
          <a:p>
            <a:pPr lvl="1"/>
            <a:r>
              <a:rPr lang="en-US" sz="3200" dirty="0" smtClean="0"/>
              <a:t>Alignment between course and module objectives</a:t>
            </a:r>
          </a:p>
          <a:p>
            <a:pPr lvl="1"/>
            <a:r>
              <a:rPr lang="en-US" sz="3200" dirty="0" smtClean="0"/>
              <a:t>Alignment between assignments and objectives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422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Student Readiness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000" dirty="0" smtClean="0"/>
              <a:t>Testing Center Orientation</a:t>
            </a:r>
          </a:p>
          <a:p>
            <a:pPr lvl="1"/>
            <a:r>
              <a:rPr lang="en-US" sz="3600" dirty="0" smtClean="0"/>
              <a:t>Proctoring/testing center options</a:t>
            </a:r>
          </a:p>
          <a:p>
            <a:r>
              <a:rPr lang="en-US" sz="4000" dirty="0" smtClean="0"/>
              <a:t>Orientation Course</a:t>
            </a:r>
          </a:p>
          <a:p>
            <a:pPr lvl="1"/>
            <a:r>
              <a:rPr lang="en-US" sz="3600" dirty="0" smtClean="0"/>
              <a:t>Non-credit/free</a:t>
            </a:r>
          </a:p>
          <a:p>
            <a:pPr lvl="1"/>
            <a:r>
              <a:rPr lang="en-US" sz="3600" dirty="0" smtClean="0"/>
              <a:t>Team facilitated</a:t>
            </a:r>
          </a:p>
          <a:p>
            <a:pPr lvl="1"/>
            <a:r>
              <a:rPr lang="en-US" sz="3600" dirty="0" smtClean="0"/>
              <a:t>Noel Levitz CSI (College Student Inventory) component (late 2015)</a:t>
            </a:r>
          </a:p>
          <a:p>
            <a:r>
              <a:rPr lang="en-US" sz="4000" dirty="0" smtClean="0"/>
              <a:t>First year course- first quarter</a:t>
            </a:r>
          </a:p>
          <a:p>
            <a:pPr lvl="1"/>
            <a:r>
              <a:rPr lang="en-US" sz="3600" dirty="0" smtClean="0"/>
              <a:t>For credit</a:t>
            </a:r>
          </a:p>
          <a:p>
            <a:pPr lvl="1"/>
            <a:r>
              <a:rPr lang="en-US" sz="3600" dirty="0" smtClean="0"/>
              <a:t>Team facilitated</a:t>
            </a:r>
          </a:p>
          <a:p>
            <a:r>
              <a:rPr lang="en-US" sz="4000" dirty="0"/>
              <a:t>Student Support</a:t>
            </a:r>
          </a:p>
          <a:p>
            <a:pPr lvl="1"/>
            <a:r>
              <a:rPr lang="en-US" sz="3600" dirty="0"/>
              <a:t>Moodle</a:t>
            </a:r>
          </a:p>
          <a:p>
            <a:pPr lvl="1"/>
            <a:r>
              <a:rPr lang="en-US" sz="3600" dirty="0"/>
              <a:t>New students</a:t>
            </a:r>
          </a:p>
          <a:p>
            <a:pPr lvl="1"/>
            <a:r>
              <a:rPr lang="en-US" sz="3600" dirty="0"/>
              <a:t>At risk students</a:t>
            </a:r>
          </a:p>
          <a:p>
            <a:pPr lvl="1"/>
            <a:r>
              <a:rPr lang="en-US" sz="3600" dirty="0"/>
              <a:t>Advising component (late 2015)</a:t>
            </a:r>
          </a:p>
          <a:p>
            <a:pPr lvl="1"/>
            <a:endParaRPr lang="en-US" sz="3600" dirty="0" smtClean="0"/>
          </a:p>
          <a:p>
            <a:pPr marL="365760" lvl="1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76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Alignment Revisited</a:t>
            </a: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834" y="4751151"/>
            <a:ext cx="1568965" cy="81144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Consistency between f2f and  online courses</a:t>
            </a:r>
          </a:p>
          <a:p>
            <a:pPr lvl="1"/>
            <a:r>
              <a:rPr lang="en-US" sz="3600" dirty="0" smtClean="0"/>
              <a:t>Shared program goals &amp; course objectives (fall 2015)</a:t>
            </a:r>
          </a:p>
          <a:p>
            <a:r>
              <a:rPr lang="en-US" sz="4000" dirty="0" smtClean="0"/>
              <a:t>How did we get further than originally planned?</a:t>
            </a:r>
          </a:p>
          <a:p>
            <a:pPr lvl="1"/>
            <a:r>
              <a:rPr lang="en-US" sz="3600" dirty="0" smtClean="0"/>
              <a:t>New structure that provided the ability to utilize off campus, part time faculty in collaborative ways and removed online teaching requirements from on-campus faculty</a:t>
            </a:r>
          </a:p>
          <a:p>
            <a:pPr marL="274320" lvl="1" indent="-274320"/>
            <a:r>
              <a:rPr lang="en-US" sz="4700" dirty="0">
                <a:solidFill>
                  <a:schemeClr val="accent1"/>
                </a:solidFill>
              </a:rPr>
              <a:t>The Horse </a:t>
            </a:r>
            <a:r>
              <a:rPr lang="en-US" sz="4700" dirty="0" smtClean="0">
                <a:solidFill>
                  <a:schemeClr val="accent1"/>
                </a:solidFill>
              </a:rPr>
              <a:t>is Leading the Buggy!</a:t>
            </a:r>
            <a:endParaRPr lang="en-US" sz="47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142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we had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8153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Segmented management</a:t>
            </a:r>
          </a:p>
          <a:p>
            <a:r>
              <a:rPr lang="en-US" sz="4000" dirty="0" smtClean="0"/>
              <a:t>Isolated QM standard focus</a:t>
            </a:r>
          </a:p>
          <a:p>
            <a:r>
              <a:rPr lang="en-US" sz="4000" dirty="0" smtClean="0"/>
              <a:t>Misunderstandings</a:t>
            </a:r>
          </a:p>
          <a:p>
            <a:r>
              <a:rPr lang="en-US" sz="4000" dirty="0" smtClean="0"/>
              <a:t>Missing essential elements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382" y="838200"/>
            <a:ext cx="3638550" cy="143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2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was needed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Re-education of administration</a:t>
            </a:r>
          </a:p>
          <a:p>
            <a:r>
              <a:rPr lang="en-US" sz="4000" dirty="0" smtClean="0"/>
              <a:t>Needs analysis</a:t>
            </a:r>
          </a:p>
          <a:p>
            <a:r>
              <a:rPr lang="en-US" sz="4000" dirty="0" smtClean="0"/>
              <a:t>Practical plan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019" y="2514600"/>
            <a:ext cx="3816782" cy="398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Original Proposal in 2014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Prioritizing the standards</a:t>
            </a:r>
          </a:p>
          <a:p>
            <a:r>
              <a:rPr lang="en-US" sz="4000" dirty="0" smtClean="0"/>
              <a:t>Developing timelines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289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Picking the standards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Alignment: “Critical course elements working together to ensure that students achieve the desired learning outcomes” </a:t>
            </a:r>
            <a:r>
              <a:rPr lang="en-US" sz="1800" dirty="0" smtClean="0"/>
              <a:t>(QM Rubric, 2014, p. 6).</a:t>
            </a:r>
          </a:p>
          <a:p>
            <a:r>
              <a:rPr lang="en-US" dirty="0" smtClean="0"/>
              <a:t>General Standard 2</a:t>
            </a:r>
          </a:p>
          <a:p>
            <a:pPr lvl="1"/>
            <a:r>
              <a:rPr lang="en-US" sz="2400" dirty="0" smtClean="0"/>
              <a:t>“Learning objectives or competencies describe what learners will be able to do upon completion of the course”</a:t>
            </a:r>
            <a:r>
              <a:rPr lang="en-US" dirty="0" smtClean="0"/>
              <a:t> </a:t>
            </a:r>
            <a:r>
              <a:rPr lang="en-US" sz="1800" dirty="0" smtClean="0"/>
              <a:t>(QM Rubric, 2014, p. 12). </a:t>
            </a:r>
            <a:endParaRPr lang="en-US" sz="1800" dirty="0"/>
          </a:p>
          <a:p>
            <a:r>
              <a:rPr lang="en-US" dirty="0" smtClean="0"/>
              <a:t>General Standard 3</a:t>
            </a:r>
          </a:p>
          <a:p>
            <a:pPr lvl="1"/>
            <a:r>
              <a:rPr lang="en-US" sz="2400" dirty="0" smtClean="0"/>
              <a:t>3.1- “The assessments measure the stated learning objectives or competencies” </a:t>
            </a:r>
            <a:r>
              <a:rPr lang="en-US" sz="1800" dirty="0" smtClean="0"/>
              <a:t>(QM Rubric, 2014, p. 16).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6070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Developing Timelines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Standard 2</a:t>
            </a:r>
          </a:p>
          <a:p>
            <a:pPr lvl="1"/>
            <a:r>
              <a:rPr lang="en-US" sz="2400" dirty="0" smtClean="0"/>
              <a:t>One year/ 3 faculty in-service days (2014-2015)</a:t>
            </a:r>
          </a:p>
          <a:p>
            <a:r>
              <a:rPr lang="en-US" sz="2800" dirty="0" smtClean="0"/>
              <a:t>Standard 3</a:t>
            </a:r>
          </a:p>
          <a:p>
            <a:pPr lvl="1"/>
            <a:r>
              <a:rPr lang="en-US" sz="2400" dirty="0" smtClean="0"/>
              <a:t>One year/3 faculty in-service days (2015-2016)</a:t>
            </a:r>
            <a:endParaRPr lang="en-US" sz="28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581400"/>
            <a:ext cx="5562600" cy="302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3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Into the Future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4000" dirty="0" smtClean="0"/>
              <a:t>Apply </a:t>
            </a:r>
            <a:r>
              <a:rPr lang="en-US" sz="4000" dirty="0"/>
              <a:t>standards </a:t>
            </a:r>
            <a:r>
              <a:rPr lang="en-US" sz="4000" dirty="0" smtClean="0"/>
              <a:t>4-6 </a:t>
            </a:r>
            <a:r>
              <a:rPr lang="en-US" dirty="0" smtClean="0"/>
              <a:t>(2016)</a:t>
            </a:r>
          </a:p>
          <a:p>
            <a:pPr lvl="2"/>
            <a:r>
              <a:rPr lang="en-US" sz="2800" dirty="0" smtClean="0"/>
              <a:t>Completes f2f course revision</a:t>
            </a:r>
            <a:endParaRPr lang="en-US" sz="2800" dirty="0"/>
          </a:p>
          <a:p>
            <a:pPr lvl="1"/>
            <a:r>
              <a:rPr lang="en-US" sz="4000" dirty="0"/>
              <a:t>Apply the QM rubric comprehensively to online courses (Standards 1-8</a:t>
            </a:r>
            <a:r>
              <a:rPr lang="en-US" sz="4000" dirty="0" smtClean="0"/>
              <a:t>) </a:t>
            </a:r>
            <a:r>
              <a:rPr lang="en-US" dirty="0" smtClean="0"/>
              <a:t>(2017)</a:t>
            </a:r>
          </a:p>
          <a:p>
            <a:pPr lvl="2"/>
            <a:r>
              <a:rPr lang="en-US" sz="2800" dirty="0" smtClean="0"/>
              <a:t>Bulk of standards 2-6 completed previously at this point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Alignment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Consistency between f2f and  online courses</a:t>
            </a:r>
          </a:p>
          <a:p>
            <a:r>
              <a:rPr lang="en-US" sz="4000" dirty="0" smtClean="0"/>
              <a:t>The Horse &amp; Buggy are aligned!!</a:t>
            </a:r>
          </a:p>
          <a:p>
            <a:endParaRPr lang="en-US" sz="4000" dirty="0"/>
          </a:p>
          <a:p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811731"/>
            <a:ext cx="4800600" cy="248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2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changed in 2015?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VP of Academic Affairs offered me a new administrative position- Dean of Online Programs</a:t>
            </a:r>
          </a:p>
          <a:p>
            <a:r>
              <a:rPr lang="en-US" sz="4000" dirty="0" smtClean="0"/>
              <a:t>Shared his vision for the formation of new department</a:t>
            </a:r>
          </a:p>
          <a:p>
            <a:r>
              <a:rPr lang="en-US" sz="4000" dirty="0" smtClean="0"/>
              <a:t>Departmentalized management of virtual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4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622</TotalTime>
  <Words>531</Words>
  <Application>Microsoft Office PowerPoint</Application>
  <PresentationFormat>On-screen Show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Tw Cen MT</vt:lpstr>
      <vt:lpstr>Thatch</vt:lpstr>
      <vt:lpstr>Trying to get the Horse in Front of the Buggy</vt:lpstr>
      <vt:lpstr>What we had </vt:lpstr>
      <vt:lpstr>What was needed </vt:lpstr>
      <vt:lpstr>Original Proposal in 2014</vt:lpstr>
      <vt:lpstr>Picking the standards</vt:lpstr>
      <vt:lpstr>Developing Timelines</vt:lpstr>
      <vt:lpstr>Into the Future</vt:lpstr>
      <vt:lpstr>Alignment </vt:lpstr>
      <vt:lpstr>What changed in 2015?</vt:lpstr>
      <vt:lpstr>Considerations</vt:lpstr>
      <vt:lpstr>Institutional Infrastructure</vt:lpstr>
      <vt:lpstr>LMS- Moodle Rooms</vt:lpstr>
      <vt:lpstr>Course Design</vt:lpstr>
      <vt:lpstr>Course Delivery</vt:lpstr>
      <vt:lpstr>Faculty Readiness</vt:lpstr>
      <vt:lpstr>Course Content</vt:lpstr>
      <vt:lpstr>Student Readiness</vt:lpstr>
      <vt:lpstr>Alignment Revisited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Buggy Before the Horse</dc:title>
  <dc:creator>Lisa Clark</dc:creator>
  <cp:lastModifiedBy>Clark, Lisa</cp:lastModifiedBy>
  <cp:revision>22</cp:revision>
  <dcterms:created xsi:type="dcterms:W3CDTF">2014-09-30T02:42:28Z</dcterms:created>
  <dcterms:modified xsi:type="dcterms:W3CDTF">2015-10-27T01:01:30Z</dcterms:modified>
</cp:coreProperties>
</file>