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7" r:id="rId2"/>
    <p:sldId id="329" r:id="rId3"/>
    <p:sldId id="389" r:id="rId4"/>
    <p:sldId id="336" r:id="rId5"/>
    <p:sldId id="332" r:id="rId6"/>
    <p:sldId id="397" r:id="rId7"/>
    <p:sldId id="396" r:id="rId8"/>
    <p:sldId id="335" r:id="rId9"/>
    <p:sldId id="395" r:id="rId10"/>
    <p:sldId id="390" r:id="rId11"/>
    <p:sldId id="393" r:id="rId12"/>
    <p:sldId id="355" r:id="rId13"/>
    <p:sldId id="399" r:id="rId14"/>
    <p:sldId id="400" r:id="rId15"/>
    <p:sldId id="360" r:id="rId16"/>
    <p:sldId id="359" r:id="rId17"/>
    <p:sldId id="371" r:id="rId18"/>
    <p:sldId id="406" r:id="rId19"/>
    <p:sldId id="401" r:id="rId20"/>
    <p:sldId id="402" r:id="rId21"/>
    <p:sldId id="407" r:id="rId22"/>
    <p:sldId id="363" r:id="rId23"/>
    <p:sldId id="364" r:id="rId24"/>
    <p:sldId id="365" r:id="rId25"/>
    <p:sldId id="408" r:id="rId26"/>
    <p:sldId id="411" r:id="rId27"/>
    <p:sldId id="410" r:id="rId28"/>
    <p:sldId id="409" r:id="rId29"/>
    <p:sldId id="319" r:id="rId30"/>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2222"/>
    <a:srgbClr val="DB002B"/>
    <a:srgbClr val="B8B5B4"/>
    <a:srgbClr val="CCECFF"/>
    <a:srgbClr val="7A7346"/>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93486" autoAdjust="0"/>
  </p:normalViewPr>
  <p:slideViewPr>
    <p:cSldViewPr>
      <p:cViewPr>
        <p:scale>
          <a:sx n="93" d="100"/>
          <a:sy n="93" d="100"/>
        </p:scale>
        <p:origin x="-2154" y="-45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_rels/data3.xml.rels><?xml version="1.0" encoding="UTF-8" standalone="yes"?>
<Relationships xmlns="http://schemas.openxmlformats.org/package/2006/relationships"><Relationship Id="rId1" Type="http://schemas.openxmlformats.org/officeDocument/2006/relationships/image" Target="../media/image5.png"/></Relationships>
</file>

<file path=ppt/diagrams/_rels/drawing3.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B338CB-3FCF-4C9E-A8D5-C6C652DD501F}" type="doc">
      <dgm:prSet loTypeId="urn:microsoft.com/office/officeart/2005/8/layout/chevron2" loCatId="list" qsTypeId="urn:microsoft.com/office/officeart/2005/8/quickstyle/simple1" qsCatId="simple" csTypeId="urn:microsoft.com/office/officeart/2005/8/colors/accent2_2" csCatId="accent2" phldr="1"/>
      <dgm:spPr/>
      <dgm:t>
        <a:bodyPr/>
        <a:lstStyle/>
        <a:p>
          <a:endParaRPr lang="en-US"/>
        </a:p>
      </dgm:t>
    </dgm:pt>
    <dgm:pt modelId="{E2391FD1-E768-4969-BCB8-F0D095A2AE2B}">
      <dgm:prSet/>
      <dgm:spPr/>
      <dgm:t>
        <a:bodyPr/>
        <a:lstStyle/>
        <a:p>
          <a:pPr rtl="0"/>
          <a:r>
            <a:rPr lang="en-US" dirty="0" smtClean="0">
              <a:solidFill>
                <a:schemeClr val="accent2">
                  <a:lumMod val="50000"/>
                </a:schemeClr>
              </a:solidFill>
            </a:rPr>
            <a:t>Course is part of a fully online or fully hybrid program (Program coordinators identify the rotation )</a:t>
          </a:r>
          <a:endParaRPr lang="en-US" dirty="0">
            <a:solidFill>
              <a:schemeClr val="accent2">
                <a:lumMod val="50000"/>
              </a:schemeClr>
            </a:solidFill>
          </a:endParaRPr>
        </a:p>
      </dgm:t>
    </dgm:pt>
    <dgm:pt modelId="{D65DF6C9-2F20-4B2A-B6CD-EF656703ADB0}" type="parTrans" cxnId="{2378C66F-1FA9-418D-A7C0-3379E4734455}">
      <dgm:prSet/>
      <dgm:spPr/>
      <dgm:t>
        <a:bodyPr/>
        <a:lstStyle/>
        <a:p>
          <a:endParaRPr lang="en-US"/>
        </a:p>
      </dgm:t>
    </dgm:pt>
    <dgm:pt modelId="{C42724EE-730B-4B47-BF8F-6279E0AAA27D}" type="sibTrans" cxnId="{2378C66F-1FA9-418D-A7C0-3379E4734455}">
      <dgm:prSet/>
      <dgm:spPr/>
      <dgm:t>
        <a:bodyPr/>
        <a:lstStyle/>
        <a:p>
          <a:endParaRPr lang="en-US"/>
        </a:p>
      </dgm:t>
    </dgm:pt>
    <dgm:pt modelId="{291F137D-D7D8-4EF2-A782-39D6FB0A59A5}">
      <dgm:prSet/>
      <dgm:spPr/>
      <dgm:t>
        <a:bodyPr/>
        <a:lstStyle/>
        <a:p>
          <a:pPr rtl="0"/>
          <a:r>
            <a:rPr lang="en-US" dirty="0" smtClean="0">
              <a:solidFill>
                <a:schemeClr val="accent2">
                  <a:lumMod val="50000"/>
                </a:schemeClr>
              </a:solidFill>
            </a:rPr>
            <a:t>Course supports a fully online or fully hybrid program (such as Gen Ed courses)</a:t>
          </a:r>
          <a:endParaRPr lang="en-US" dirty="0">
            <a:solidFill>
              <a:schemeClr val="accent2">
                <a:lumMod val="50000"/>
              </a:schemeClr>
            </a:solidFill>
          </a:endParaRPr>
        </a:p>
      </dgm:t>
    </dgm:pt>
    <dgm:pt modelId="{5A8F3749-C471-4F16-B03C-762D8176217F}" type="parTrans" cxnId="{B26EB0A6-5F96-4727-83B7-17A77EE87EA5}">
      <dgm:prSet/>
      <dgm:spPr/>
      <dgm:t>
        <a:bodyPr/>
        <a:lstStyle/>
        <a:p>
          <a:endParaRPr lang="en-US"/>
        </a:p>
      </dgm:t>
    </dgm:pt>
    <dgm:pt modelId="{1087412C-D8D2-4350-A445-AB8FE0581D86}" type="sibTrans" cxnId="{B26EB0A6-5F96-4727-83B7-17A77EE87EA5}">
      <dgm:prSet/>
      <dgm:spPr/>
      <dgm:t>
        <a:bodyPr/>
        <a:lstStyle/>
        <a:p>
          <a:endParaRPr lang="en-US"/>
        </a:p>
      </dgm:t>
    </dgm:pt>
    <dgm:pt modelId="{D6903786-CEDA-4FCA-B1F1-2C888974B4EC}">
      <dgm:prSet/>
      <dgm:spPr/>
      <dgm:t>
        <a:bodyPr/>
        <a:lstStyle/>
        <a:p>
          <a:pPr rtl="0"/>
          <a:r>
            <a:rPr lang="en-US" dirty="0" smtClean="0">
              <a:solidFill>
                <a:schemeClr val="accent2">
                  <a:lumMod val="50000"/>
                </a:schemeClr>
              </a:solidFill>
            </a:rPr>
            <a:t>Course designed through Course Design Practicum</a:t>
          </a:r>
          <a:endParaRPr lang="en-US" dirty="0">
            <a:solidFill>
              <a:schemeClr val="accent2">
                <a:lumMod val="50000"/>
              </a:schemeClr>
            </a:solidFill>
          </a:endParaRPr>
        </a:p>
      </dgm:t>
    </dgm:pt>
    <dgm:pt modelId="{6823E5BC-B78B-4AEF-8804-8F30FFD72CD2}" type="parTrans" cxnId="{A4393260-0CDC-4297-8B8D-0023B94B8CAE}">
      <dgm:prSet/>
      <dgm:spPr/>
      <dgm:t>
        <a:bodyPr/>
        <a:lstStyle/>
        <a:p>
          <a:endParaRPr lang="en-US"/>
        </a:p>
      </dgm:t>
    </dgm:pt>
    <dgm:pt modelId="{7F4B896C-6756-46D7-85AB-593E09B73767}" type="sibTrans" cxnId="{A4393260-0CDC-4297-8B8D-0023B94B8CAE}">
      <dgm:prSet/>
      <dgm:spPr/>
      <dgm:t>
        <a:bodyPr/>
        <a:lstStyle/>
        <a:p>
          <a:endParaRPr lang="en-US"/>
        </a:p>
      </dgm:t>
    </dgm:pt>
    <dgm:pt modelId="{8D3FC0A0-1502-4938-BE14-8C4FD0446B2B}">
      <dgm:prSet/>
      <dgm:spPr/>
      <dgm:t>
        <a:bodyPr/>
        <a:lstStyle/>
        <a:p>
          <a:pPr rtl="0"/>
          <a:r>
            <a:rPr lang="en-US" dirty="0" smtClean="0">
              <a:solidFill>
                <a:schemeClr val="accent2">
                  <a:lumMod val="50000"/>
                </a:schemeClr>
              </a:solidFill>
            </a:rPr>
            <a:t>At faculty member or department head request</a:t>
          </a:r>
          <a:endParaRPr lang="en-US" dirty="0">
            <a:solidFill>
              <a:schemeClr val="accent2">
                <a:lumMod val="50000"/>
              </a:schemeClr>
            </a:solidFill>
          </a:endParaRPr>
        </a:p>
      </dgm:t>
    </dgm:pt>
    <dgm:pt modelId="{30E16668-3055-4F47-9BC0-2F1F06D173E6}" type="parTrans" cxnId="{D870FFCA-CABC-4B45-B485-E388312F41A1}">
      <dgm:prSet/>
      <dgm:spPr/>
      <dgm:t>
        <a:bodyPr/>
        <a:lstStyle/>
        <a:p>
          <a:endParaRPr lang="en-US"/>
        </a:p>
      </dgm:t>
    </dgm:pt>
    <dgm:pt modelId="{EDD0A13C-A2CC-4DB3-898C-F957F1D1A7C4}" type="sibTrans" cxnId="{D870FFCA-CABC-4B45-B485-E388312F41A1}">
      <dgm:prSet/>
      <dgm:spPr/>
      <dgm:t>
        <a:bodyPr/>
        <a:lstStyle/>
        <a:p>
          <a:endParaRPr lang="en-US"/>
        </a:p>
      </dgm:t>
    </dgm:pt>
    <dgm:pt modelId="{5827C02D-99AD-40EB-8A7B-B704E7F9A9AF}">
      <dgm:prSet/>
      <dgm:spPr/>
      <dgm:t>
        <a:bodyPr/>
        <a:lstStyle/>
        <a:p>
          <a:pPr rtl="0"/>
          <a:r>
            <a:rPr lang="en-US" b="1" dirty="0" smtClean="0">
              <a:effectLst>
                <a:outerShdw blurRad="38100" dist="38100" dir="2700000" algn="tl">
                  <a:srgbClr val="000000">
                    <a:alpha val="43137"/>
                  </a:srgbClr>
                </a:outerShdw>
              </a:effectLst>
            </a:rPr>
            <a:t>1</a:t>
          </a:r>
          <a:endParaRPr lang="en-US" b="1" dirty="0">
            <a:effectLst>
              <a:outerShdw blurRad="38100" dist="38100" dir="2700000" algn="tl">
                <a:srgbClr val="000000">
                  <a:alpha val="43137"/>
                </a:srgbClr>
              </a:outerShdw>
            </a:effectLst>
          </a:endParaRPr>
        </a:p>
      </dgm:t>
    </dgm:pt>
    <dgm:pt modelId="{8E895B04-1954-448D-B107-DD7F0CEDB558}" type="parTrans" cxnId="{4CA7B6C9-EFBF-497E-8186-9005DDE2FC4F}">
      <dgm:prSet/>
      <dgm:spPr/>
      <dgm:t>
        <a:bodyPr/>
        <a:lstStyle/>
        <a:p>
          <a:endParaRPr lang="en-US"/>
        </a:p>
      </dgm:t>
    </dgm:pt>
    <dgm:pt modelId="{542D1DBC-EF08-444F-B6F7-2594839FB3A0}" type="sibTrans" cxnId="{4CA7B6C9-EFBF-497E-8186-9005DDE2FC4F}">
      <dgm:prSet/>
      <dgm:spPr/>
      <dgm:t>
        <a:bodyPr/>
        <a:lstStyle/>
        <a:p>
          <a:endParaRPr lang="en-US"/>
        </a:p>
      </dgm:t>
    </dgm:pt>
    <dgm:pt modelId="{BE55EA17-6ECF-41A9-8718-346F59BE2A96}">
      <dgm:prSet/>
      <dgm:spPr/>
      <dgm:t>
        <a:bodyPr/>
        <a:lstStyle/>
        <a:p>
          <a:pPr rtl="0"/>
          <a:r>
            <a:rPr lang="en-US" b="1" dirty="0" smtClean="0">
              <a:effectLst>
                <a:outerShdw blurRad="38100" dist="38100" dir="2700000" algn="tl">
                  <a:srgbClr val="000000">
                    <a:alpha val="43137"/>
                  </a:srgbClr>
                </a:outerShdw>
              </a:effectLst>
            </a:rPr>
            <a:t>2</a:t>
          </a:r>
          <a:endParaRPr lang="en-US" b="1" dirty="0">
            <a:effectLst>
              <a:outerShdw blurRad="38100" dist="38100" dir="2700000" algn="tl">
                <a:srgbClr val="000000">
                  <a:alpha val="43137"/>
                </a:srgbClr>
              </a:outerShdw>
            </a:effectLst>
          </a:endParaRPr>
        </a:p>
      </dgm:t>
    </dgm:pt>
    <dgm:pt modelId="{FDB2E4F1-C3F8-46BA-88B2-8279A6A87E4F}" type="parTrans" cxnId="{678140BF-9040-498C-AF01-91E66416CAC2}">
      <dgm:prSet/>
      <dgm:spPr/>
      <dgm:t>
        <a:bodyPr/>
        <a:lstStyle/>
        <a:p>
          <a:endParaRPr lang="en-US"/>
        </a:p>
      </dgm:t>
    </dgm:pt>
    <dgm:pt modelId="{0AE4309E-1260-4EB2-B472-8A41D0041A2D}" type="sibTrans" cxnId="{678140BF-9040-498C-AF01-91E66416CAC2}">
      <dgm:prSet/>
      <dgm:spPr/>
      <dgm:t>
        <a:bodyPr/>
        <a:lstStyle/>
        <a:p>
          <a:endParaRPr lang="en-US"/>
        </a:p>
      </dgm:t>
    </dgm:pt>
    <dgm:pt modelId="{2692F40F-B26F-4D37-9E74-D636025C24B6}">
      <dgm:prSet/>
      <dgm:spPr/>
      <dgm:t>
        <a:bodyPr/>
        <a:lstStyle/>
        <a:p>
          <a:pPr rtl="0"/>
          <a:r>
            <a:rPr lang="en-US" b="1" dirty="0" smtClean="0">
              <a:effectLst>
                <a:outerShdw blurRad="38100" dist="38100" dir="2700000" algn="tl">
                  <a:srgbClr val="000000">
                    <a:alpha val="43137"/>
                  </a:srgbClr>
                </a:outerShdw>
              </a:effectLst>
            </a:rPr>
            <a:t>3</a:t>
          </a:r>
          <a:endParaRPr lang="en-US" b="1" dirty="0">
            <a:effectLst>
              <a:outerShdw blurRad="38100" dist="38100" dir="2700000" algn="tl">
                <a:srgbClr val="000000">
                  <a:alpha val="43137"/>
                </a:srgbClr>
              </a:outerShdw>
            </a:effectLst>
          </a:endParaRPr>
        </a:p>
      </dgm:t>
    </dgm:pt>
    <dgm:pt modelId="{EAE263FC-3519-49AE-A8AD-8D0F26478796}" type="parTrans" cxnId="{8CF819ED-917B-44AB-AA99-DF875BB29040}">
      <dgm:prSet/>
      <dgm:spPr/>
      <dgm:t>
        <a:bodyPr/>
        <a:lstStyle/>
        <a:p>
          <a:endParaRPr lang="en-US"/>
        </a:p>
      </dgm:t>
    </dgm:pt>
    <dgm:pt modelId="{741A72B3-1E92-447D-AADF-FB1210CE9E44}" type="sibTrans" cxnId="{8CF819ED-917B-44AB-AA99-DF875BB29040}">
      <dgm:prSet/>
      <dgm:spPr/>
      <dgm:t>
        <a:bodyPr/>
        <a:lstStyle/>
        <a:p>
          <a:endParaRPr lang="en-US"/>
        </a:p>
      </dgm:t>
    </dgm:pt>
    <dgm:pt modelId="{F68B56C0-1989-4249-878C-A60A2DA6B4BC}">
      <dgm:prSet/>
      <dgm:spPr/>
      <dgm:t>
        <a:bodyPr/>
        <a:lstStyle/>
        <a:p>
          <a:pPr rtl="0"/>
          <a:r>
            <a:rPr lang="en-US" b="1" dirty="0" smtClean="0">
              <a:effectLst>
                <a:outerShdw blurRad="38100" dist="38100" dir="2700000" algn="tl">
                  <a:srgbClr val="000000">
                    <a:alpha val="43137"/>
                  </a:srgbClr>
                </a:outerShdw>
              </a:effectLst>
            </a:rPr>
            <a:t>4</a:t>
          </a:r>
          <a:endParaRPr lang="en-US" b="1" dirty="0">
            <a:effectLst>
              <a:outerShdw blurRad="38100" dist="38100" dir="2700000" algn="tl">
                <a:srgbClr val="000000">
                  <a:alpha val="43137"/>
                </a:srgbClr>
              </a:outerShdw>
            </a:effectLst>
          </a:endParaRPr>
        </a:p>
      </dgm:t>
    </dgm:pt>
    <dgm:pt modelId="{84B4ED81-42E1-478F-A38A-9F27B3CDE8FC}" type="parTrans" cxnId="{E546E2BA-0AE0-4F04-8337-841F14C3FC05}">
      <dgm:prSet/>
      <dgm:spPr/>
      <dgm:t>
        <a:bodyPr/>
        <a:lstStyle/>
        <a:p>
          <a:endParaRPr lang="en-US"/>
        </a:p>
      </dgm:t>
    </dgm:pt>
    <dgm:pt modelId="{EA9A7E26-9C1C-46F1-B305-2F8ADAAD5558}" type="sibTrans" cxnId="{E546E2BA-0AE0-4F04-8337-841F14C3FC05}">
      <dgm:prSet/>
      <dgm:spPr/>
      <dgm:t>
        <a:bodyPr/>
        <a:lstStyle/>
        <a:p>
          <a:endParaRPr lang="en-US"/>
        </a:p>
      </dgm:t>
    </dgm:pt>
    <dgm:pt modelId="{77AB24F1-022C-496A-9433-5AD5ACC00EA3}" type="pres">
      <dgm:prSet presAssocID="{22B338CB-3FCF-4C9E-A8D5-C6C652DD501F}" presName="linearFlow" presStyleCnt="0">
        <dgm:presLayoutVars>
          <dgm:dir/>
          <dgm:animLvl val="lvl"/>
          <dgm:resizeHandles val="exact"/>
        </dgm:presLayoutVars>
      </dgm:prSet>
      <dgm:spPr/>
      <dgm:t>
        <a:bodyPr/>
        <a:lstStyle/>
        <a:p>
          <a:endParaRPr lang="en-US"/>
        </a:p>
      </dgm:t>
    </dgm:pt>
    <dgm:pt modelId="{B1483ADA-E5CC-44E0-8011-E96994ADB755}" type="pres">
      <dgm:prSet presAssocID="{5827C02D-99AD-40EB-8A7B-B704E7F9A9AF}" presName="composite" presStyleCnt="0"/>
      <dgm:spPr/>
    </dgm:pt>
    <dgm:pt modelId="{3102B986-1ABD-41B6-8F03-D338BBD68B44}" type="pres">
      <dgm:prSet presAssocID="{5827C02D-99AD-40EB-8A7B-B704E7F9A9AF}" presName="parentText" presStyleLbl="alignNode1" presStyleIdx="0" presStyleCnt="4">
        <dgm:presLayoutVars>
          <dgm:chMax val="1"/>
          <dgm:bulletEnabled val="1"/>
        </dgm:presLayoutVars>
      </dgm:prSet>
      <dgm:spPr/>
      <dgm:t>
        <a:bodyPr/>
        <a:lstStyle/>
        <a:p>
          <a:endParaRPr lang="en-US"/>
        </a:p>
      </dgm:t>
    </dgm:pt>
    <dgm:pt modelId="{ECD884C5-02A6-4163-9CD2-08B28E8B07A5}" type="pres">
      <dgm:prSet presAssocID="{5827C02D-99AD-40EB-8A7B-B704E7F9A9AF}" presName="descendantText" presStyleLbl="alignAcc1" presStyleIdx="0" presStyleCnt="4">
        <dgm:presLayoutVars>
          <dgm:bulletEnabled val="1"/>
        </dgm:presLayoutVars>
      </dgm:prSet>
      <dgm:spPr/>
      <dgm:t>
        <a:bodyPr/>
        <a:lstStyle/>
        <a:p>
          <a:endParaRPr lang="en-US"/>
        </a:p>
      </dgm:t>
    </dgm:pt>
    <dgm:pt modelId="{EB20331F-CAC1-4DFC-A30A-1ACE842C92B5}" type="pres">
      <dgm:prSet presAssocID="{542D1DBC-EF08-444F-B6F7-2594839FB3A0}" presName="sp" presStyleCnt="0"/>
      <dgm:spPr/>
    </dgm:pt>
    <dgm:pt modelId="{70958757-7329-4E29-AC32-3B14FA141FD0}" type="pres">
      <dgm:prSet presAssocID="{BE55EA17-6ECF-41A9-8718-346F59BE2A96}" presName="composite" presStyleCnt="0"/>
      <dgm:spPr/>
    </dgm:pt>
    <dgm:pt modelId="{3A20806E-728A-431A-94AE-7B0DBEAC245D}" type="pres">
      <dgm:prSet presAssocID="{BE55EA17-6ECF-41A9-8718-346F59BE2A96}" presName="parentText" presStyleLbl="alignNode1" presStyleIdx="1" presStyleCnt="4">
        <dgm:presLayoutVars>
          <dgm:chMax val="1"/>
          <dgm:bulletEnabled val="1"/>
        </dgm:presLayoutVars>
      </dgm:prSet>
      <dgm:spPr/>
      <dgm:t>
        <a:bodyPr/>
        <a:lstStyle/>
        <a:p>
          <a:endParaRPr lang="en-US"/>
        </a:p>
      </dgm:t>
    </dgm:pt>
    <dgm:pt modelId="{50B46FBF-1B12-41EC-B7A1-F3A94E7295B7}" type="pres">
      <dgm:prSet presAssocID="{BE55EA17-6ECF-41A9-8718-346F59BE2A96}" presName="descendantText" presStyleLbl="alignAcc1" presStyleIdx="1" presStyleCnt="4">
        <dgm:presLayoutVars>
          <dgm:bulletEnabled val="1"/>
        </dgm:presLayoutVars>
      </dgm:prSet>
      <dgm:spPr/>
      <dgm:t>
        <a:bodyPr/>
        <a:lstStyle/>
        <a:p>
          <a:endParaRPr lang="en-US"/>
        </a:p>
      </dgm:t>
    </dgm:pt>
    <dgm:pt modelId="{02332271-5D50-48B1-A2AB-24DC73B7ED9F}" type="pres">
      <dgm:prSet presAssocID="{0AE4309E-1260-4EB2-B472-8A41D0041A2D}" presName="sp" presStyleCnt="0"/>
      <dgm:spPr/>
    </dgm:pt>
    <dgm:pt modelId="{0D40AD99-5CC7-4365-A7A4-41B75FA5E2DB}" type="pres">
      <dgm:prSet presAssocID="{2692F40F-B26F-4D37-9E74-D636025C24B6}" presName="composite" presStyleCnt="0"/>
      <dgm:spPr/>
    </dgm:pt>
    <dgm:pt modelId="{98E184A5-2665-4B4D-8DAA-BA9FD09A9E13}" type="pres">
      <dgm:prSet presAssocID="{2692F40F-B26F-4D37-9E74-D636025C24B6}" presName="parentText" presStyleLbl="alignNode1" presStyleIdx="2" presStyleCnt="4">
        <dgm:presLayoutVars>
          <dgm:chMax val="1"/>
          <dgm:bulletEnabled val="1"/>
        </dgm:presLayoutVars>
      </dgm:prSet>
      <dgm:spPr/>
      <dgm:t>
        <a:bodyPr/>
        <a:lstStyle/>
        <a:p>
          <a:endParaRPr lang="en-US"/>
        </a:p>
      </dgm:t>
    </dgm:pt>
    <dgm:pt modelId="{BB68B875-B646-4EA0-8CF3-7825A1A22E53}" type="pres">
      <dgm:prSet presAssocID="{2692F40F-B26F-4D37-9E74-D636025C24B6}" presName="descendantText" presStyleLbl="alignAcc1" presStyleIdx="2" presStyleCnt="4">
        <dgm:presLayoutVars>
          <dgm:bulletEnabled val="1"/>
        </dgm:presLayoutVars>
      </dgm:prSet>
      <dgm:spPr/>
      <dgm:t>
        <a:bodyPr/>
        <a:lstStyle/>
        <a:p>
          <a:endParaRPr lang="en-US"/>
        </a:p>
      </dgm:t>
    </dgm:pt>
    <dgm:pt modelId="{4B97A507-D604-4E5A-A24A-3CB02DA62932}" type="pres">
      <dgm:prSet presAssocID="{741A72B3-1E92-447D-AADF-FB1210CE9E44}" presName="sp" presStyleCnt="0"/>
      <dgm:spPr/>
    </dgm:pt>
    <dgm:pt modelId="{A510D6C2-F7E8-4163-A9EB-784AF58E2E7A}" type="pres">
      <dgm:prSet presAssocID="{F68B56C0-1989-4249-878C-A60A2DA6B4BC}" presName="composite" presStyleCnt="0"/>
      <dgm:spPr/>
    </dgm:pt>
    <dgm:pt modelId="{D339369A-77BA-46E3-B868-3E8F50C9FD66}" type="pres">
      <dgm:prSet presAssocID="{F68B56C0-1989-4249-878C-A60A2DA6B4BC}" presName="parentText" presStyleLbl="alignNode1" presStyleIdx="3" presStyleCnt="4">
        <dgm:presLayoutVars>
          <dgm:chMax val="1"/>
          <dgm:bulletEnabled val="1"/>
        </dgm:presLayoutVars>
      </dgm:prSet>
      <dgm:spPr/>
      <dgm:t>
        <a:bodyPr/>
        <a:lstStyle/>
        <a:p>
          <a:endParaRPr lang="en-US"/>
        </a:p>
      </dgm:t>
    </dgm:pt>
    <dgm:pt modelId="{412C8EE5-7E3F-4A3D-93F5-41798F65CBA3}" type="pres">
      <dgm:prSet presAssocID="{F68B56C0-1989-4249-878C-A60A2DA6B4BC}" presName="descendantText" presStyleLbl="alignAcc1" presStyleIdx="3" presStyleCnt="4">
        <dgm:presLayoutVars>
          <dgm:bulletEnabled val="1"/>
        </dgm:presLayoutVars>
      </dgm:prSet>
      <dgm:spPr/>
      <dgm:t>
        <a:bodyPr/>
        <a:lstStyle/>
        <a:p>
          <a:endParaRPr lang="en-US"/>
        </a:p>
      </dgm:t>
    </dgm:pt>
  </dgm:ptLst>
  <dgm:cxnLst>
    <dgm:cxn modelId="{2378C66F-1FA9-418D-A7C0-3379E4734455}" srcId="{5827C02D-99AD-40EB-8A7B-B704E7F9A9AF}" destId="{E2391FD1-E768-4969-BCB8-F0D095A2AE2B}" srcOrd="0" destOrd="0" parTransId="{D65DF6C9-2F20-4B2A-B6CD-EF656703ADB0}" sibTransId="{C42724EE-730B-4B47-BF8F-6279E0AAA27D}"/>
    <dgm:cxn modelId="{AE3475D9-8D8F-400D-8B45-68C5EB6F4D30}" type="presOf" srcId="{291F137D-D7D8-4EF2-A782-39D6FB0A59A5}" destId="{50B46FBF-1B12-41EC-B7A1-F3A94E7295B7}" srcOrd="0" destOrd="0" presId="urn:microsoft.com/office/officeart/2005/8/layout/chevron2"/>
    <dgm:cxn modelId="{D870FFCA-CABC-4B45-B485-E388312F41A1}" srcId="{F68B56C0-1989-4249-878C-A60A2DA6B4BC}" destId="{8D3FC0A0-1502-4938-BE14-8C4FD0446B2B}" srcOrd="0" destOrd="0" parTransId="{30E16668-3055-4F47-9BC0-2F1F06D173E6}" sibTransId="{EDD0A13C-A2CC-4DB3-898C-F957F1D1A7C4}"/>
    <dgm:cxn modelId="{8B316DC4-3B98-411F-AEA3-071ECAE74897}" type="presOf" srcId="{2692F40F-B26F-4D37-9E74-D636025C24B6}" destId="{98E184A5-2665-4B4D-8DAA-BA9FD09A9E13}" srcOrd="0" destOrd="0" presId="urn:microsoft.com/office/officeart/2005/8/layout/chevron2"/>
    <dgm:cxn modelId="{5DE43D35-FEEB-45BE-959D-B9C440874547}" type="presOf" srcId="{E2391FD1-E768-4969-BCB8-F0D095A2AE2B}" destId="{ECD884C5-02A6-4163-9CD2-08B28E8B07A5}" srcOrd="0" destOrd="0" presId="urn:microsoft.com/office/officeart/2005/8/layout/chevron2"/>
    <dgm:cxn modelId="{678140BF-9040-498C-AF01-91E66416CAC2}" srcId="{22B338CB-3FCF-4C9E-A8D5-C6C652DD501F}" destId="{BE55EA17-6ECF-41A9-8718-346F59BE2A96}" srcOrd="1" destOrd="0" parTransId="{FDB2E4F1-C3F8-46BA-88B2-8279A6A87E4F}" sibTransId="{0AE4309E-1260-4EB2-B472-8A41D0041A2D}"/>
    <dgm:cxn modelId="{7479D397-438E-4694-A540-4B40BB80DB93}" type="presOf" srcId="{22B338CB-3FCF-4C9E-A8D5-C6C652DD501F}" destId="{77AB24F1-022C-496A-9433-5AD5ACC00EA3}" srcOrd="0" destOrd="0" presId="urn:microsoft.com/office/officeart/2005/8/layout/chevron2"/>
    <dgm:cxn modelId="{8CF819ED-917B-44AB-AA99-DF875BB29040}" srcId="{22B338CB-3FCF-4C9E-A8D5-C6C652DD501F}" destId="{2692F40F-B26F-4D37-9E74-D636025C24B6}" srcOrd="2" destOrd="0" parTransId="{EAE263FC-3519-49AE-A8AD-8D0F26478796}" sibTransId="{741A72B3-1E92-447D-AADF-FB1210CE9E44}"/>
    <dgm:cxn modelId="{D0202ADE-55EA-4F86-A979-023F55A766A5}" type="presOf" srcId="{5827C02D-99AD-40EB-8A7B-B704E7F9A9AF}" destId="{3102B986-1ABD-41B6-8F03-D338BBD68B44}" srcOrd="0" destOrd="0" presId="urn:microsoft.com/office/officeart/2005/8/layout/chevron2"/>
    <dgm:cxn modelId="{4CA7B6C9-EFBF-497E-8186-9005DDE2FC4F}" srcId="{22B338CB-3FCF-4C9E-A8D5-C6C652DD501F}" destId="{5827C02D-99AD-40EB-8A7B-B704E7F9A9AF}" srcOrd="0" destOrd="0" parTransId="{8E895B04-1954-448D-B107-DD7F0CEDB558}" sibTransId="{542D1DBC-EF08-444F-B6F7-2594839FB3A0}"/>
    <dgm:cxn modelId="{23009D3F-4BF1-4925-A20C-103BB965C9E4}" type="presOf" srcId="{F68B56C0-1989-4249-878C-A60A2DA6B4BC}" destId="{D339369A-77BA-46E3-B868-3E8F50C9FD66}" srcOrd="0" destOrd="0" presId="urn:microsoft.com/office/officeart/2005/8/layout/chevron2"/>
    <dgm:cxn modelId="{BA0C3499-534F-46FB-809A-11E78321380B}" type="presOf" srcId="{BE55EA17-6ECF-41A9-8718-346F59BE2A96}" destId="{3A20806E-728A-431A-94AE-7B0DBEAC245D}" srcOrd="0" destOrd="0" presId="urn:microsoft.com/office/officeart/2005/8/layout/chevron2"/>
    <dgm:cxn modelId="{A4393260-0CDC-4297-8B8D-0023B94B8CAE}" srcId="{2692F40F-B26F-4D37-9E74-D636025C24B6}" destId="{D6903786-CEDA-4FCA-B1F1-2C888974B4EC}" srcOrd="0" destOrd="0" parTransId="{6823E5BC-B78B-4AEF-8804-8F30FFD72CD2}" sibTransId="{7F4B896C-6756-46D7-85AB-593E09B73767}"/>
    <dgm:cxn modelId="{BC5E4F46-B60B-43D7-B630-9241634F97C3}" type="presOf" srcId="{D6903786-CEDA-4FCA-B1F1-2C888974B4EC}" destId="{BB68B875-B646-4EA0-8CF3-7825A1A22E53}" srcOrd="0" destOrd="0" presId="urn:microsoft.com/office/officeart/2005/8/layout/chevron2"/>
    <dgm:cxn modelId="{E546E2BA-0AE0-4F04-8337-841F14C3FC05}" srcId="{22B338CB-3FCF-4C9E-A8D5-C6C652DD501F}" destId="{F68B56C0-1989-4249-878C-A60A2DA6B4BC}" srcOrd="3" destOrd="0" parTransId="{84B4ED81-42E1-478F-A38A-9F27B3CDE8FC}" sibTransId="{EA9A7E26-9C1C-46F1-B305-2F8ADAAD5558}"/>
    <dgm:cxn modelId="{B26EB0A6-5F96-4727-83B7-17A77EE87EA5}" srcId="{BE55EA17-6ECF-41A9-8718-346F59BE2A96}" destId="{291F137D-D7D8-4EF2-A782-39D6FB0A59A5}" srcOrd="0" destOrd="0" parTransId="{5A8F3749-C471-4F16-B03C-762D8176217F}" sibTransId="{1087412C-D8D2-4350-A445-AB8FE0581D86}"/>
    <dgm:cxn modelId="{B7D7A4C3-AF2E-4B6D-B92B-259BB0388ADD}" type="presOf" srcId="{8D3FC0A0-1502-4938-BE14-8C4FD0446B2B}" destId="{412C8EE5-7E3F-4A3D-93F5-41798F65CBA3}" srcOrd="0" destOrd="0" presId="urn:microsoft.com/office/officeart/2005/8/layout/chevron2"/>
    <dgm:cxn modelId="{85CC2E99-6903-4997-AE15-FDB23376CF90}" type="presParOf" srcId="{77AB24F1-022C-496A-9433-5AD5ACC00EA3}" destId="{B1483ADA-E5CC-44E0-8011-E96994ADB755}" srcOrd="0" destOrd="0" presId="urn:microsoft.com/office/officeart/2005/8/layout/chevron2"/>
    <dgm:cxn modelId="{3057530A-706F-4B55-86A0-21B93AB636C0}" type="presParOf" srcId="{B1483ADA-E5CC-44E0-8011-E96994ADB755}" destId="{3102B986-1ABD-41B6-8F03-D338BBD68B44}" srcOrd="0" destOrd="0" presId="urn:microsoft.com/office/officeart/2005/8/layout/chevron2"/>
    <dgm:cxn modelId="{29C5DA20-6A5B-42C2-BE2A-FFB10EDB470D}" type="presParOf" srcId="{B1483ADA-E5CC-44E0-8011-E96994ADB755}" destId="{ECD884C5-02A6-4163-9CD2-08B28E8B07A5}" srcOrd="1" destOrd="0" presId="urn:microsoft.com/office/officeart/2005/8/layout/chevron2"/>
    <dgm:cxn modelId="{7A703ECE-39F1-4EB4-A646-154E087091A7}" type="presParOf" srcId="{77AB24F1-022C-496A-9433-5AD5ACC00EA3}" destId="{EB20331F-CAC1-4DFC-A30A-1ACE842C92B5}" srcOrd="1" destOrd="0" presId="urn:microsoft.com/office/officeart/2005/8/layout/chevron2"/>
    <dgm:cxn modelId="{78273701-A5CA-4F14-895A-C2B351208382}" type="presParOf" srcId="{77AB24F1-022C-496A-9433-5AD5ACC00EA3}" destId="{70958757-7329-4E29-AC32-3B14FA141FD0}" srcOrd="2" destOrd="0" presId="urn:microsoft.com/office/officeart/2005/8/layout/chevron2"/>
    <dgm:cxn modelId="{614A1A87-F43D-42E6-B634-9B056900D62C}" type="presParOf" srcId="{70958757-7329-4E29-AC32-3B14FA141FD0}" destId="{3A20806E-728A-431A-94AE-7B0DBEAC245D}" srcOrd="0" destOrd="0" presId="urn:microsoft.com/office/officeart/2005/8/layout/chevron2"/>
    <dgm:cxn modelId="{16789904-9403-4A59-A891-8ED6691C5B59}" type="presParOf" srcId="{70958757-7329-4E29-AC32-3B14FA141FD0}" destId="{50B46FBF-1B12-41EC-B7A1-F3A94E7295B7}" srcOrd="1" destOrd="0" presId="urn:microsoft.com/office/officeart/2005/8/layout/chevron2"/>
    <dgm:cxn modelId="{3136F066-92BE-4AA2-88D2-14E7CE1031A6}" type="presParOf" srcId="{77AB24F1-022C-496A-9433-5AD5ACC00EA3}" destId="{02332271-5D50-48B1-A2AB-24DC73B7ED9F}" srcOrd="3" destOrd="0" presId="urn:microsoft.com/office/officeart/2005/8/layout/chevron2"/>
    <dgm:cxn modelId="{A0827154-3FB2-44CC-9E0B-860178F0F572}" type="presParOf" srcId="{77AB24F1-022C-496A-9433-5AD5ACC00EA3}" destId="{0D40AD99-5CC7-4365-A7A4-41B75FA5E2DB}" srcOrd="4" destOrd="0" presId="urn:microsoft.com/office/officeart/2005/8/layout/chevron2"/>
    <dgm:cxn modelId="{955AD6A5-D8DF-4868-B71A-80B6BB207EF6}" type="presParOf" srcId="{0D40AD99-5CC7-4365-A7A4-41B75FA5E2DB}" destId="{98E184A5-2665-4B4D-8DAA-BA9FD09A9E13}" srcOrd="0" destOrd="0" presId="urn:microsoft.com/office/officeart/2005/8/layout/chevron2"/>
    <dgm:cxn modelId="{B28B4C07-0C93-4B3D-8B2F-D574053E90E9}" type="presParOf" srcId="{0D40AD99-5CC7-4365-A7A4-41B75FA5E2DB}" destId="{BB68B875-B646-4EA0-8CF3-7825A1A22E53}" srcOrd="1" destOrd="0" presId="urn:microsoft.com/office/officeart/2005/8/layout/chevron2"/>
    <dgm:cxn modelId="{3BFE8269-43F3-4536-81E0-201B725EA0C9}" type="presParOf" srcId="{77AB24F1-022C-496A-9433-5AD5ACC00EA3}" destId="{4B97A507-D604-4E5A-A24A-3CB02DA62932}" srcOrd="5" destOrd="0" presId="urn:microsoft.com/office/officeart/2005/8/layout/chevron2"/>
    <dgm:cxn modelId="{A16D51D3-785C-405B-9A93-FB3D6860EC3E}" type="presParOf" srcId="{77AB24F1-022C-496A-9433-5AD5ACC00EA3}" destId="{A510D6C2-F7E8-4163-A9EB-784AF58E2E7A}" srcOrd="6" destOrd="0" presId="urn:microsoft.com/office/officeart/2005/8/layout/chevron2"/>
    <dgm:cxn modelId="{7A4753F6-8F68-40B1-9E02-555D3E302C64}" type="presParOf" srcId="{A510D6C2-F7E8-4163-A9EB-784AF58E2E7A}" destId="{D339369A-77BA-46E3-B868-3E8F50C9FD66}" srcOrd="0" destOrd="0" presId="urn:microsoft.com/office/officeart/2005/8/layout/chevron2"/>
    <dgm:cxn modelId="{D1470C93-2CDF-4278-90AC-9F3DD0890101}" type="presParOf" srcId="{A510D6C2-F7E8-4163-A9EB-784AF58E2E7A}" destId="{412C8EE5-7E3F-4A3D-93F5-41798F65CBA3}"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C0FA7D-2F90-4C09-BF0E-453DA9CAFBFE}" type="doc">
      <dgm:prSet loTypeId="urn:microsoft.com/office/officeart/2005/8/layout/hList1" loCatId="list" qsTypeId="urn:microsoft.com/office/officeart/2005/8/quickstyle/simple1" qsCatId="simple" csTypeId="urn:microsoft.com/office/officeart/2005/8/colors/accent2_2" csCatId="accent2"/>
      <dgm:spPr/>
      <dgm:t>
        <a:bodyPr/>
        <a:lstStyle/>
        <a:p>
          <a:endParaRPr lang="en-US"/>
        </a:p>
      </dgm:t>
    </dgm:pt>
    <dgm:pt modelId="{162EA0A4-A024-4567-8835-71040A3197D6}">
      <dgm:prSet/>
      <dgm:spPr/>
      <dgm:t>
        <a:bodyPr/>
        <a:lstStyle/>
        <a:p>
          <a:pPr algn="l" rtl="0"/>
          <a:r>
            <a:rPr lang="en-US" dirty="0" smtClean="0"/>
            <a:t>The review team includes:</a:t>
          </a:r>
          <a:endParaRPr lang="en-US" dirty="0"/>
        </a:p>
      </dgm:t>
    </dgm:pt>
    <dgm:pt modelId="{F8856FB7-CFDA-41CA-9C1B-481CEFC5890B}" type="parTrans" cxnId="{1A8F5285-8EE2-4DCA-802E-4B1FE65BB433}">
      <dgm:prSet/>
      <dgm:spPr/>
      <dgm:t>
        <a:bodyPr/>
        <a:lstStyle/>
        <a:p>
          <a:endParaRPr lang="en-US"/>
        </a:p>
      </dgm:t>
    </dgm:pt>
    <dgm:pt modelId="{9A2FE92F-78F4-4225-8AFD-23518C6EA2DE}" type="sibTrans" cxnId="{1A8F5285-8EE2-4DCA-802E-4B1FE65BB433}">
      <dgm:prSet/>
      <dgm:spPr/>
      <dgm:t>
        <a:bodyPr/>
        <a:lstStyle/>
        <a:p>
          <a:endParaRPr lang="en-US"/>
        </a:p>
      </dgm:t>
    </dgm:pt>
    <dgm:pt modelId="{4FD3AE2A-9B24-482E-AE44-54597BDAE0DB}">
      <dgm:prSet/>
      <dgm:spPr/>
      <dgm:t>
        <a:bodyPr/>
        <a:lstStyle/>
        <a:p>
          <a:pPr rtl="0"/>
          <a:r>
            <a:rPr lang="en-US" dirty="0" smtClean="0">
              <a:solidFill>
                <a:schemeClr val="accent2">
                  <a:lumMod val="50000"/>
                </a:schemeClr>
              </a:solidFill>
            </a:rPr>
            <a:t>Instructor (course designer)</a:t>
          </a:r>
          <a:endParaRPr lang="en-US" dirty="0">
            <a:solidFill>
              <a:schemeClr val="accent2">
                <a:lumMod val="50000"/>
              </a:schemeClr>
            </a:solidFill>
          </a:endParaRPr>
        </a:p>
      </dgm:t>
    </dgm:pt>
    <dgm:pt modelId="{EC9E8192-FF47-4691-ACBB-C48F517AC7FA}" type="parTrans" cxnId="{CE826933-B1E2-49AD-A2ED-0735B8C58E9B}">
      <dgm:prSet/>
      <dgm:spPr/>
      <dgm:t>
        <a:bodyPr/>
        <a:lstStyle/>
        <a:p>
          <a:endParaRPr lang="en-US"/>
        </a:p>
      </dgm:t>
    </dgm:pt>
    <dgm:pt modelId="{12DBDC06-2B77-4894-8720-B56EEFC18B1B}" type="sibTrans" cxnId="{CE826933-B1E2-49AD-A2ED-0735B8C58E9B}">
      <dgm:prSet/>
      <dgm:spPr/>
      <dgm:t>
        <a:bodyPr/>
        <a:lstStyle/>
        <a:p>
          <a:endParaRPr lang="en-US"/>
        </a:p>
      </dgm:t>
    </dgm:pt>
    <dgm:pt modelId="{04FDC5E5-5843-4F72-A10F-CE7B50C53482}">
      <dgm:prSet/>
      <dgm:spPr/>
      <dgm:t>
        <a:bodyPr/>
        <a:lstStyle/>
        <a:p>
          <a:pPr rtl="0"/>
          <a:r>
            <a:rPr lang="en-US" dirty="0" smtClean="0">
              <a:solidFill>
                <a:schemeClr val="accent2">
                  <a:lumMod val="50000"/>
                </a:schemeClr>
              </a:solidFill>
            </a:rPr>
            <a:t>University Reviewers (two)</a:t>
          </a:r>
          <a:endParaRPr lang="en-US" dirty="0">
            <a:solidFill>
              <a:schemeClr val="accent2">
                <a:lumMod val="50000"/>
              </a:schemeClr>
            </a:solidFill>
          </a:endParaRPr>
        </a:p>
      </dgm:t>
    </dgm:pt>
    <dgm:pt modelId="{75B3379E-9681-4A60-858D-B09787A95E15}" type="parTrans" cxnId="{E6FA30A3-B512-431E-B02A-DAF6B705EE94}">
      <dgm:prSet/>
      <dgm:spPr/>
      <dgm:t>
        <a:bodyPr/>
        <a:lstStyle/>
        <a:p>
          <a:endParaRPr lang="en-US"/>
        </a:p>
      </dgm:t>
    </dgm:pt>
    <dgm:pt modelId="{6788DEE3-AEED-46A1-A357-5B0E305C8413}" type="sibTrans" cxnId="{E6FA30A3-B512-431E-B02A-DAF6B705EE94}">
      <dgm:prSet/>
      <dgm:spPr/>
      <dgm:t>
        <a:bodyPr/>
        <a:lstStyle/>
        <a:p>
          <a:endParaRPr lang="en-US"/>
        </a:p>
      </dgm:t>
    </dgm:pt>
    <dgm:pt modelId="{61BEE72F-2B6B-4C6F-91E2-31378C58ABD4}">
      <dgm:prSet/>
      <dgm:spPr/>
      <dgm:t>
        <a:bodyPr/>
        <a:lstStyle/>
        <a:p>
          <a:pPr rtl="0"/>
          <a:r>
            <a:rPr lang="en-US" dirty="0" smtClean="0">
              <a:solidFill>
                <a:schemeClr val="accent2">
                  <a:lumMod val="50000"/>
                </a:schemeClr>
              </a:solidFill>
            </a:rPr>
            <a:t>Department Reviewer (one minimum)</a:t>
          </a:r>
          <a:endParaRPr lang="en-US" dirty="0">
            <a:solidFill>
              <a:schemeClr val="accent2">
                <a:lumMod val="50000"/>
              </a:schemeClr>
            </a:solidFill>
          </a:endParaRPr>
        </a:p>
      </dgm:t>
    </dgm:pt>
    <dgm:pt modelId="{5E96F6D3-6179-43BA-B1AE-D8EF4A62AB56}" type="parTrans" cxnId="{26B47121-1FB3-470C-8A48-0664F3AF19DD}">
      <dgm:prSet/>
      <dgm:spPr/>
      <dgm:t>
        <a:bodyPr/>
        <a:lstStyle/>
        <a:p>
          <a:endParaRPr lang="en-US"/>
        </a:p>
      </dgm:t>
    </dgm:pt>
    <dgm:pt modelId="{3AA11BFC-9F09-4B05-8596-6D056456C838}" type="sibTrans" cxnId="{26B47121-1FB3-470C-8A48-0664F3AF19DD}">
      <dgm:prSet/>
      <dgm:spPr/>
      <dgm:t>
        <a:bodyPr/>
        <a:lstStyle/>
        <a:p>
          <a:endParaRPr lang="en-US"/>
        </a:p>
      </dgm:t>
    </dgm:pt>
    <dgm:pt modelId="{357A34B7-6FF9-4430-88EA-8ED69F0BF0DC}">
      <dgm:prSet/>
      <dgm:spPr/>
      <dgm:t>
        <a:bodyPr/>
        <a:lstStyle/>
        <a:p>
          <a:pPr rtl="0"/>
          <a:r>
            <a:rPr lang="en-US" dirty="0" smtClean="0">
              <a:solidFill>
                <a:schemeClr val="accent2">
                  <a:lumMod val="50000"/>
                </a:schemeClr>
              </a:solidFill>
            </a:rPr>
            <a:t>Department Head (or designee)</a:t>
          </a:r>
          <a:endParaRPr lang="en-US" dirty="0">
            <a:solidFill>
              <a:schemeClr val="accent2">
                <a:lumMod val="50000"/>
              </a:schemeClr>
            </a:solidFill>
          </a:endParaRPr>
        </a:p>
      </dgm:t>
    </dgm:pt>
    <dgm:pt modelId="{4BF2A20F-C4E6-4081-9979-FA068BA697AA}" type="parTrans" cxnId="{5A6E43FD-20AB-472B-85A1-EC9507ABFC74}">
      <dgm:prSet/>
      <dgm:spPr/>
      <dgm:t>
        <a:bodyPr/>
        <a:lstStyle/>
        <a:p>
          <a:endParaRPr lang="en-US"/>
        </a:p>
      </dgm:t>
    </dgm:pt>
    <dgm:pt modelId="{B6607ECB-71AD-4825-9BFA-75059BBB868F}" type="sibTrans" cxnId="{5A6E43FD-20AB-472B-85A1-EC9507ABFC74}">
      <dgm:prSet/>
      <dgm:spPr/>
      <dgm:t>
        <a:bodyPr/>
        <a:lstStyle/>
        <a:p>
          <a:endParaRPr lang="en-US"/>
        </a:p>
      </dgm:t>
    </dgm:pt>
    <dgm:pt modelId="{5368A06F-09A5-4584-9173-BC680B8E7CB5}">
      <dgm:prSet/>
      <dgm:spPr/>
      <dgm:t>
        <a:bodyPr/>
        <a:lstStyle/>
        <a:p>
          <a:pPr rtl="0"/>
          <a:r>
            <a:rPr lang="en-US" dirty="0" smtClean="0">
              <a:solidFill>
                <a:schemeClr val="accent2">
                  <a:lumMod val="50000"/>
                </a:schemeClr>
              </a:solidFill>
            </a:rPr>
            <a:t>Review Chair (ODL staff)</a:t>
          </a:r>
          <a:endParaRPr lang="en-US" dirty="0">
            <a:solidFill>
              <a:schemeClr val="accent2">
                <a:lumMod val="50000"/>
              </a:schemeClr>
            </a:solidFill>
          </a:endParaRPr>
        </a:p>
      </dgm:t>
    </dgm:pt>
    <dgm:pt modelId="{8BB8CE21-63AE-4728-AA6A-9B6C4E484FBB}" type="parTrans" cxnId="{48D99802-BA48-4A16-BB11-BF1E2FF9DEBF}">
      <dgm:prSet/>
      <dgm:spPr/>
      <dgm:t>
        <a:bodyPr/>
        <a:lstStyle/>
        <a:p>
          <a:endParaRPr lang="en-US"/>
        </a:p>
      </dgm:t>
    </dgm:pt>
    <dgm:pt modelId="{64052DD1-4A13-496A-AF7D-110497E6D55A}" type="sibTrans" cxnId="{48D99802-BA48-4A16-BB11-BF1E2FF9DEBF}">
      <dgm:prSet/>
      <dgm:spPr/>
      <dgm:t>
        <a:bodyPr/>
        <a:lstStyle/>
        <a:p>
          <a:endParaRPr lang="en-US"/>
        </a:p>
      </dgm:t>
    </dgm:pt>
    <dgm:pt modelId="{94705B1F-A7D7-49B6-AC72-81D7250050AE}" type="pres">
      <dgm:prSet presAssocID="{FAC0FA7D-2F90-4C09-BF0E-453DA9CAFBFE}" presName="Name0" presStyleCnt="0">
        <dgm:presLayoutVars>
          <dgm:dir/>
          <dgm:animLvl val="lvl"/>
          <dgm:resizeHandles val="exact"/>
        </dgm:presLayoutVars>
      </dgm:prSet>
      <dgm:spPr/>
      <dgm:t>
        <a:bodyPr/>
        <a:lstStyle/>
        <a:p>
          <a:endParaRPr lang="en-US"/>
        </a:p>
      </dgm:t>
    </dgm:pt>
    <dgm:pt modelId="{F04D19DB-871C-4167-BA00-FFFD892FEB17}" type="pres">
      <dgm:prSet presAssocID="{162EA0A4-A024-4567-8835-71040A3197D6}" presName="composite" presStyleCnt="0"/>
      <dgm:spPr/>
    </dgm:pt>
    <dgm:pt modelId="{C9FF0A3B-A065-4A23-960D-9FADC33F6638}" type="pres">
      <dgm:prSet presAssocID="{162EA0A4-A024-4567-8835-71040A3197D6}" presName="parTx" presStyleLbl="alignNode1" presStyleIdx="0" presStyleCnt="1">
        <dgm:presLayoutVars>
          <dgm:chMax val="0"/>
          <dgm:chPref val="0"/>
          <dgm:bulletEnabled val="1"/>
        </dgm:presLayoutVars>
      </dgm:prSet>
      <dgm:spPr/>
      <dgm:t>
        <a:bodyPr/>
        <a:lstStyle/>
        <a:p>
          <a:endParaRPr lang="en-US"/>
        </a:p>
      </dgm:t>
    </dgm:pt>
    <dgm:pt modelId="{75A6F3B1-0DB7-4A8F-87E9-296DCD56A0AD}" type="pres">
      <dgm:prSet presAssocID="{162EA0A4-A024-4567-8835-71040A3197D6}" presName="desTx" presStyleLbl="alignAccFollowNode1" presStyleIdx="0" presStyleCnt="1">
        <dgm:presLayoutVars>
          <dgm:bulletEnabled val="1"/>
        </dgm:presLayoutVars>
      </dgm:prSet>
      <dgm:spPr/>
      <dgm:t>
        <a:bodyPr/>
        <a:lstStyle/>
        <a:p>
          <a:endParaRPr lang="en-US"/>
        </a:p>
      </dgm:t>
    </dgm:pt>
  </dgm:ptLst>
  <dgm:cxnLst>
    <dgm:cxn modelId="{E6FA30A3-B512-431E-B02A-DAF6B705EE94}" srcId="{162EA0A4-A024-4567-8835-71040A3197D6}" destId="{04FDC5E5-5843-4F72-A10F-CE7B50C53482}" srcOrd="1" destOrd="0" parTransId="{75B3379E-9681-4A60-858D-B09787A95E15}" sibTransId="{6788DEE3-AEED-46A1-A357-5B0E305C8413}"/>
    <dgm:cxn modelId="{CE826933-B1E2-49AD-A2ED-0735B8C58E9B}" srcId="{162EA0A4-A024-4567-8835-71040A3197D6}" destId="{4FD3AE2A-9B24-482E-AE44-54597BDAE0DB}" srcOrd="0" destOrd="0" parTransId="{EC9E8192-FF47-4691-ACBB-C48F517AC7FA}" sibTransId="{12DBDC06-2B77-4894-8720-B56EEFC18B1B}"/>
    <dgm:cxn modelId="{6D96F5F9-76ED-4723-A667-438CF149EFBC}" type="presOf" srcId="{4FD3AE2A-9B24-482E-AE44-54597BDAE0DB}" destId="{75A6F3B1-0DB7-4A8F-87E9-296DCD56A0AD}" srcOrd="0" destOrd="0" presId="urn:microsoft.com/office/officeart/2005/8/layout/hList1"/>
    <dgm:cxn modelId="{9DECF751-F289-4B26-9880-5554282478CC}" type="presOf" srcId="{61BEE72F-2B6B-4C6F-91E2-31378C58ABD4}" destId="{75A6F3B1-0DB7-4A8F-87E9-296DCD56A0AD}" srcOrd="0" destOrd="2" presId="urn:microsoft.com/office/officeart/2005/8/layout/hList1"/>
    <dgm:cxn modelId="{26B47121-1FB3-470C-8A48-0664F3AF19DD}" srcId="{162EA0A4-A024-4567-8835-71040A3197D6}" destId="{61BEE72F-2B6B-4C6F-91E2-31378C58ABD4}" srcOrd="2" destOrd="0" parTransId="{5E96F6D3-6179-43BA-B1AE-D8EF4A62AB56}" sibTransId="{3AA11BFC-9F09-4B05-8596-6D056456C838}"/>
    <dgm:cxn modelId="{5A6E43FD-20AB-472B-85A1-EC9507ABFC74}" srcId="{162EA0A4-A024-4567-8835-71040A3197D6}" destId="{357A34B7-6FF9-4430-88EA-8ED69F0BF0DC}" srcOrd="3" destOrd="0" parTransId="{4BF2A20F-C4E6-4081-9979-FA068BA697AA}" sibTransId="{B6607ECB-71AD-4825-9BFA-75059BBB868F}"/>
    <dgm:cxn modelId="{2C6C0C58-63EA-4DB4-8B24-3A606CD7CD60}" type="presOf" srcId="{FAC0FA7D-2F90-4C09-BF0E-453DA9CAFBFE}" destId="{94705B1F-A7D7-49B6-AC72-81D7250050AE}" srcOrd="0" destOrd="0" presId="urn:microsoft.com/office/officeart/2005/8/layout/hList1"/>
    <dgm:cxn modelId="{4713F1DE-C8D0-4096-B826-A92DECF4281D}" type="presOf" srcId="{162EA0A4-A024-4567-8835-71040A3197D6}" destId="{C9FF0A3B-A065-4A23-960D-9FADC33F6638}" srcOrd="0" destOrd="0" presId="urn:microsoft.com/office/officeart/2005/8/layout/hList1"/>
    <dgm:cxn modelId="{C850757E-A381-4EDB-B4F7-D92A1EADA015}" type="presOf" srcId="{357A34B7-6FF9-4430-88EA-8ED69F0BF0DC}" destId="{75A6F3B1-0DB7-4A8F-87E9-296DCD56A0AD}" srcOrd="0" destOrd="3" presId="urn:microsoft.com/office/officeart/2005/8/layout/hList1"/>
    <dgm:cxn modelId="{1F84B296-3CDD-4B9B-A8C6-E44D353FCE24}" type="presOf" srcId="{04FDC5E5-5843-4F72-A10F-CE7B50C53482}" destId="{75A6F3B1-0DB7-4A8F-87E9-296DCD56A0AD}" srcOrd="0" destOrd="1" presId="urn:microsoft.com/office/officeart/2005/8/layout/hList1"/>
    <dgm:cxn modelId="{1A8F5285-8EE2-4DCA-802E-4B1FE65BB433}" srcId="{FAC0FA7D-2F90-4C09-BF0E-453DA9CAFBFE}" destId="{162EA0A4-A024-4567-8835-71040A3197D6}" srcOrd="0" destOrd="0" parTransId="{F8856FB7-CFDA-41CA-9C1B-481CEFC5890B}" sibTransId="{9A2FE92F-78F4-4225-8AFD-23518C6EA2DE}"/>
    <dgm:cxn modelId="{48D99802-BA48-4A16-BB11-BF1E2FF9DEBF}" srcId="{162EA0A4-A024-4567-8835-71040A3197D6}" destId="{5368A06F-09A5-4584-9173-BC680B8E7CB5}" srcOrd="4" destOrd="0" parTransId="{8BB8CE21-63AE-4728-AA6A-9B6C4E484FBB}" sibTransId="{64052DD1-4A13-496A-AF7D-110497E6D55A}"/>
    <dgm:cxn modelId="{4198CEE5-B68A-4970-9BA5-E90182F1C08D}" type="presOf" srcId="{5368A06F-09A5-4584-9173-BC680B8E7CB5}" destId="{75A6F3B1-0DB7-4A8F-87E9-296DCD56A0AD}" srcOrd="0" destOrd="4" presId="urn:microsoft.com/office/officeart/2005/8/layout/hList1"/>
    <dgm:cxn modelId="{FE573BB0-7B83-4D39-9E50-BC3E7630D219}" type="presParOf" srcId="{94705B1F-A7D7-49B6-AC72-81D7250050AE}" destId="{F04D19DB-871C-4167-BA00-FFFD892FEB17}" srcOrd="0" destOrd="0" presId="urn:microsoft.com/office/officeart/2005/8/layout/hList1"/>
    <dgm:cxn modelId="{1B964402-1366-4952-BB9A-9C9F729C0AB4}" type="presParOf" srcId="{F04D19DB-871C-4167-BA00-FFFD892FEB17}" destId="{C9FF0A3B-A065-4A23-960D-9FADC33F6638}" srcOrd="0" destOrd="0" presId="urn:microsoft.com/office/officeart/2005/8/layout/hList1"/>
    <dgm:cxn modelId="{A6D29703-5BC7-4EAC-89AC-88498C75FB2C}" type="presParOf" srcId="{F04D19DB-871C-4167-BA00-FFFD892FEB17}" destId="{75A6F3B1-0DB7-4A8F-87E9-296DCD56A0AD}"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2BFD84-13B7-4A66-B0EC-EFBA558DC26B}" type="doc">
      <dgm:prSet loTypeId="urn:microsoft.com/office/officeart/2005/8/layout/process5" loCatId="process" qsTypeId="urn:microsoft.com/office/officeart/2005/8/quickstyle/3d2" qsCatId="3D" csTypeId="urn:microsoft.com/office/officeart/2005/8/colors/accent2_2" csCatId="accent2" phldr="1"/>
      <dgm:spPr/>
      <dgm:t>
        <a:bodyPr/>
        <a:lstStyle/>
        <a:p>
          <a:endParaRPr lang="en-US"/>
        </a:p>
      </dgm:t>
    </dgm:pt>
    <dgm:pt modelId="{027B881B-C8ED-47D0-87B6-B005A45B9E83}">
      <dgm:prSet phldrT="[Text]"/>
      <dgm:spPr/>
      <dgm:t>
        <a:bodyPr/>
        <a:lstStyle/>
        <a:p>
          <a:r>
            <a:rPr lang="en-US" b="1" dirty="0" smtClean="0"/>
            <a:t>Identify Courses (ODL)</a:t>
          </a:r>
          <a:endParaRPr lang="en-US" b="1" dirty="0"/>
        </a:p>
      </dgm:t>
    </dgm:pt>
    <dgm:pt modelId="{FD83F129-B4F6-42E3-A240-82D2E34CD633}" type="parTrans" cxnId="{6ADC6236-9957-443C-8093-197814FD9FB2}">
      <dgm:prSet/>
      <dgm:spPr/>
      <dgm:t>
        <a:bodyPr/>
        <a:lstStyle/>
        <a:p>
          <a:endParaRPr lang="en-US"/>
        </a:p>
      </dgm:t>
    </dgm:pt>
    <dgm:pt modelId="{8E2B6647-75CF-4AFE-AE78-3D881D81DB07}" type="sibTrans" cxnId="{6ADC6236-9957-443C-8093-197814FD9FB2}">
      <dgm:prSet/>
      <dgm:spPr/>
      <dgm:t>
        <a:bodyPr/>
        <a:lstStyle/>
        <a:p>
          <a:endParaRPr lang="en-US"/>
        </a:p>
      </dgm:t>
    </dgm:pt>
    <dgm:pt modelId="{ADC75DC6-91DD-4A32-B194-AE124C14CFBD}">
      <dgm:prSet phldrT="[Text]"/>
      <dgm:spPr/>
      <dgm:t>
        <a:bodyPr/>
        <a:lstStyle/>
        <a:p>
          <a:r>
            <a:rPr lang="en-US" b="1" dirty="0" smtClean="0"/>
            <a:t>Identify Review Team (ODL)</a:t>
          </a:r>
          <a:endParaRPr lang="en-US" b="1" dirty="0"/>
        </a:p>
      </dgm:t>
    </dgm:pt>
    <dgm:pt modelId="{D12D68BC-BF98-46A1-9C78-4C6FFCC41764}" type="parTrans" cxnId="{49F7E7B7-F275-43F8-A7E8-1C7B61A38E75}">
      <dgm:prSet/>
      <dgm:spPr/>
      <dgm:t>
        <a:bodyPr/>
        <a:lstStyle/>
        <a:p>
          <a:endParaRPr lang="en-US"/>
        </a:p>
      </dgm:t>
    </dgm:pt>
    <dgm:pt modelId="{F826A71B-A41D-43EB-ADA0-B2A8C6A38307}" type="sibTrans" cxnId="{49F7E7B7-F275-43F8-A7E8-1C7B61A38E75}">
      <dgm:prSet/>
      <dgm:spPr/>
      <dgm:t>
        <a:bodyPr/>
        <a:lstStyle/>
        <a:p>
          <a:endParaRPr lang="en-US"/>
        </a:p>
      </dgm:t>
    </dgm:pt>
    <dgm:pt modelId="{AD4D5358-47BE-454F-AB52-4C8DD910A40D}">
      <dgm:prSet phldrT="[Text]"/>
      <dgm:spPr/>
      <dgm:t>
        <a:bodyPr/>
        <a:lstStyle/>
        <a:p>
          <a:pPr algn="ctr"/>
          <a:r>
            <a:rPr lang="en-US" b="1" dirty="0" smtClean="0"/>
            <a:t>Complete Course Worksheet (Instructor)</a:t>
          </a:r>
          <a:endParaRPr lang="en-US" b="1" dirty="0"/>
        </a:p>
      </dgm:t>
    </dgm:pt>
    <dgm:pt modelId="{BD817C2F-D45C-46E3-9C91-ED9850F294B9}" type="parTrans" cxnId="{7A491EFB-D495-4369-BAB1-AE0BDD68A3A2}">
      <dgm:prSet/>
      <dgm:spPr/>
      <dgm:t>
        <a:bodyPr/>
        <a:lstStyle/>
        <a:p>
          <a:endParaRPr lang="en-US"/>
        </a:p>
      </dgm:t>
    </dgm:pt>
    <dgm:pt modelId="{95F9CE1E-9DE5-4CD8-8CAA-BDECCC25476D}" type="sibTrans" cxnId="{7A491EFB-D495-4369-BAB1-AE0BDD68A3A2}">
      <dgm:prSet/>
      <dgm:spPr/>
      <dgm:t>
        <a:bodyPr/>
        <a:lstStyle/>
        <a:p>
          <a:endParaRPr lang="en-US"/>
        </a:p>
      </dgm:t>
    </dgm:pt>
    <dgm:pt modelId="{9D7DE9D4-1428-4A39-8062-C8FE7D31E444}">
      <dgm:prSet phldrT="[Text]"/>
      <dgm:spPr/>
      <dgm:t>
        <a:bodyPr/>
        <a:lstStyle/>
        <a:p>
          <a:r>
            <a:rPr lang="en-US" b="1" dirty="0" smtClean="0"/>
            <a:t>Approve CW and Clone Course (ODL)</a:t>
          </a:r>
          <a:endParaRPr lang="en-US" b="1" dirty="0"/>
        </a:p>
      </dgm:t>
    </dgm:pt>
    <dgm:pt modelId="{69730C1C-CC59-4C9E-8678-47CAC92BC097}" type="parTrans" cxnId="{2FF21982-EC0D-4E46-AD03-1CF852F29D05}">
      <dgm:prSet/>
      <dgm:spPr/>
      <dgm:t>
        <a:bodyPr/>
        <a:lstStyle/>
        <a:p>
          <a:endParaRPr lang="en-US"/>
        </a:p>
      </dgm:t>
    </dgm:pt>
    <dgm:pt modelId="{1E221C08-C61B-40FD-ADFE-5150C7E7A500}" type="sibTrans" cxnId="{2FF21982-EC0D-4E46-AD03-1CF852F29D05}">
      <dgm:prSet/>
      <dgm:spPr/>
      <dgm:t>
        <a:bodyPr/>
        <a:lstStyle/>
        <a:p>
          <a:endParaRPr lang="en-US"/>
        </a:p>
      </dgm:t>
    </dgm:pt>
    <dgm:pt modelId="{EA9F1D2A-F4AD-4A33-915B-1E67D79B9CA1}">
      <dgm:prSet phldrT="[Text]"/>
      <dgm:spPr/>
      <dgm:t>
        <a:bodyPr/>
        <a:lstStyle/>
        <a:p>
          <a:r>
            <a:rPr lang="en-US" b="1" dirty="0" smtClean="0"/>
            <a:t>Conduct Reviews (Reviewers)</a:t>
          </a:r>
          <a:endParaRPr lang="en-US" b="1" dirty="0"/>
        </a:p>
      </dgm:t>
    </dgm:pt>
    <dgm:pt modelId="{4BE5A6FD-05AE-47FC-81EC-9D60E413D78E}" type="parTrans" cxnId="{9E1E5149-94F3-4CC2-82EA-5D8FD8953BF9}">
      <dgm:prSet/>
      <dgm:spPr/>
      <dgm:t>
        <a:bodyPr/>
        <a:lstStyle/>
        <a:p>
          <a:endParaRPr lang="en-US"/>
        </a:p>
      </dgm:t>
    </dgm:pt>
    <dgm:pt modelId="{1E06BB0A-379F-445C-8BCE-3BD18EE03296}" type="sibTrans" cxnId="{9E1E5149-94F3-4CC2-82EA-5D8FD8953BF9}">
      <dgm:prSet/>
      <dgm:spPr/>
      <dgm:t>
        <a:bodyPr/>
        <a:lstStyle/>
        <a:p>
          <a:endParaRPr lang="en-US"/>
        </a:p>
      </dgm:t>
    </dgm:pt>
    <dgm:pt modelId="{9074FB12-A46D-486F-A9C2-6EEA37655A0A}">
      <dgm:prSet phldrT="[Text]"/>
      <dgm:spPr/>
      <dgm:t>
        <a:bodyPr/>
        <a:lstStyle/>
        <a:p>
          <a:r>
            <a:rPr lang="en-US" b="1" dirty="0" smtClean="0"/>
            <a:t>Discuss Review Summary Report (ODL, Instructor)</a:t>
          </a:r>
          <a:endParaRPr lang="en-US" b="1" dirty="0"/>
        </a:p>
      </dgm:t>
    </dgm:pt>
    <dgm:pt modelId="{AE56653B-7E1D-4D79-863F-6AA02F948B42}" type="parTrans" cxnId="{4215CE3C-5B67-43C1-A792-A2537C0F0791}">
      <dgm:prSet/>
      <dgm:spPr/>
      <dgm:t>
        <a:bodyPr/>
        <a:lstStyle/>
        <a:p>
          <a:endParaRPr lang="en-US"/>
        </a:p>
      </dgm:t>
    </dgm:pt>
    <dgm:pt modelId="{808347A6-B44C-4B01-852E-0DBD5B3B3030}" type="sibTrans" cxnId="{4215CE3C-5B67-43C1-A792-A2537C0F0791}">
      <dgm:prSet/>
      <dgm:spPr/>
      <dgm:t>
        <a:bodyPr/>
        <a:lstStyle/>
        <a:p>
          <a:endParaRPr lang="en-US"/>
        </a:p>
      </dgm:t>
    </dgm:pt>
    <dgm:pt modelId="{7FEF38E1-7499-4D12-8666-5C5041DA16AD}">
      <dgm:prSet phldrT="[Text]"/>
      <dgm:spPr/>
      <dgm:t>
        <a:bodyPr/>
        <a:lstStyle/>
        <a:p>
          <a:r>
            <a:rPr lang="en-US" b="1" dirty="0" smtClean="0"/>
            <a:t>Make &amp; Record Changes (Instructor)</a:t>
          </a:r>
          <a:endParaRPr lang="en-US" b="1" dirty="0"/>
        </a:p>
      </dgm:t>
    </dgm:pt>
    <dgm:pt modelId="{13B147B6-CDD5-4596-BA02-872FF4E00C62}" type="parTrans" cxnId="{6966A930-77FD-4FCF-B87F-69500D645796}">
      <dgm:prSet/>
      <dgm:spPr/>
      <dgm:t>
        <a:bodyPr/>
        <a:lstStyle/>
        <a:p>
          <a:endParaRPr lang="en-US"/>
        </a:p>
      </dgm:t>
    </dgm:pt>
    <dgm:pt modelId="{565DA2A4-3587-486B-A012-6DC9E87F37E9}" type="sibTrans" cxnId="{6966A930-77FD-4FCF-B87F-69500D645796}">
      <dgm:prSet/>
      <dgm:spPr/>
      <dgm:t>
        <a:bodyPr/>
        <a:lstStyle/>
        <a:p>
          <a:endParaRPr lang="en-US"/>
        </a:p>
      </dgm:t>
    </dgm:pt>
    <dgm:pt modelId="{B022EAE9-B768-4EB0-A10E-A297402A154C}">
      <dgm:prSet phldrT="[Text]"/>
      <dgm:spPr/>
      <dgm:t>
        <a:bodyPr/>
        <a:lstStyle/>
        <a:p>
          <a:r>
            <a:rPr lang="en-US" b="1" dirty="0" smtClean="0"/>
            <a:t>Review Changes (Department Head)</a:t>
          </a:r>
          <a:endParaRPr lang="en-US" b="1" dirty="0"/>
        </a:p>
      </dgm:t>
    </dgm:pt>
    <dgm:pt modelId="{14DB06D4-DFF8-4BF0-833C-0BF1DB1DEB57}" type="parTrans" cxnId="{4D0A661B-4AD2-4FF0-98CE-E7C3D748A15C}">
      <dgm:prSet/>
      <dgm:spPr/>
      <dgm:t>
        <a:bodyPr/>
        <a:lstStyle/>
        <a:p>
          <a:endParaRPr lang="en-US"/>
        </a:p>
      </dgm:t>
    </dgm:pt>
    <dgm:pt modelId="{F0720589-C657-4D53-B4CE-F959D5345F4D}" type="sibTrans" cxnId="{4D0A661B-4AD2-4FF0-98CE-E7C3D748A15C}">
      <dgm:prSet/>
      <dgm:spPr/>
      <dgm:t>
        <a:bodyPr/>
        <a:lstStyle/>
        <a:p>
          <a:endParaRPr lang="en-US"/>
        </a:p>
      </dgm:t>
    </dgm:pt>
    <dgm:pt modelId="{4EB6034B-DEEE-4E17-AFE2-E95BCD0BC473}">
      <dgm:prSet phldrT="[Text]"/>
      <dgm:spPr/>
      <dgm:t>
        <a:bodyPr/>
        <a:lstStyle/>
        <a:p>
          <a:r>
            <a:rPr lang="en-US" b="1" dirty="0" smtClean="0"/>
            <a:t>Final Changes and Decisions (Instructor, ODL)</a:t>
          </a:r>
          <a:endParaRPr lang="en-US" b="1" dirty="0"/>
        </a:p>
      </dgm:t>
    </dgm:pt>
    <dgm:pt modelId="{5CACE909-61F2-422F-8C95-8F19ABA1E732}" type="parTrans" cxnId="{FCAEA77A-5D22-4C53-ACD7-18912CC78B73}">
      <dgm:prSet/>
      <dgm:spPr/>
      <dgm:t>
        <a:bodyPr/>
        <a:lstStyle/>
        <a:p>
          <a:endParaRPr lang="en-US"/>
        </a:p>
      </dgm:t>
    </dgm:pt>
    <dgm:pt modelId="{DEDFE00C-283D-4406-8411-87EB7CF4914D}" type="sibTrans" cxnId="{FCAEA77A-5D22-4C53-ACD7-18912CC78B73}">
      <dgm:prSet/>
      <dgm:spPr/>
      <dgm:t>
        <a:bodyPr/>
        <a:lstStyle/>
        <a:p>
          <a:endParaRPr lang="en-US"/>
        </a:p>
      </dgm:t>
    </dgm:pt>
    <dgm:pt modelId="{905E7C71-C760-410C-BC55-22234F22D06E}">
      <dgm:prSet phldrT="[Text]"/>
      <dgm:spPr/>
      <dgm:t>
        <a:bodyPr/>
        <a:lstStyle/>
        <a:p>
          <a:r>
            <a:rPr lang="en-US" b="1" dirty="0" smtClean="0"/>
            <a:t>Course Earns </a:t>
          </a:r>
          <a:r>
            <a:rPr lang="en-US" b="1" dirty="0" err="1" smtClean="0"/>
            <a:t>ULearn</a:t>
          </a:r>
          <a:r>
            <a:rPr lang="en-US" b="1" dirty="0" smtClean="0"/>
            <a:t> Certification</a:t>
          </a:r>
          <a:endParaRPr lang="en-US" b="1" dirty="0"/>
        </a:p>
      </dgm:t>
    </dgm:pt>
    <dgm:pt modelId="{5D501E87-47A0-49AC-BB8E-A0BDEE233C45}" type="parTrans" cxnId="{0E8E4391-29D4-45F0-B7C4-C0E5648A2318}">
      <dgm:prSet/>
      <dgm:spPr/>
      <dgm:t>
        <a:bodyPr/>
        <a:lstStyle/>
        <a:p>
          <a:endParaRPr lang="en-US"/>
        </a:p>
      </dgm:t>
    </dgm:pt>
    <dgm:pt modelId="{A98A32AF-99CB-4EE8-B843-D06DF274E6F8}" type="sibTrans" cxnId="{0E8E4391-29D4-45F0-B7C4-C0E5648A2318}">
      <dgm:prSet/>
      <dgm:spPr/>
      <dgm:t>
        <a:bodyPr/>
        <a:lstStyle/>
        <a:p>
          <a:endParaRPr lang="en-US"/>
        </a:p>
      </dgm:t>
    </dgm:pt>
    <dgm:pt modelId="{1F93ECE5-8E6E-408B-9B76-9E2B71CDEC06}">
      <dgm:prSet phldrT="[Text]"/>
      <dgm:spPr>
        <a:blipFill rotWithShape="0">
          <a:blip xmlns:r="http://schemas.openxmlformats.org/officeDocument/2006/relationships" r:embed="rId1"/>
          <a:stretch>
            <a:fillRect/>
          </a:stretch>
        </a:blipFill>
      </dgm:spPr>
      <dgm:t>
        <a:bodyPr/>
        <a:lstStyle/>
        <a:p>
          <a:endParaRPr lang="en-US" dirty="0"/>
        </a:p>
      </dgm:t>
    </dgm:pt>
    <dgm:pt modelId="{9CF06BFF-95F0-4660-AEF8-8705BB1AFC2F}" type="parTrans" cxnId="{91170495-7C43-485E-B150-9F40F1335CB9}">
      <dgm:prSet/>
      <dgm:spPr/>
      <dgm:t>
        <a:bodyPr/>
        <a:lstStyle/>
        <a:p>
          <a:endParaRPr lang="en-US"/>
        </a:p>
      </dgm:t>
    </dgm:pt>
    <dgm:pt modelId="{AFE1AC0D-09A6-47C8-B314-C0F2CD61E7AE}" type="sibTrans" cxnId="{91170495-7C43-485E-B150-9F40F1335CB9}">
      <dgm:prSet/>
      <dgm:spPr/>
      <dgm:t>
        <a:bodyPr/>
        <a:lstStyle/>
        <a:p>
          <a:endParaRPr lang="en-US"/>
        </a:p>
      </dgm:t>
    </dgm:pt>
    <dgm:pt modelId="{2433BEB8-270A-4F0C-827D-1C9764F3A243}" type="pres">
      <dgm:prSet presAssocID="{F12BFD84-13B7-4A66-B0EC-EFBA558DC26B}" presName="diagram" presStyleCnt="0">
        <dgm:presLayoutVars>
          <dgm:dir/>
          <dgm:resizeHandles val="exact"/>
        </dgm:presLayoutVars>
      </dgm:prSet>
      <dgm:spPr/>
      <dgm:t>
        <a:bodyPr/>
        <a:lstStyle/>
        <a:p>
          <a:endParaRPr lang="en-US"/>
        </a:p>
      </dgm:t>
    </dgm:pt>
    <dgm:pt modelId="{0CF2EC91-E03F-4F07-8698-784DE1BC963A}" type="pres">
      <dgm:prSet presAssocID="{027B881B-C8ED-47D0-87B6-B005A45B9E83}" presName="node" presStyleLbl="node1" presStyleIdx="0" presStyleCnt="11">
        <dgm:presLayoutVars>
          <dgm:bulletEnabled val="1"/>
        </dgm:presLayoutVars>
      </dgm:prSet>
      <dgm:spPr/>
      <dgm:t>
        <a:bodyPr/>
        <a:lstStyle/>
        <a:p>
          <a:endParaRPr lang="en-US"/>
        </a:p>
      </dgm:t>
    </dgm:pt>
    <dgm:pt modelId="{409E0582-199C-40DD-8C9F-A2AFB4B81CCE}" type="pres">
      <dgm:prSet presAssocID="{8E2B6647-75CF-4AFE-AE78-3D881D81DB07}" presName="sibTrans" presStyleLbl="sibTrans2D1" presStyleIdx="0" presStyleCnt="10"/>
      <dgm:spPr/>
      <dgm:t>
        <a:bodyPr/>
        <a:lstStyle/>
        <a:p>
          <a:endParaRPr lang="en-US"/>
        </a:p>
      </dgm:t>
    </dgm:pt>
    <dgm:pt modelId="{A64047A6-3A13-495B-AE2C-476B12871A14}" type="pres">
      <dgm:prSet presAssocID="{8E2B6647-75CF-4AFE-AE78-3D881D81DB07}" presName="connectorText" presStyleLbl="sibTrans2D1" presStyleIdx="0" presStyleCnt="10"/>
      <dgm:spPr/>
      <dgm:t>
        <a:bodyPr/>
        <a:lstStyle/>
        <a:p>
          <a:endParaRPr lang="en-US"/>
        </a:p>
      </dgm:t>
    </dgm:pt>
    <dgm:pt modelId="{052B3B7E-E63E-4F1C-9BBE-35C1D32F6CCE}" type="pres">
      <dgm:prSet presAssocID="{ADC75DC6-91DD-4A32-B194-AE124C14CFBD}" presName="node" presStyleLbl="node1" presStyleIdx="1" presStyleCnt="11">
        <dgm:presLayoutVars>
          <dgm:bulletEnabled val="1"/>
        </dgm:presLayoutVars>
      </dgm:prSet>
      <dgm:spPr/>
      <dgm:t>
        <a:bodyPr/>
        <a:lstStyle/>
        <a:p>
          <a:endParaRPr lang="en-US"/>
        </a:p>
      </dgm:t>
    </dgm:pt>
    <dgm:pt modelId="{5CDAC3AB-0FA7-41F4-8BEA-39CFC0BD6F27}" type="pres">
      <dgm:prSet presAssocID="{F826A71B-A41D-43EB-ADA0-B2A8C6A38307}" presName="sibTrans" presStyleLbl="sibTrans2D1" presStyleIdx="1" presStyleCnt="10"/>
      <dgm:spPr/>
      <dgm:t>
        <a:bodyPr/>
        <a:lstStyle/>
        <a:p>
          <a:endParaRPr lang="en-US"/>
        </a:p>
      </dgm:t>
    </dgm:pt>
    <dgm:pt modelId="{B91E2CB8-D152-47EA-B595-85B4B6F8FF4F}" type="pres">
      <dgm:prSet presAssocID="{F826A71B-A41D-43EB-ADA0-B2A8C6A38307}" presName="connectorText" presStyleLbl="sibTrans2D1" presStyleIdx="1" presStyleCnt="10"/>
      <dgm:spPr/>
      <dgm:t>
        <a:bodyPr/>
        <a:lstStyle/>
        <a:p>
          <a:endParaRPr lang="en-US"/>
        </a:p>
      </dgm:t>
    </dgm:pt>
    <dgm:pt modelId="{E22F9A27-FDC0-4359-98DA-B403F5A5473E}" type="pres">
      <dgm:prSet presAssocID="{AD4D5358-47BE-454F-AB52-4C8DD910A40D}" presName="node" presStyleLbl="node1" presStyleIdx="2" presStyleCnt="11">
        <dgm:presLayoutVars>
          <dgm:bulletEnabled val="1"/>
        </dgm:presLayoutVars>
      </dgm:prSet>
      <dgm:spPr/>
      <dgm:t>
        <a:bodyPr/>
        <a:lstStyle/>
        <a:p>
          <a:endParaRPr lang="en-US"/>
        </a:p>
      </dgm:t>
    </dgm:pt>
    <dgm:pt modelId="{E9EDB95B-6334-4805-8B87-D6F0651E05CD}" type="pres">
      <dgm:prSet presAssocID="{95F9CE1E-9DE5-4CD8-8CAA-BDECCC25476D}" presName="sibTrans" presStyleLbl="sibTrans2D1" presStyleIdx="2" presStyleCnt="10"/>
      <dgm:spPr/>
      <dgm:t>
        <a:bodyPr/>
        <a:lstStyle/>
        <a:p>
          <a:endParaRPr lang="en-US"/>
        </a:p>
      </dgm:t>
    </dgm:pt>
    <dgm:pt modelId="{A1A0A18C-3C42-44F7-BEB3-9010360F0E9D}" type="pres">
      <dgm:prSet presAssocID="{95F9CE1E-9DE5-4CD8-8CAA-BDECCC25476D}" presName="connectorText" presStyleLbl="sibTrans2D1" presStyleIdx="2" presStyleCnt="10"/>
      <dgm:spPr/>
      <dgm:t>
        <a:bodyPr/>
        <a:lstStyle/>
        <a:p>
          <a:endParaRPr lang="en-US"/>
        </a:p>
      </dgm:t>
    </dgm:pt>
    <dgm:pt modelId="{A368C2A8-8F94-4D64-9847-0F8F115EFB37}" type="pres">
      <dgm:prSet presAssocID="{9D7DE9D4-1428-4A39-8062-C8FE7D31E444}" presName="node" presStyleLbl="node1" presStyleIdx="3" presStyleCnt="11">
        <dgm:presLayoutVars>
          <dgm:bulletEnabled val="1"/>
        </dgm:presLayoutVars>
      </dgm:prSet>
      <dgm:spPr/>
      <dgm:t>
        <a:bodyPr/>
        <a:lstStyle/>
        <a:p>
          <a:endParaRPr lang="en-US"/>
        </a:p>
      </dgm:t>
    </dgm:pt>
    <dgm:pt modelId="{06776398-EA78-4E6E-A9BD-638E5E83E508}" type="pres">
      <dgm:prSet presAssocID="{1E221C08-C61B-40FD-ADFE-5150C7E7A500}" presName="sibTrans" presStyleLbl="sibTrans2D1" presStyleIdx="3" presStyleCnt="10"/>
      <dgm:spPr/>
      <dgm:t>
        <a:bodyPr/>
        <a:lstStyle/>
        <a:p>
          <a:endParaRPr lang="en-US"/>
        </a:p>
      </dgm:t>
    </dgm:pt>
    <dgm:pt modelId="{D37D6112-32A2-4E37-B3B2-4DE443891680}" type="pres">
      <dgm:prSet presAssocID="{1E221C08-C61B-40FD-ADFE-5150C7E7A500}" presName="connectorText" presStyleLbl="sibTrans2D1" presStyleIdx="3" presStyleCnt="10"/>
      <dgm:spPr/>
      <dgm:t>
        <a:bodyPr/>
        <a:lstStyle/>
        <a:p>
          <a:endParaRPr lang="en-US"/>
        </a:p>
      </dgm:t>
    </dgm:pt>
    <dgm:pt modelId="{8B753336-2F94-4634-8A78-1A3D687EC2B7}" type="pres">
      <dgm:prSet presAssocID="{EA9F1D2A-F4AD-4A33-915B-1E67D79B9CA1}" presName="node" presStyleLbl="node1" presStyleIdx="4" presStyleCnt="11">
        <dgm:presLayoutVars>
          <dgm:bulletEnabled val="1"/>
        </dgm:presLayoutVars>
      </dgm:prSet>
      <dgm:spPr/>
      <dgm:t>
        <a:bodyPr/>
        <a:lstStyle/>
        <a:p>
          <a:endParaRPr lang="en-US"/>
        </a:p>
      </dgm:t>
    </dgm:pt>
    <dgm:pt modelId="{EFB008ED-9C1E-4765-8D95-B52C4D3CB381}" type="pres">
      <dgm:prSet presAssocID="{1E06BB0A-379F-445C-8BCE-3BD18EE03296}" presName="sibTrans" presStyleLbl="sibTrans2D1" presStyleIdx="4" presStyleCnt="10"/>
      <dgm:spPr/>
      <dgm:t>
        <a:bodyPr/>
        <a:lstStyle/>
        <a:p>
          <a:endParaRPr lang="en-US"/>
        </a:p>
      </dgm:t>
    </dgm:pt>
    <dgm:pt modelId="{C7281906-22D7-48C8-AE86-12117C31ECC0}" type="pres">
      <dgm:prSet presAssocID="{1E06BB0A-379F-445C-8BCE-3BD18EE03296}" presName="connectorText" presStyleLbl="sibTrans2D1" presStyleIdx="4" presStyleCnt="10"/>
      <dgm:spPr/>
      <dgm:t>
        <a:bodyPr/>
        <a:lstStyle/>
        <a:p>
          <a:endParaRPr lang="en-US"/>
        </a:p>
      </dgm:t>
    </dgm:pt>
    <dgm:pt modelId="{1DE3E262-DC44-47BC-AEB7-C0D419EAC823}" type="pres">
      <dgm:prSet presAssocID="{9074FB12-A46D-486F-A9C2-6EEA37655A0A}" presName="node" presStyleLbl="node1" presStyleIdx="5" presStyleCnt="11">
        <dgm:presLayoutVars>
          <dgm:bulletEnabled val="1"/>
        </dgm:presLayoutVars>
      </dgm:prSet>
      <dgm:spPr/>
      <dgm:t>
        <a:bodyPr/>
        <a:lstStyle/>
        <a:p>
          <a:endParaRPr lang="en-US"/>
        </a:p>
      </dgm:t>
    </dgm:pt>
    <dgm:pt modelId="{C31CD336-A9DF-4C19-9D2C-7DDF401D53BD}" type="pres">
      <dgm:prSet presAssocID="{808347A6-B44C-4B01-852E-0DBD5B3B3030}" presName="sibTrans" presStyleLbl="sibTrans2D1" presStyleIdx="5" presStyleCnt="10"/>
      <dgm:spPr/>
      <dgm:t>
        <a:bodyPr/>
        <a:lstStyle/>
        <a:p>
          <a:endParaRPr lang="en-US"/>
        </a:p>
      </dgm:t>
    </dgm:pt>
    <dgm:pt modelId="{757ED412-62B8-4C75-BF55-FB01F0CBEC03}" type="pres">
      <dgm:prSet presAssocID="{808347A6-B44C-4B01-852E-0DBD5B3B3030}" presName="connectorText" presStyleLbl="sibTrans2D1" presStyleIdx="5" presStyleCnt="10"/>
      <dgm:spPr/>
      <dgm:t>
        <a:bodyPr/>
        <a:lstStyle/>
        <a:p>
          <a:endParaRPr lang="en-US"/>
        </a:p>
      </dgm:t>
    </dgm:pt>
    <dgm:pt modelId="{58973FDF-9C0E-4D36-9408-113F1B354EAC}" type="pres">
      <dgm:prSet presAssocID="{7FEF38E1-7499-4D12-8666-5C5041DA16AD}" presName="node" presStyleLbl="node1" presStyleIdx="6" presStyleCnt="11">
        <dgm:presLayoutVars>
          <dgm:bulletEnabled val="1"/>
        </dgm:presLayoutVars>
      </dgm:prSet>
      <dgm:spPr/>
      <dgm:t>
        <a:bodyPr/>
        <a:lstStyle/>
        <a:p>
          <a:endParaRPr lang="en-US"/>
        </a:p>
      </dgm:t>
    </dgm:pt>
    <dgm:pt modelId="{16FCEC9E-F7FC-49F0-8FA9-DB033CC9B65F}" type="pres">
      <dgm:prSet presAssocID="{565DA2A4-3587-486B-A012-6DC9E87F37E9}" presName="sibTrans" presStyleLbl="sibTrans2D1" presStyleIdx="6" presStyleCnt="10"/>
      <dgm:spPr/>
      <dgm:t>
        <a:bodyPr/>
        <a:lstStyle/>
        <a:p>
          <a:endParaRPr lang="en-US"/>
        </a:p>
      </dgm:t>
    </dgm:pt>
    <dgm:pt modelId="{7133FE97-5F09-4562-8217-53F0761CB264}" type="pres">
      <dgm:prSet presAssocID="{565DA2A4-3587-486B-A012-6DC9E87F37E9}" presName="connectorText" presStyleLbl="sibTrans2D1" presStyleIdx="6" presStyleCnt="10"/>
      <dgm:spPr/>
      <dgm:t>
        <a:bodyPr/>
        <a:lstStyle/>
        <a:p>
          <a:endParaRPr lang="en-US"/>
        </a:p>
      </dgm:t>
    </dgm:pt>
    <dgm:pt modelId="{C0791E73-267C-4DC0-89C6-2B5BDCDD6060}" type="pres">
      <dgm:prSet presAssocID="{B022EAE9-B768-4EB0-A10E-A297402A154C}" presName="node" presStyleLbl="node1" presStyleIdx="7" presStyleCnt="11">
        <dgm:presLayoutVars>
          <dgm:bulletEnabled val="1"/>
        </dgm:presLayoutVars>
      </dgm:prSet>
      <dgm:spPr/>
      <dgm:t>
        <a:bodyPr/>
        <a:lstStyle/>
        <a:p>
          <a:endParaRPr lang="en-US"/>
        </a:p>
      </dgm:t>
    </dgm:pt>
    <dgm:pt modelId="{D8C6004B-D87C-48CC-AA5B-F289E71337D9}" type="pres">
      <dgm:prSet presAssocID="{F0720589-C657-4D53-B4CE-F959D5345F4D}" presName="sibTrans" presStyleLbl="sibTrans2D1" presStyleIdx="7" presStyleCnt="10" custLinFactNeighborX="3414" custLinFactNeighborY="34347"/>
      <dgm:spPr/>
      <dgm:t>
        <a:bodyPr/>
        <a:lstStyle/>
        <a:p>
          <a:endParaRPr lang="en-US"/>
        </a:p>
      </dgm:t>
    </dgm:pt>
    <dgm:pt modelId="{CACB7F56-AA71-4088-A562-AD14857902E6}" type="pres">
      <dgm:prSet presAssocID="{F0720589-C657-4D53-B4CE-F959D5345F4D}" presName="connectorText" presStyleLbl="sibTrans2D1" presStyleIdx="7" presStyleCnt="10"/>
      <dgm:spPr/>
      <dgm:t>
        <a:bodyPr/>
        <a:lstStyle/>
        <a:p>
          <a:endParaRPr lang="en-US"/>
        </a:p>
      </dgm:t>
    </dgm:pt>
    <dgm:pt modelId="{D2BE2A0C-ACFC-4774-A75C-B63C1B6F717D}" type="pres">
      <dgm:prSet presAssocID="{4EB6034B-DEEE-4E17-AFE2-E95BCD0BC473}" presName="node" presStyleLbl="node1" presStyleIdx="8" presStyleCnt="11">
        <dgm:presLayoutVars>
          <dgm:bulletEnabled val="1"/>
        </dgm:presLayoutVars>
      </dgm:prSet>
      <dgm:spPr/>
      <dgm:t>
        <a:bodyPr/>
        <a:lstStyle/>
        <a:p>
          <a:endParaRPr lang="en-US"/>
        </a:p>
      </dgm:t>
    </dgm:pt>
    <dgm:pt modelId="{FCA82106-B54F-417D-81E8-4B3CD5A7E29D}" type="pres">
      <dgm:prSet presAssocID="{DEDFE00C-283D-4406-8411-87EB7CF4914D}" presName="sibTrans" presStyleLbl="sibTrans2D1" presStyleIdx="8" presStyleCnt="10"/>
      <dgm:spPr/>
      <dgm:t>
        <a:bodyPr/>
        <a:lstStyle/>
        <a:p>
          <a:endParaRPr lang="en-US"/>
        </a:p>
      </dgm:t>
    </dgm:pt>
    <dgm:pt modelId="{4EAD084D-AB27-4C96-B100-9FBE102335F3}" type="pres">
      <dgm:prSet presAssocID="{DEDFE00C-283D-4406-8411-87EB7CF4914D}" presName="connectorText" presStyleLbl="sibTrans2D1" presStyleIdx="8" presStyleCnt="10"/>
      <dgm:spPr/>
      <dgm:t>
        <a:bodyPr/>
        <a:lstStyle/>
        <a:p>
          <a:endParaRPr lang="en-US"/>
        </a:p>
      </dgm:t>
    </dgm:pt>
    <dgm:pt modelId="{680583FD-A50E-4FC5-A9C4-E3BF30ABB178}" type="pres">
      <dgm:prSet presAssocID="{905E7C71-C760-410C-BC55-22234F22D06E}" presName="node" presStyleLbl="node1" presStyleIdx="9" presStyleCnt="11">
        <dgm:presLayoutVars>
          <dgm:bulletEnabled val="1"/>
        </dgm:presLayoutVars>
      </dgm:prSet>
      <dgm:spPr/>
      <dgm:t>
        <a:bodyPr/>
        <a:lstStyle/>
        <a:p>
          <a:endParaRPr lang="en-US"/>
        </a:p>
      </dgm:t>
    </dgm:pt>
    <dgm:pt modelId="{73A470A6-3953-458B-88D8-1FE4191779A1}" type="pres">
      <dgm:prSet presAssocID="{A98A32AF-99CB-4EE8-B843-D06DF274E6F8}" presName="sibTrans" presStyleLbl="sibTrans2D1" presStyleIdx="9" presStyleCnt="10"/>
      <dgm:spPr/>
      <dgm:t>
        <a:bodyPr/>
        <a:lstStyle/>
        <a:p>
          <a:endParaRPr lang="en-US"/>
        </a:p>
      </dgm:t>
    </dgm:pt>
    <dgm:pt modelId="{EA48F214-C87E-41A4-A6CA-89B0904F1F12}" type="pres">
      <dgm:prSet presAssocID="{A98A32AF-99CB-4EE8-B843-D06DF274E6F8}" presName="connectorText" presStyleLbl="sibTrans2D1" presStyleIdx="9" presStyleCnt="10"/>
      <dgm:spPr/>
      <dgm:t>
        <a:bodyPr/>
        <a:lstStyle/>
        <a:p>
          <a:endParaRPr lang="en-US"/>
        </a:p>
      </dgm:t>
    </dgm:pt>
    <dgm:pt modelId="{713D5659-0811-4AFB-AB67-946ECDF2D694}" type="pres">
      <dgm:prSet presAssocID="{1F93ECE5-8E6E-408B-9B76-9E2B71CDEC06}" presName="node" presStyleLbl="node1" presStyleIdx="10" presStyleCnt="11">
        <dgm:presLayoutVars>
          <dgm:bulletEnabled val="1"/>
        </dgm:presLayoutVars>
      </dgm:prSet>
      <dgm:spPr/>
      <dgm:t>
        <a:bodyPr/>
        <a:lstStyle/>
        <a:p>
          <a:endParaRPr lang="en-US"/>
        </a:p>
      </dgm:t>
    </dgm:pt>
  </dgm:ptLst>
  <dgm:cxnLst>
    <dgm:cxn modelId="{416D4A88-EC9C-46DF-B92F-7D415CA00411}" type="presOf" srcId="{AD4D5358-47BE-454F-AB52-4C8DD910A40D}" destId="{E22F9A27-FDC0-4359-98DA-B403F5A5473E}" srcOrd="0" destOrd="0" presId="urn:microsoft.com/office/officeart/2005/8/layout/process5"/>
    <dgm:cxn modelId="{9E1E5149-94F3-4CC2-82EA-5D8FD8953BF9}" srcId="{F12BFD84-13B7-4A66-B0EC-EFBA558DC26B}" destId="{EA9F1D2A-F4AD-4A33-915B-1E67D79B9CA1}" srcOrd="4" destOrd="0" parTransId="{4BE5A6FD-05AE-47FC-81EC-9D60E413D78E}" sibTransId="{1E06BB0A-379F-445C-8BCE-3BD18EE03296}"/>
    <dgm:cxn modelId="{D34B45BA-C12B-4BA2-895F-63F33DF44CC3}" type="presOf" srcId="{A98A32AF-99CB-4EE8-B843-D06DF274E6F8}" destId="{EA48F214-C87E-41A4-A6CA-89B0904F1F12}" srcOrd="1" destOrd="0" presId="urn:microsoft.com/office/officeart/2005/8/layout/process5"/>
    <dgm:cxn modelId="{ACD1F903-5321-47EE-8044-B41EB0FDE599}" type="presOf" srcId="{1E06BB0A-379F-445C-8BCE-3BD18EE03296}" destId="{C7281906-22D7-48C8-AE86-12117C31ECC0}" srcOrd="1" destOrd="0" presId="urn:microsoft.com/office/officeart/2005/8/layout/process5"/>
    <dgm:cxn modelId="{A3BB4E41-D197-49B1-A163-D4BA0F3C09C5}" type="presOf" srcId="{DEDFE00C-283D-4406-8411-87EB7CF4914D}" destId="{FCA82106-B54F-417D-81E8-4B3CD5A7E29D}" srcOrd="0" destOrd="0" presId="urn:microsoft.com/office/officeart/2005/8/layout/process5"/>
    <dgm:cxn modelId="{01299DEE-CB1F-4B5A-A055-F526E2A62037}" type="presOf" srcId="{1E221C08-C61B-40FD-ADFE-5150C7E7A500}" destId="{D37D6112-32A2-4E37-B3B2-4DE443891680}" srcOrd="1" destOrd="0" presId="urn:microsoft.com/office/officeart/2005/8/layout/process5"/>
    <dgm:cxn modelId="{15FE834E-A184-405D-AC93-EC5FC6CE1CB8}" type="presOf" srcId="{027B881B-C8ED-47D0-87B6-B005A45B9E83}" destId="{0CF2EC91-E03F-4F07-8698-784DE1BC963A}" srcOrd="0" destOrd="0" presId="urn:microsoft.com/office/officeart/2005/8/layout/process5"/>
    <dgm:cxn modelId="{4B79E0B7-5328-4AEC-AD4B-901ECFEC740E}" type="presOf" srcId="{F0720589-C657-4D53-B4CE-F959D5345F4D}" destId="{D8C6004B-D87C-48CC-AA5B-F289E71337D9}" srcOrd="0" destOrd="0" presId="urn:microsoft.com/office/officeart/2005/8/layout/process5"/>
    <dgm:cxn modelId="{8A25B4CD-C4BE-4EDD-B4C1-AA57414295AA}" type="presOf" srcId="{8E2B6647-75CF-4AFE-AE78-3D881D81DB07}" destId="{A64047A6-3A13-495B-AE2C-476B12871A14}" srcOrd="1" destOrd="0" presId="urn:microsoft.com/office/officeart/2005/8/layout/process5"/>
    <dgm:cxn modelId="{32922E51-AF80-4B75-8492-2EEE02222223}" type="presOf" srcId="{F826A71B-A41D-43EB-ADA0-B2A8C6A38307}" destId="{B91E2CB8-D152-47EA-B595-85B4B6F8FF4F}" srcOrd="1" destOrd="0" presId="urn:microsoft.com/office/officeart/2005/8/layout/process5"/>
    <dgm:cxn modelId="{B62085BD-7328-4DD1-A85A-D3CA3ECC813E}" type="presOf" srcId="{A98A32AF-99CB-4EE8-B843-D06DF274E6F8}" destId="{73A470A6-3953-458B-88D8-1FE4191779A1}" srcOrd="0" destOrd="0" presId="urn:microsoft.com/office/officeart/2005/8/layout/process5"/>
    <dgm:cxn modelId="{E9E0A8BE-CB4F-482F-84CA-5A52FD1AB60C}" type="presOf" srcId="{F12BFD84-13B7-4A66-B0EC-EFBA558DC26B}" destId="{2433BEB8-270A-4F0C-827D-1C9764F3A243}" srcOrd="0" destOrd="0" presId="urn:microsoft.com/office/officeart/2005/8/layout/process5"/>
    <dgm:cxn modelId="{EF0FCF3F-DD45-4AD1-BDEB-C435DF5C4C01}" type="presOf" srcId="{9D7DE9D4-1428-4A39-8062-C8FE7D31E444}" destId="{A368C2A8-8F94-4D64-9847-0F8F115EFB37}" srcOrd="0" destOrd="0" presId="urn:microsoft.com/office/officeart/2005/8/layout/process5"/>
    <dgm:cxn modelId="{0E8E4391-29D4-45F0-B7C4-C0E5648A2318}" srcId="{F12BFD84-13B7-4A66-B0EC-EFBA558DC26B}" destId="{905E7C71-C760-410C-BC55-22234F22D06E}" srcOrd="9" destOrd="0" parTransId="{5D501E87-47A0-49AC-BB8E-A0BDEE233C45}" sibTransId="{A98A32AF-99CB-4EE8-B843-D06DF274E6F8}"/>
    <dgm:cxn modelId="{49F7E7B7-F275-43F8-A7E8-1C7B61A38E75}" srcId="{F12BFD84-13B7-4A66-B0EC-EFBA558DC26B}" destId="{ADC75DC6-91DD-4A32-B194-AE124C14CFBD}" srcOrd="1" destOrd="0" parTransId="{D12D68BC-BF98-46A1-9C78-4C6FFCC41764}" sibTransId="{F826A71B-A41D-43EB-ADA0-B2A8C6A38307}"/>
    <dgm:cxn modelId="{A374E00D-85DB-4238-8C44-E01E79ECB560}" type="presOf" srcId="{95F9CE1E-9DE5-4CD8-8CAA-BDECCC25476D}" destId="{E9EDB95B-6334-4805-8B87-D6F0651E05CD}" srcOrd="0" destOrd="0" presId="urn:microsoft.com/office/officeart/2005/8/layout/process5"/>
    <dgm:cxn modelId="{6ADC6236-9957-443C-8093-197814FD9FB2}" srcId="{F12BFD84-13B7-4A66-B0EC-EFBA558DC26B}" destId="{027B881B-C8ED-47D0-87B6-B005A45B9E83}" srcOrd="0" destOrd="0" parTransId="{FD83F129-B4F6-42E3-A240-82D2E34CD633}" sibTransId="{8E2B6647-75CF-4AFE-AE78-3D881D81DB07}"/>
    <dgm:cxn modelId="{99509798-4A96-4DE3-99C5-DE00AF47B4F7}" type="presOf" srcId="{ADC75DC6-91DD-4A32-B194-AE124C14CFBD}" destId="{052B3B7E-E63E-4F1C-9BBE-35C1D32F6CCE}" srcOrd="0" destOrd="0" presId="urn:microsoft.com/office/officeart/2005/8/layout/process5"/>
    <dgm:cxn modelId="{AA468F9A-3BF9-4A81-879A-E7A8A53E4ED0}" type="presOf" srcId="{1E221C08-C61B-40FD-ADFE-5150C7E7A500}" destId="{06776398-EA78-4E6E-A9BD-638E5E83E508}" srcOrd="0" destOrd="0" presId="urn:microsoft.com/office/officeart/2005/8/layout/process5"/>
    <dgm:cxn modelId="{6966A930-77FD-4FCF-B87F-69500D645796}" srcId="{F12BFD84-13B7-4A66-B0EC-EFBA558DC26B}" destId="{7FEF38E1-7499-4D12-8666-5C5041DA16AD}" srcOrd="6" destOrd="0" parTransId="{13B147B6-CDD5-4596-BA02-872FF4E00C62}" sibTransId="{565DA2A4-3587-486B-A012-6DC9E87F37E9}"/>
    <dgm:cxn modelId="{CA18600D-3EAE-4E5A-B927-98B3BDA42600}" type="presOf" srcId="{1F93ECE5-8E6E-408B-9B76-9E2B71CDEC06}" destId="{713D5659-0811-4AFB-AB67-946ECDF2D694}" srcOrd="0" destOrd="0" presId="urn:microsoft.com/office/officeart/2005/8/layout/process5"/>
    <dgm:cxn modelId="{1F604EA8-7314-4116-BCCF-6F48E1F27D6F}" type="presOf" srcId="{808347A6-B44C-4B01-852E-0DBD5B3B3030}" destId="{757ED412-62B8-4C75-BF55-FB01F0CBEC03}" srcOrd="1" destOrd="0" presId="urn:microsoft.com/office/officeart/2005/8/layout/process5"/>
    <dgm:cxn modelId="{05A4D870-8BFA-460D-BC8E-EFEA459A1EF8}" type="presOf" srcId="{905E7C71-C760-410C-BC55-22234F22D06E}" destId="{680583FD-A50E-4FC5-A9C4-E3BF30ABB178}" srcOrd="0" destOrd="0" presId="urn:microsoft.com/office/officeart/2005/8/layout/process5"/>
    <dgm:cxn modelId="{FF2B908D-E83D-4B1B-BAC9-2258209D11FD}" type="presOf" srcId="{DEDFE00C-283D-4406-8411-87EB7CF4914D}" destId="{4EAD084D-AB27-4C96-B100-9FBE102335F3}" srcOrd="1" destOrd="0" presId="urn:microsoft.com/office/officeart/2005/8/layout/process5"/>
    <dgm:cxn modelId="{83A9AACC-72E5-40BB-B227-5C2C37807D1B}" type="presOf" srcId="{4EB6034B-DEEE-4E17-AFE2-E95BCD0BC473}" destId="{D2BE2A0C-ACFC-4774-A75C-B63C1B6F717D}" srcOrd="0" destOrd="0" presId="urn:microsoft.com/office/officeart/2005/8/layout/process5"/>
    <dgm:cxn modelId="{BE520DAB-40BA-414E-93CD-60603CAB1A9A}" type="presOf" srcId="{8E2B6647-75CF-4AFE-AE78-3D881D81DB07}" destId="{409E0582-199C-40DD-8C9F-A2AFB4B81CCE}" srcOrd="0" destOrd="0" presId="urn:microsoft.com/office/officeart/2005/8/layout/process5"/>
    <dgm:cxn modelId="{43AC6C12-D772-407D-9559-4192C09BAAF5}" type="presOf" srcId="{B022EAE9-B768-4EB0-A10E-A297402A154C}" destId="{C0791E73-267C-4DC0-89C6-2B5BDCDD6060}" srcOrd="0" destOrd="0" presId="urn:microsoft.com/office/officeart/2005/8/layout/process5"/>
    <dgm:cxn modelId="{188F7C4A-F624-4C3F-A5D5-DA9A7CDD4E37}" type="presOf" srcId="{95F9CE1E-9DE5-4CD8-8CAA-BDECCC25476D}" destId="{A1A0A18C-3C42-44F7-BEB3-9010360F0E9D}" srcOrd="1" destOrd="0" presId="urn:microsoft.com/office/officeart/2005/8/layout/process5"/>
    <dgm:cxn modelId="{4215CE3C-5B67-43C1-A792-A2537C0F0791}" srcId="{F12BFD84-13B7-4A66-B0EC-EFBA558DC26B}" destId="{9074FB12-A46D-486F-A9C2-6EEA37655A0A}" srcOrd="5" destOrd="0" parTransId="{AE56653B-7E1D-4D79-863F-6AA02F948B42}" sibTransId="{808347A6-B44C-4B01-852E-0DBD5B3B3030}"/>
    <dgm:cxn modelId="{DE8EE96C-0372-4014-91F1-A0CD862E76E5}" type="presOf" srcId="{9074FB12-A46D-486F-A9C2-6EEA37655A0A}" destId="{1DE3E262-DC44-47BC-AEB7-C0D419EAC823}" srcOrd="0" destOrd="0" presId="urn:microsoft.com/office/officeart/2005/8/layout/process5"/>
    <dgm:cxn modelId="{91170495-7C43-485E-B150-9F40F1335CB9}" srcId="{F12BFD84-13B7-4A66-B0EC-EFBA558DC26B}" destId="{1F93ECE5-8E6E-408B-9B76-9E2B71CDEC06}" srcOrd="10" destOrd="0" parTransId="{9CF06BFF-95F0-4660-AEF8-8705BB1AFC2F}" sibTransId="{AFE1AC0D-09A6-47C8-B314-C0F2CD61E7AE}"/>
    <dgm:cxn modelId="{80AFCE83-3F65-4EA2-ADB0-22CF3FA28A99}" type="presOf" srcId="{565DA2A4-3587-486B-A012-6DC9E87F37E9}" destId="{16FCEC9E-F7FC-49F0-8FA9-DB033CC9B65F}" srcOrd="0" destOrd="0" presId="urn:microsoft.com/office/officeart/2005/8/layout/process5"/>
    <dgm:cxn modelId="{7A491EFB-D495-4369-BAB1-AE0BDD68A3A2}" srcId="{F12BFD84-13B7-4A66-B0EC-EFBA558DC26B}" destId="{AD4D5358-47BE-454F-AB52-4C8DD910A40D}" srcOrd="2" destOrd="0" parTransId="{BD817C2F-D45C-46E3-9C91-ED9850F294B9}" sibTransId="{95F9CE1E-9DE5-4CD8-8CAA-BDECCC25476D}"/>
    <dgm:cxn modelId="{A67DBE7F-E72D-4CB5-8FDE-8985F6997226}" type="presOf" srcId="{7FEF38E1-7499-4D12-8666-5C5041DA16AD}" destId="{58973FDF-9C0E-4D36-9408-113F1B354EAC}" srcOrd="0" destOrd="0" presId="urn:microsoft.com/office/officeart/2005/8/layout/process5"/>
    <dgm:cxn modelId="{3BF8C045-9E46-4F05-984E-BE61F5681A42}" type="presOf" srcId="{1E06BB0A-379F-445C-8BCE-3BD18EE03296}" destId="{EFB008ED-9C1E-4765-8D95-B52C4D3CB381}" srcOrd="0" destOrd="0" presId="urn:microsoft.com/office/officeart/2005/8/layout/process5"/>
    <dgm:cxn modelId="{4D0A661B-4AD2-4FF0-98CE-E7C3D748A15C}" srcId="{F12BFD84-13B7-4A66-B0EC-EFBA558DC26B}" destId="{B022EAE9-B768-4EB0-A10E-A297402A154C}" srcOrd="7" destOrd="0" parTransId="{14DB06D4-DFF8-4BF0-833C-0BF1DB1DEB57}" sibTransId="{F0720589-C657-4D53-B4CE-F959D5345F4D}"/>
    <dgm:cxn modelId="{67002928-9E68-4EC4-BA8B-C60DBBBE28E7}" type="presOf" srcId="{EA9F1D2A-F4AD-4A33-915B-1E67D79B9CA1}" destId="{8B753336-2F94-4634-8A78-1A3D687EC2B7}" srcOrd="0" destOrd="0" presId="urn:microsoft.com/office/officeart/2005/8/layout/process5"/>
    <dgm:cxn modelId="{6EE05CAD-5FEA-4BA3-B93B-59F040A96A9F}" type="presOf" srcId="{F826A71B-A41D-43EB-ADA0-B2A8C6A38307}" destId="{5CDAC3AB-0FA7-41F4-8BEA-39CFC0BD6F27}" srcOrd="0" destOrd="0" presId="urn:microsoft.com/office/officeart/2005/8/layout/process5"/>
    <dgm:cxn modelId="{C282B706-54FF-41C0-8BCB-17A9229C698C}" type="presOf" srcId="{F0720589-C657-4D53-B4CE-F959D5345F4D}" destId="{CACB7F56-AA71-4088-A562-AD14857902E6}" srcOrd="1" destOrd="0" presId="urn:microsoft.com/office/officeart/2005/8/layout/process5"/>
    <dgm:cxn modelId="{FCAEA77A-5D22-4C53-ACD7-18912CC78B73}" srcId="{F12BFD84-13B7-4A66-B0EC-EFBA558DC26B}" destId="{4EB6034B-DEEE-4E17-AFE2-E95BCD0BC473}" srcOrd="8" destOrd="0" parTransId="{5CACE909-61F2-422F-8C95-8F19ABA1E732}" sibTransId="{DEDFE00C-283D-4406-8411-87EB7CF4914D}"/>
    <dgm:cxn modelId="{AFBC5655-CE16-4BB1-B773-7873CA113512}" type="presOf" srcId="{808347A6-B44C-4B01-852E-0DBD5B3B3030}" destId="{C31CD336-A9DF-4C19-9D2C-7DDF401D53BD}" srcOrd="0" destOrd="0" presId="urn:microsoft.com/office/officeart/2005/8/layout/process5"/>
    <dgm:cxn modelId="{5452FF9C-26C2-4D0D-84CD-75C8FFB66859}" type="presOf" srcId="{565DA2A4-3587-486B-A012-6DC9E87F37E9}" destId="{7133FE97-5F09-4562-8217-53F0761CB264}" srcOrd="1" destOrd="0" presId="urn:microsoft.com/office/officeart/2005/8/layout/process5"/>
    <dgm:cxn modelId="{2FF21982-EC0D-4E46-AD03-1CF852F29D05}" srcId="{F12BFD84-13B7-4A66-B0EC-EFBA558DC26B}" destId="{9D7DE9D4-1428-4A39-8062-C8FE7D31E444}" srcOrd="3" destOrd="0" parTransId="{69730C1C-CC59-4C9E-8678-47CAC92BC097}" sibTransId="{1E221C08-C61B-40FD-ADFE-5150C7E7A500}"/>
    <dgm:cxn modelId="{F3376B79-0A2D-4D37-888A-E3040B0E5FF3}" type="presParOf" srcId="{2433BEB8-270A-4F0C-827D-1C9764F3A243}" destId="{0CF2EC91-E03F-4F07-8698-784DE1BC963A}" srcOrd="0" destOrd="0" presId="urn:microsoft.com/office/officeart/2005/8/layout/process5"/>
    <dgm:cxn modelId="{01C9F377-72BD-4246-BCBD-8DE9833C2ED3}" type="presParOf" srcId="{2433BEB8-270A-4F0C-827D-1C9764F3A243}" destId="{409E0582-199C-40DD-8C9F-A2AFB4B81CCE}" srcOrd="1" destOrd="0" presId="urn:microsoft.com/office/officeart/2005/8/layout/process5"/>
    <dgm:cxn modelId="{5DE47FCE-FAC1-4232-92BF-C6C3198C545C}" type="presParOf" srcId="{409E0582-199C-40DD-8C9F-A2AFB4B81CCE}" destId="{A64047A6-3A13-495B-AE2C-476B12871A14}" srcOrd="0" destOrd="0" presId="urn:microsoft.com/office/officeart/2005/8/layout/process5"/>
    <dgm:cxn modelId="{D49861F9-1079-47CF-BE67-C1DDC3B1D05A}" type="presParOf" srcId="{2433BEB8-270A-4F0C-827D-1C9764F3A243}" destId="{052B3B7E-E63E-4F1C-9BBE-35C1D32F6CCE}" srcOrd="2" destOrd="0" presId="urn:microsoft.com/office/officeart/2005/8/layout/process5"/>
    <dgm:cxn modelId="{426D82CE-1289-4A30-818C-0768D3BCE26A}" type="presParOf" srcId="{2433BEB8-270A-4F0C-827D-1C9764F3A243}" destId="{5CDAC3AB-0FA7-41F4-8BEA-39CFC0BD6F27}" srcOrd="3" destOrd="0" presId="urn:microsoft.com/office/officeart/2005/8/layout/process5"/>
    <dgm:cxn modelId="{91E93D37-3822-47D3-B41E-A9A8FC30D892}" type="presParOf" srcId="{5CDAC3AB-0FA7-41F4-8BEA-39CFC0BD6F27}" destId="{B91E2CB8-D152-47EA-B595-85B4B6F8FF4F}" srcOrd="0" destOrd="0" presId="urn:microsoft.com/office/officeart/2005/8/layout/process5"/>
    <dgm:cxn modelId="{A6A3AE35-74E0-436E-834D-768AD7105584}" type="presParOf" srcId="{2433BEB8-270A-4F0C-827D-1C9764F3A243}" destId="{E22F9A27-FDC0-4359-98DA-B403F5A5473E}" srcOrd="4" destOrd="0" presId="urn:microsoft.com/office/officeart/2005/8/layout/process5"/>
    <dgm:cxn modelId="{58E237D8-4744-44F6-8CCA-2180CB5E428F}" type="presParOf" srcId="{2433BEB8-270A-4F0C-827D-1C9764F3A243}" destId="{E9EDB95B-6334-4805-8B87-D6F0651E05CD}" srcOrd="5" destOrd="0" presId="urn:microsoft.com/office/officeart/2005/8/layout/process5"/>
    <dgm:cxn modelId="{411330B8-27D4-4D7C-B726-30C92B8DC507}" type="presParOf" srcId="{E9EDB95B-6334-4805-8B87-D6F0651E05CD}" destId="{A1A0A18C-3C42-44F7-BEB3-9010360F0E9D}" srcOrd="0" destOrd="0" presId="urn:microsoft.com/office/officeart/2005/8/layout/process5"/>
    <dgm:cxn modelId="{D30DE399-78F5-4CFE-8A3A-0BCD64FF0AB1}" type="presParOf" srcId="{2433BEB8-270A-4F0C-827D-1C9764F3A243}" destId="{A368C2A8-8F94-4D64-9847-0F8F115EFB37}" srcOrd="6" destOrd="0" presId="urn:microsoft.com/office/officeart/2005/8/layout/process5"/>
    <dgm:cxn modelId="{DF541968-3898-4BBD-B102-EC6CBAF14F7D}" type="presParOf" srcId="{2433BEB8-270A-4F0C-827D-1C9764F3A243}" destId="{06776398-EA78-4E6E-A9BD-638E5E83E508}" srcOrd="7" destOrd="0" presId="urn:microsoft.com/office/officeart/2005/8/layout/process5"/>
    <dgm:cxn modelId="{632C72EC-ECA8-4C3C-B700-96102891C65E}" type="presParOf" srcId="{06776398-EA78-4E6E-A9BD-638E5E83E508}" destId="{D37D6112-32A2-4E37-B3B2-4DE443891680}" srcOrd="0" destOrd="0" presId="urn:microsoft.com/office/officeart/2005/8/layout/process5"/>
    <dgm:cxn modelId="{0A880933-7323-4379-8167-4A9F0FF188C1}" type="presParOf" srcId="{2433BEB8-270A-4F0C-827D-1C9764F3A243}" destId="{8B753336-2F94-4634-8A78-1A3D687EC2B7}" srcOrd="8" destOrd="0" presId="urn:microsoft.com/office/officeart/2005/8/layout/process5"/>
    <dgm:cxn modelId="{D1E003DF-BB06-4AFD-9276-A6D0B7B154FB}" type="presParOf" srcId="{2433BEB8-270A-4F0C-827D-1C9764F3A243}" destId="{EFB008ED-9C1E-4765-8D95-B52C4D3CB381}" srcOrd="9" destOrd="0" presId="urn:microsoft.com/office/officeart/2005/8/layout/process5"/>
    <dgm:cxn modelId="{9AECFA7C-8F5A-4FC3-89FB-490DFC4C18D7}" type="presParOf" srcId="{EFB008ED-9C1E-4765-8D95-B52C4D3CB381}" destId="{C7281906-22D7-48C8-AE86-12117C31ECC0}" srcOrd="0" destOrd="0" presId="urn:microsoft.com/office/officeart/2005/8/layout/process5"/>
    <dgm:cxn modelId="{DFB69B49-1372-453B-92B1-6A9BE0D79236}" type="presParOf" srcId="{2433BEB8-270A-4F0C-827D-1C9764F3A243}" destId="{1DE3E262-DC44-47BC-AEB7-C0D419EAC823}" srcOrd="10" destOrd="0" presId="urn:microsoft.com/office/officeart/2005/8/layout/process5"/>
    <dgm:cxn modelId="{BCAB6AA5-1FAB-4FF5-B7F5-7E0511A69647}" type="presParOf" srcId="{2433BEB8-270A-4F0C-827D-1C9764F3A243}" destId="{C31CD336-A9DF-4C19-9D2C-7DDF401D53BD}" srcOrd="11" destOrd="0" presId="urn:microsoft.com/office/officeart/2005/8/layout/process5"/>
    <dgm:cxn modelId="{42973C75-4B90-4FB6-88BB-4E715A3D6A2A}" type="presParOf" srcId="{C31CD336-A9DF-4C19-9D2C-7DDF401D53BD}" destId="{757ED412-62B8-4C75-BF55-FB01F0CBEC03}" srcOrd="0" destOrd="0" presId="urn:microsoft.com/office/officeart/2005/8/layout/process5"/>
    <dgm:cxn modelId="{24BD8B7F-DA2C-4388-A4B1-2D0A72CD4BA7}" type="presParOf" srcId="{2433BEB8-270A-4F0C-827D-1C9764F3A243}" destId="{58973FDF-9C0E-4D36-9408-113F1B354EAC}" srcOrd="12" destOrd="0" presId="urn:microsoft.com/office/officeart/2005/8/layout/process5"/>
    <dgm:cxn modelId="{9FC31A33-730D-47D2-A774-20E0AC0B5358}" type="presParOf" srcId="{2433BEB8-270A-4F0C-827D-1C9764F3A243}" destId="{16FCEC9E-F7FC-49F0-8FA9-DB033CC9B65F}" srcOrd="13" destOrd="0" presId="urn:microsoft.com/office/officeart/2005/8/layout/process5"/>
    <dgm:cxn modelId="{8BAC9013-4C32-4F83-8FD8-7782278054D6}" type="presParOf" srcId="{16FCEC9E-F7FC-49F0-8FA9-DB033CC9B65F}" destId="{7133FE97-5F09-4562-8217-53F0761CB264}" srcOrd="0" destOrd="0" presId="urn:microsoft.com/office/officeart/2005/8/layout/process5"/>
    <dgm:cxn modelId="{C3B7A2A4-A794-4B97-AE69-698012485D81}" type="presParOf" srcId="{2433BEB8-270A-4F0C-827D-1C9764F3A243}" destId="{C0791E73-267C-4DC0-89C6-2B5BDCDD6060}" srcOrd="14" destOrd="0" presId="urn:microsoft.com/office/officeart/2005/8/layout/process5"/>
    <dgm:cxn modelId="{CD8D8066-C513-4F91-B4F0-E862A56C4E42}" type="presParOf" srcId="{2433BEB8-270A-4F0C-827D-1C9764F3A243}" destId="{D8C6004B-D87C-48CC-AA5B-F289E71337D9}" srcOrd="15" destOrd="0" presId="urn:microsoft.com/office/officeart/2005/8/layout/process5"/>
    <dgm:cxn modelId="{2D4BD4E3-5C67-4AE1-8A4D-623E0779F7BD}" type="presParOf" srcId="{D8C6004B-D87C-48CC-AA5B-F289E71337D9}" destId="{CACB7F56-AA71-4088-A562-AD14857902E6}" srcOrd="0" destOrd="0" presId="urn:microsoft.com/office/officeart/2005/8/layout/process5"/>
    <dgm:cxn modelId="{75BF2355-1E97-4F78-A3B8-B0EAE41C3C62}" type="presParOf" srcId="{2433BEB8-270A-4F0C-827D-1C9764F3A243}" destId="{D2BE2A0C-ACFC-4774-A75C-B63C1B6F717D}" srcOrd="16" destOrd="0" presId="urn:microsoft.com/office/officeart/2005/8/layout/process5"/>
    <dgm:cxn modelId="{2D6041C6-C267-4932-8808-B8BC8806A261}" type="presParOf" srcId="{2433BEB8-270A-4F0C-827D-1C9764F3A243}" destId="{FCA82106-B54F-417D-81E8-4B3CD5A7E29D}" srcOrd="17" destOrd="0" presId="urn:microsoft.com/office/officeart/2005/8/layout/process5"/>
    <dgm:cxn modelId="{55EF4197-03D4-41A6-AE10-1EC1EB4CA17A}" type="presParOf" srcId="{FCA82106-B54F-417D-81E8-4B3CD5A7E29D}" destId="{4EAD084D-AB27-4C96-B100-9FBE102335F3}" srcOrd="0" destOrd="0" presId="urn:microsoft.com/office/officeart/2005/8/layout/process5"/>
    <dgm:cxn modelId="{00AD9ADA-DF5C-4C7B-A8C0-B1A48801DF98}" type="presParOf" srcId="{2433BEB8-270A-4F0C-827D-1C9764F3A243}" destId="{680583FD-A50E-4FC5-A9C4-E3BF30ABB178}" srcOrd="18" destOrd="0" presId="urn:microsoft.com/office/officeart/2005/8/layout/process5"/>
    <dgm:cxn modelId="{F20A2C29-C566-439C-BCB5-28F7D43614B9}" type="presParOf" srcId="{2433BEB8-270A-4F0C-827D-1C9764F3A243}" destId="{73A470A6-3953-458B-88D8-1FE4191779A1}" srcOrd="19" destOrd="0" presId="urn:microsoft.com/office/officeart/2005/8/layout/process5"/>
    <dgm:cxn modelId="{09C7E022-9125-4E2E-9882-D9D396F9D98E}" type="presParOf" srcId="{73A470A6-3953-458B-88D8-1FE4191779A1}" destId="{EA48F214-C87E-41A4-A6CA-89B0904F1F12}" srcOrd="0" destOrd="0" presId="urn:microsoft.com/office/officeart/2005/8/layout/process5"/>
    <dgm:cxn modelId="{EC5EFE38-82DB-4C6A-ADB3-3BDA0B896F13}" type="presParOf" srcId="{2433BEB8-270A-4F0C-827D-1C9764F3A243}" destId="{713D5659-0811-4AFB-AB67-946ECDF2D694}" srcOrd="20"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02B986-1ABD-41B6-8F03-D338BBD68B44}">
      <dsp:nvSpPr>
        <dsp:cNvPr id="0" name=""/>
        <dsp:cNvSpPr/>
      </dsp:nvSpPr>
      <dsp:spPr>
        <a:xfrm rot="5400000">
          <a:off x="-182815" y="182897"/>
          <a:ext cx="1218771" cy="853140"/>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rPr>
            <a:t>1</a:t>
          </a:r>
          <a:endParaRPr lang="en-US" sz="2400" b="1" kern="1200" dirty="0">
            <a:effectLst>
              <a:outerShdw blurRad="38100" dist="38100" dir="2700000" algn="tl">
                <a:srgbClr val="000000">
                  <a:alpha val="43137"/>
                </a:srgbClr>
              </a:outerShdw>
            </a:effectLst>
          </a:endParaRPr>
        </a:p>
      </dsp:txBody>
      <dsp:txXfrm rot="-5400000">
        <a:off x="1" y="426651"/>
        <a:ext cx="853140" cy="365631"/>
      </dsp:txXfrm>
    </dsp:sp>
    <dsp:sp modelId="{ECD884C5-02A6-4163-9CD2-08B28E8B07A5}">
      <dsp:nvSpPr>
        <dsp:cNvPr id="0" name=""/>
        <dsp:cNvSpPr/>
      </dsp:nvSpPr>
      <dsp:spPr>
        <a:xfrm rot="5400000">
          <a:off x="4237797" y="-3384575"/>
          <a:ext cx="792201" cy="7561516"/>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n-US" sz="2400" kern="1200" dirty="0" smtClean="0">
              <a:solidFill>
                <a:schemeClr val="accent2">
                  <a:lumMod val="50000"/>
                </a:schemeClr>
              </a:solidFill>
            </a:rPr>
            <a:t>Course is part of a fully online or fully hybrid program (Program coordinators identify the rotation )</a:t>
          </a:r>
          <a:endParaRPr lang="en-US" sz="2400" kern="1200" dirty="0">
            <a:solidFill>
              <a:schemeClr val="accent2">
                <a:lumMod val="50000"/>
              </a:schemeClr>
            </a:solidFill>
          </a:endParaRPr>
        </a:p>
      </dsp:txBody>
      <dsp:txXfrm rot="-5400000">
        <a:off x="853140" y="38754"/>
        <a:ext cx="7522844" cy="714857"/>
      </dsp:txXfrm>
    </dsp:sp>
    <dsp:sp modelId="{3A20806E-728A-431A-94AE-7B0DBEAC245D}">
      <dsp:nvSpPr>
        <dsp:cNvPr id="0" name=""/>
        <dsp:cNvSpPr/>
      </dsp:nvSpPr>
      <dsp:spPr>
        <a:xfrm rot="5400000">
          <a:off x="-182815" y="1254409"/>
          <a:ext cx="1218771" cy="853140"/>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rPr>
            <a:t>2</a:t>
          </a:r>
          <a:endParaRPr lang="en-US" sz="2400" b="1" kern="1200" dirty="0">
            <a:effectLst>
              <a:outerShdw blurRad="38100" dist="38100" dir="2700000" algn="tl">
                <a:srgbClr val="000000">
                  <a:alpha val="43137"/>
                </a:srgbClr>
              </a:outerShdw>
            </a:effectLst>
          </a:endParaRPr>
        </a:p>
      </dsp:txBody>
      <dsp:txXfrm rot="-5400000">
        <a:off x="1" y="1498163"/>
        <a:ext cx="853140" cy="365631"/>
      </dsp:txXfrm>
    </dsp:sp>
    <dsp:sp modelId="{50B46FBF-1B12-41EC-B7A1-F3A94E7295B7}">
      <dsp:nvSpPr>
        <dsp:cNvPr id="0" name=""/>
        <dsp:cNvSpPr/>
      </dsp:nvSpPr>
      <dsp:spPr>
        <a:xfrm rot="5400000">
          <a:off x="4237797" y="-2313063"/>
          <a:ext cx="792201" cy="7561516"/>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n-US" sz="2400" kern="1200" dirty="0" smtClean="0">
              <a:solidFill>
                <a:schemeClr val="accent2">
                  <a:lumMod val="50000"/>
                </a:schemeClr>
              </a:solidFill>
            </a:rPr>
            <a:t>Course supports a fully online or fully hybrid program (such as Gen Ed courses)</a:t>
          </a:r>
          <a:endParaRPr lang="en-US" sz="2400" kern="1200" dirty="0">
            <a:solidFill>
              <a:schemeClr val="accent2">
                <a:lumMod val="50000"/>
              </a:schemeClr>
            </a:solidFill>
          </a:endParaRPr>
        </a:p>
      </dsp:txBody>
      <dsp:txXfrm rot="-5400000">
        <a:off x="853140" y="1110266"/>
        <a:ext cx="7522844" cy="714857"/>
      </dsp:txXfrm>
    </dsp:sp>
    <dsp:sp modelId="{98E184A5-2665-4B4D-8DAA-BA9FD09A9E13}">
      <dsp:nvSpPr>
        <dsp:cNvPr id="0" name=""/>
        <dsp:cNvSpPr/>
      </dsp:nvSpPr>
      <dsp:spPr>
        <a:xfrm rot="5400000">
          <a:off x="-182815" y="2325921"/>
          <a:ext cx="1218771" cy="853140"/>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rPr>
            <a:t>3</a:t>
          </a:r>
          <a:endParaRPr lang="en-US" sz="2400" b="1" kern="1200" dirty="0">
            <a:effectLst>
              <a:outerShdw blurRad="38100" dist="38100" dir="2700000" algn="tl">
                <a:srgbClr val="000000">
                  <a:alpha val="43137"/>
                </a:srgbClr>
              </a:outerShdw>
            </a:effectLst>
          </a:endParaRPr>
        </a:p>
      </dsp:txBody>
      <dsp:txXfrm rot="-5400000">
        <a:off x="1" y="2569675"/>
        <a:ext cx="853140" cy="365631"/>
      </dsp:txXfrm>
    </dsp:sp>
    <dsp:sp modelId="{BB68B875-B646-4EA0-8CF3-7825A1A22E53}">
      <dsp:nvSpPr>
        <dsp:cNvPr id="0" name=""/>
        <dsp:cNvSpPr/>
      </dsp:nvSpPr>
      <dsp:spPr>
        <a:xfrm rot="5400000">
          <a:off x="4237797" y="-1241552"/>
          <a:ext cx="792201" cy="7561516"/>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n-US" sz="2400" kern="1200" dirty="0" smtClean="0">
              <a:solidFill>
                <a:schemeClr val="accent2">
                  <a:lumMod val="50000"/>
                </a:schemeClr>
              </a:solidFill>
            </a:rPr>
            <a:t>Course designed through Course Design Practicum</a:t>
          </a:r>
          <a:endParaRPr lang="en-US" sz="2400" kern="1200" dirty="0">
            <a:solidFill>
              <a:schemeClr val="accent2">
                <a:lumMod val="50000"/>
              </a:schemeClr>
            </a:solidFill>
          </a:endParaRPr>
        </a:p>
      </dsp:txBody>
      <dsp:txXfrm rot="-5400000">
        <a:off x="853140" y="2181777"/>
        <a:ext cx="7522844" cy="714857"/>
      </dsp:txXfrm>
    </dsp:sp>
    <dsp:sp modelId="{D339369A-77BA-46E3-B868-3E8F50C9FD66}">
      <dsp:nvSpPr>
        <dsp:cNvPr id="0" name=""/>
        <dsp:cNvSpPr/>
      </dsp:nvSpPr>
      <dsp:spPr>
        <a:xfrm rot="5400000">
          <a:off x="-182815" y="3397433"/>
          <a:ext cx="1218771" cy="853140"/>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rPr>
            <a:t>4</a:t>
          </a:r>
          <a:endParaRPr lang="en-US" sz="2400" b="1" kern="1200" dirty="0">
            <a:effectLst>
              <a:outerShdw blurRad="38100" dist="38100" dir="2700000" algn="tl">
                <a:srgbClr val="000000">
                  <a:alpha val="43137"/>
                </a:srgbClr>
              </a:outerShdw>
            </a:effectLst>
          </a:endParaRPr>
        </a:p>
      </dsp:txBody>
      <dsp:txXfrm rot="-5400000">
        <a:off x="1" y="3641187"/>
        <a:ext cx="853140" cy="365631"/>
      </dsp:txXfrm>
    </dsp:sp>
    <dsp:sp modelId="{412C8EE5-7E3F-4A3D-93F5-41798F65CBA3}">
      <dsp:nvSpPr>
        <dsp:cNvPr id="0" name=""/>
        <dsp:cNvSpPr/>
      </dsp:nvSpPr>
      <dsp:spPr>
        <a:xfrm rot="5400000">
          <a:off x="4237797" y="-170040"/>
          <a:ext cx="792201" cy="7561516"/>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n-US" sz="2400" kern="1200" dirty="0" smtClean="0">
              <a:solidFill>
                <a:schemeClr val="accent2">
                  <a:lumMod val="50000"/>
                </a:schemeClr>
              </a:solidFill>
            </a:rPr>
            <a:t>At faculty member or department head request</a:t>
          </a:r>
          <a:endParaRPr lang="en-US" sz="2400" kern="1200" dirty="0">
            <a:solidFill>
              <a:schemeClr val="accent2">
                <a:lumMod val="50000"/>
              </a:schemeClr>
            </a:solidFill>
          </a:endParaRPr>
        </a:p>
      </dsp:txBody>
      <dsp:txXfrm rot="-5400000">
        <a:off x="853140" y="3253289"/>
        <a:ext cx="7522844" cy="7148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FF0A3B-A065-4A23-960D-9FADC33F6638}">
      <dsp:nvSpPr>
        <dsp:cNvPr id="0" name=""/>
        <dsp:cNvSpPr/>
      </dsp:nvSpPr>
      <dsp:spPr>
        <a:xfrm>
          <a:off x="0" y="42254"/>
          <a:ext cx="8229600" cy="9504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lvl="0" algn="l" defTabSz="1466850" rtl="0">
            <a:lnSpc>
              <a:spcPct val="90000"/>
            </a:lnSpc>
            <a:spcBef>
              <a:spcPct val="0"/>
            </a:spcBef>
            <a:spcAft>
              <a:spcPct val="35000"/>
            </a:spcAft>
          </a:pPr>
          <a:r>
            <a:rPr lang="en-US" sz="3300" kern="1200" dirty="0" smtClean="0"/>
            <a:t>The review team includes:</a:t>
          </a:r>
          <a:endParaRPr lang="en-US" sz="3300" kern="1200" dirty="0"/>
        </a:p>
      </dsp:txBody>
      <dsp:txXfrm>
        <a:off x="0" y="42254"/>
        <a:ext cx="8229600" cy="950400"/>
      </dsp:txXfrm>
    </dsp:sp>
    <dsp:sp modelId="{75A6F3B1-0DB7-4A8F-87E9-296DCD56A0AD}">
      <dsp:nvSpPr>
        <dsp:cNvPr id="0" name=""/>
        <dsp:cNvSpPr/>
      </dsp:nvSpPr>
      <dsp:spPr>
        <a:xfrm>
          <a:off x="0" y="992654"/>
          <a:ext cx="8229600" cy="307989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l" defTabSz="1466850" rtl="0">
            <a:lnSpc>
              <a:spcPct val="90000"/>
            </a:lnSpc>
            <a:spcBef>
              <a:spcPct val="0"/>
            </a:spcBef>
            <a:spcAft>
              <a:spcPct val="15000"/>
            </a:spcAft>
            <a:buChar char="••"/>
          </a:pPr>
          <a:r>
            <a:rPr lang="en-US" sz="3300" kern="1200" dirty="0" smtClean="0">
              <a:solidFill>
                <a:schemeClr val="accent2">
                  <a:lumMod val="50000"/>
                </a:schemeClr>
              </a:solidFill>
            </a:rPr>
            <a:t>Instructor (course designer)</a:t>
          </a:r>
          <a:endParaRPr lang="en-US" sz="3300" kern="1200" dirty="0">
            <a:solidFill>
              <a:schemeClr val="accent2">
                <a:lumMod val="50000"/>
              </a:schemeClr>
            </a:solidFill>
          </a:endParaRPr>
        </a:p>
        <a:p>
          <a:pPr marL="285750" lvl="1" indent="-285750" algn="l" defTabSz="1466850" rtl="0">
            <a:lnSpc>
              <a:spcPct val="90000"/>
            </a:lnSpc>
            <a:spcBef>
              <a:spcPct val="0"/>
            </a:spcBef>
            <a:spcAft>
              <a:spcPct val="15000"/>
            </a:spcAft>
            <a:buChar char="••"/>
          </a:pPr>
          <a:r>
            <a:rPr lang="en-US" sz="3300" kern="1200" dirty="0" smtClean="0">
              <a:solidFill>
                <a:schemeClr val="accent2">
                  <a:lumMod val="50000"/>
                </a:schemeClr>
              </a:solidFill>
            </a:rPr>
            <a:t>University Reviewers (two)</a:t>
          </a:r>
          <a:endParaRPr lang="en-US" sz="3300" kern="1200" dirty="0">
            <a:solidFill>
              <a:schemeClr val="accent2">
                <a:lumMod val="50000"/>
              </a:schemeClr>
            </a:solidFill>
          </a:endParaRPr>
        </a:p>
        <a:p>
          <a:pPr marL="285750" lvl="1" indent="-285750" algn="l" defTabSz="1466850" rtl="0">
            <a:lnSpc>
              <a:spcPct val="90000"/>
            </a:lnSpc>
            <a:spcBef>
              <a:spcPct val="0"/>
            </a:spcBef>
            <a:spcAft>
              <a:spcPct val="15000"/>
            </a:spcAft>
            <a:buChar char="••"/>
          </a:pPr>
          <a:r>
            <a:rPr lang="en-US" sz="3300" kern="1200" dirty="0" smtClean="0">
              <a:solidFill>
                <a:schemeClr val="accent2">
                  <a:lumMod val="50000"/>
                </a:schemeClr>
              </a:solidFill>
            </a:rPr>
            <a:t>Department Reviewer (one minimum)</a:t>
          </a:r>
          <a:endParaRPr lang="en-US" sz="3300" kern="1200" dirty="0">
            <a:solidFill>
              <a:schemeClr val="accent2">
                <a:lumMod val="50000"/>
              </a:schemeClr>
            </a:solidFill>
          </a:endParaRPr>
        </a:p>
        <a:p>
          <a:pPr marL="285750" lvl="1" indent="-285750" algn="l" defTabSz="1466850" rtl="0">
            <a:lnSpc>
              <a:spcPct val="90000"/>
            </a:lnSpc>
            <a:spcBef>
              <a:spcPct val="0"/>
            </a:spcBef>
            <a:spcAft>
              <a:spcPct val="15000"/>
            </a:spcAft>
            <a:buChar char="••"/>
          </a:pPr>
          <a:r>
            <a:rPr lang="en-US" sz="3300" kern="1200" dirty="0" smtClean="0">
              <a:solidFill>
                <a:schemeClr val="accent2">
                  <a:lumMod val="50000"/>
                </a:schemeClr>
              </a:solidFill>
            </a:rPr>
            <a:t>Department Head (or designee)</a:t>
          </a:r>
          <a:endParaRPr lang="en-US" sz="3300" kern="1200" dirty="0">
            <a:solidFill>
              <a:schemeClr val="accent2">
                <a:lumMod val="50000"/>
              </a:schemeClr>
            </a:solidFill>
          </a:endParaRPr>
        </a:p>
        <a:p>
          <a:pPr marL="285750" lvl="1" indent="-285750" algn="l" defTabSz="1466850" rtl="0">
            <a:lnSpc>
              <a:spcPct val="90000"/>
            </a:lnSpc>
            <a:spcBef>
              <a:spcPct val="0"/>
            </a:spcBef>
            <a:spcAft>
              <a:spcPct val="15000"/>
            </a:spcAft>
            <a:buChar char="••"/>
          </a:pPr>
          <a:r>
            <a:rPr lang="en-US" sz="3300" kern="1200" dirty="0" smtClean="0">
              <a:solidFill>
                <a:schemeClr val="accent2">
                  <a:lumMod val="50000"/>
                </a:schemeClr>
              </a:solidFill>
            </a:rPr>
            <a:t>Review Chair (ODL staff)</a:t>
          </a:r>
          <a:endParaRPr lang="en-US" sz="3300" kern="1200" dirty="0">
            <a:solidFill>
              <a:schemeClr val="accent2">
                <a:lumMod val="50000"/>
              </a:schemeClr>
            </a:solidFill>
          </a:endParaRPr>
        </a:p>
      </dsp:txBody>
      <dsp:txXfrm>
        <a:off x="0" y="992654"/>
        <a:ext cx="8229600" cy="30798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2EC91-E03F-4F07-8698-784DE1BC963A}">
      <dsp:nvSpPr>
        <dsp:cNvPr id="0" name=""/>
        <dsp:cNvSpPr/>
      </dsp:nvSpPr>
      <dsp:spPr>
        <a:xfrm>
          <a:off x="3616" y="207389"/>
          <a:ext cx="1581224" cy="94873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Identify Courses (ODL)</a:t>
          </a:r>
          <a:endParaRPr lang="en-US" sz="1500" b="1" kern="1200" dirty="0"/>
        </a:p>
      </dsp:txBody>
      <dsp:txXfrm>
        <a:off x="31403" y="235176"/>
        <a:ext cx="1525650" cy="893160"/>
      </dsp:txXfrm>
    </dsp:sp>
    <dsp:sp modelId="{409E0582-199C-40DD-8C9F-A2AFB4B81CCE}">
      <dsp:nvSpPr>
        <dsp:cNvPr id="0" name=""/>
        <dsp:cNvSpPr/>
      </dsp:nvSpPr>
      <dsp:spPr>
        <a:xfrm>
          <a:off x="1723988" y="485685"/>
          <a:ext cx="335219" cy="392143"/>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1723988" y="564114"/>
        <a:ext cx="234653" cy="235285"/>
      </dsp:txXfrm>
    </dsp:sp>
    <dsp:sp modelId="{052B3B7E-E63E-4F1C-9BBE-35C1D32F6CCE}">
      <dsp:nvSpPr>
        <dsp:cNvPr id="0" name=""/>
        <dsp:cNvSpPr/>
      </dsp:nvSpPr>
      <dsp:spPr>
        <a:xfrm>
          <a:off x="2217330" y="207389"/>
          <a:ext cx="1581224" cy="94873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Identify Review Team (ODL)</a:t>
          </a:r>
          <a:endParaRPr lang="en-US" sz="1500" b="1" kern="1200" dirty="0"/>
        </a:p>
      </dsp:txBody>
      <dsp:txXfrm>
        <a:off x="2245117" y="235176"/>
        <a:ext cx="1525650" cy="893160"/>
      </dsp:txXfrm>
    </dsp:sp>
    <dsp:sp modelId="{5CDAC3AB-0FA7-41F4-8BEA-39CFC0BD6F27}">
      <dsp:nvSpPr>
        <dsp:cNvPr id="0" name=""/>
        <dsp:cNvSpPr/>
      </dsp:nvSpPr>
      <dsp:spPr>
        <a:xfrm>
          <a:off x="3937702" y="485685"/>
          <a:ext cx="335219" cy="392143"/>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3937702" y="564114"/>
        <a:ext cx="234653" cy="235285"/>
      </dsp:txXfrm>
    </dsp:sp>
    <dsp:sp modelId="{E22F9A27-FDC0-4359-98DA-B403F5A5473E}">
      <dsp:nvSpPr>
        <dsp:cNvPr id="0" name=""/>
        <dsp:cNvSpPr/>
      </dsp:nvSpPr>
      <dsp:spPr>
        <a:xfrm>
          <a:off x="4431044" y="207389"/>
          <a:ext cx="1581224" cy="94873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Complete Course Worksheet (Instructor)</a:t>
          </a:r>
          <a:endParaRPr lang="en-US" sz="1500" b="1" kern="1200" dirty="0"/>
        </a:p>
      </dsp:txBody>
      <dsp:txXfrm>
        <a:off x="4458831" y="235176"/>
        <a:ext cx="1525650" cy="893160"/>
      </dsp:txXfrm>
    </dsp:sp>
    <dsp:sp modelId="{E9EDB95B-6334-4805-8B87-D6F0651E05CD}">
      <dsp:nvSpPr>
        <dsp:cNvPr id="0" name=""/>
        <dsp:cNvSpPr/>
      </dsp:nvSpPr>
      <dsp:spPr>
        <a:xfrm>
          <a:off x="6151417" y="485685"/>
          <a:ext cx="335219" cy="392143"/>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6151417" y="564114"/>
        <a:ext cx="234653" cy="235285"/>
      </dsp:txXfrm>
    </dsp:sp>
    <dsp:sp modelId="{A368C2A8-8F94-4D64-9847-0F8F115EFB37}">
      <dsp:nvSpPr>
        <dsp:cNvPr id="0" name=""/>
        <dsp:cNvSpPr/>
      </dsp:nvSpPr>
      <dsp:spPr>
        <a:xfrm>
          <a:off x="6644759" y="207389"/>
          <a:ext cx="1581224" cy="94873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Approve CW and Clone Course (ODL)</a:t>
          </a:r>
          <a:endParaRPr lang="en-US" sz="1500" b="1" kern="1200" dirty="0"/>
        </a:p>
      </dsp:txBody>
      <dsp:txXfrm>
        <a:off x="6672546" y="235176"/>
        <a:ext cx="1525650" cy="893160"/>
      </dsp:txXfrm>
    </dsp:sp>
    <dsp:sp modelId="{06776398-EA78-4E6E-A9BD-638E5E83E508}">
      <dsp:nvSpPr>
        <dsp:cNvPr id="0" name=""/>
        <dsp:cNvSpPr/>
      </dsp:nvSpPr>
      <dsp:spPr>
        <a:xfrm rot="5400000">
          <a:off x="7267761" y="1266810"/>
          <a:ext cx="335219" cy="392143"/>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7317728" y="1295272"/>
        <a:ext cx="235285" cy="234653"/>
      </dsp:txXfrm>
    </dsp:sp>
    <dsp:sp modelId="{8B753336-2F94-4634-8A78-1A3D687EC2B7}">
      <dsp:nvSpPr>
        <dsp:cNvPr id="0" name=""/>
        <dsp:cNvSpPr/>
      </dsp:nvSpPr>
      <dsp:spPr>
        <a:xfrm>
          <a:off x="6644759" y="1788614"/>
          <a:ext cx="1581224" cy="94873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Conduct Reviews (Reviewers)</a:t>
          </a:r>
          <a:endParaRPr lang="en-US" sz="1500" b="1" kern="1200" dirty="0"/>
        </a:p>
      </dsp:txBody>
      <dsp:txXfrm>
        <a:off x="6672546" y="1816401"/>
        <a:ext cx="1525650" cy="893160"/>
      </dsp:txXfrm>
    </dsp:sp>
    <dsp:sp modelId="{EFB008ED-9C1E-4765-8D95-B52C4D3CB381}">
      <dsp:nvSpPr>
        <dsp:cNvPr id="0" name=""/>
        <dsp:cNvSpPr/>
      </dsp:nvSpPr>
      <dsp:spPr>
        <a:xfrm rot="10800000">
          <a:off x="6170391" y="2066909"/>
          <a:ext cx="335219" cy="392143"/>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6270957" y="2145338"/>
        <a:ext cx="234653" cy="235285"/>
      </dsp:txXfrm>
    </dsp:sp>
    <dsp:sp modelId="{1DE3E262-DC44-47BC-AEB7-C0D419EAC823}">
      <dsp:nvSpPr>
        <dsp:cNvPr id="0" name=""/>
        <dsp:cNvSpPr/>
      </dsp:nvSpPr>
      <dsp:spPr>
        <a:xfrm>
          <a:off x="4431044" y="1788614"/>
          <a:ext cx="1581224" cy="94873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Discuss Review Summary Report (ODL, Instructor)</a:t>
          </a:r>
          <a:endParaRPr lang="en-US" sz="1500" b="1" kern="1200" dirty="0"/>
        </a:p>
      </dsp:txBody>
      <dsp:txXfrm>
        <a:off x="4458831" y="1816401"/>
        <a:ext cx="1525650" cy="893160"/>
      </dsp:txXfrm>
    </dsp:sp>
    <dsp:sp modelId="{C31CD336-A9DF-4C19-9D2C-7DDF401D53BD}">
      <dsp:nvSpPr>
        <dsp:cNvPr id="0" name=""/>
        <dsp:cNvSpPr/>
      </dsp:nvSpPr>
      <dsp:spPr>
        <a:xfrm rot="10800000">
          <a:off x="3956677" y="2066909"/>
          <a:ext cx="335219" cy="392143"/>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4057243" y="2145338"/>
        <a:ext cx="234653" cy="235285"/>
      </dsp:txXfrm>
    </dsp:sp>
    <dsp:sp modelId="{58973FDF-9C0E-4D36-9408-113F1B354EAC}">
      <dsp:nvSpPr>
        <dsp:cNvPr id="0" name=""/>
        <dsp:cNvSpPr/>
      </dsp:nvSpPr>
      <dsp:spPr>
        <a:xfrm>
          <a:off x="2217330" y="1788614"/>
          <a:ext cx="1581224" cy="94873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Make &amp; Record Changes (Instructor)</a:t>
          </a:r>
          <a:endParaRPr lang="en-US" sz="1500" b="1" kern="1200" dirty="0"/>
        </a:p>
      </dsp:txBody>
      <dsp:txXfrm>
        <a:off x="2245117" y="1816401"/>
        <a:ext cx="1525650" cy="893160"/>
      </dsp:txXfrm>
    </dsp:sp>
    <dsp:sp modelId="{16FCEC9E-F7FC-49F0-8FA9-DB033CC9B65F}">
      <dsp:nvSpPr>
        <dsp:cNvPr id="0" name=""/>
        <dsp:cNvSpPr/>
      </dsp:nvSpPr>
      <dsp:spPr>
        <a:xfrm rot="10800000">
          <a:off x="1742963" y="2066909"/>
          <a:ext cx="335219" cy="392143"/>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1843529" y="2145338"/>
        <a:ext cx="234653" cy="235285"/>
      </dsp:txXfrm>
    </dsp:sp>
    <dsp:sp modelId="{C0791E73-267C-4DC0-89C6-2B5BDCDD6060}">
      <dsp:nvSpPr>
        <dsp:cNvPr id="0" name=""/>
        <dsp:cNvSpPr/>
      </dsp:nvSpPr>
      <dsp:spPr>
        <a:xfrm>
          <a:off x="3616" y="1788614"/>
          <a:ext cx="1581224" cy="94873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Review Changes (Department Head)</a:t>
          </a:r>
          <a:endParaRPr lang="en-US" sz="1500" b="1" kern="1200" dirty="0"/>
        </a:p>
      </dsp:txBody>
      <dsp:txXfrm>
        <a:off x="31403" y="1816401"/>
        <a:ext cx="1525650" cy="893160"/>
      </dsp:txXfrm>
    </dsp:sp>
    <dsp:sp modelId="{D8C6004B-D87C-48CC-AA5B-F289E71337D9}">
      <dsp:nvSpPr>
        <dsp:cNvPr id="0" name=""/>
        <dsp:cNvSpPr/>
      </dsp:nvSpPr>
      <dsp:spPr>
        <a:xfrm rot="5400000">
          <a:off x="638063" y="2982724"/>
          <a:ext cx="335219" cy="392143"/>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688030" y="3011186"/>
        <a:ext cx="235285" cy="234653"/>
      </dsp:txXfrm>
    </dsp:sp>
    <dsp:sp modelId="{D2BE2A0C-ACFC-4774-A75C-B63C1B6F717D}">
      <dsp:nvSpPr>
        <dsp:cNvPr id="0" name=""/>
        <dsp:cNvSpPr/>
      </dsp:nvSpPr>
      <dsp:spPr>
        <a:xfrm>
          <a:off x="3616" y="3369838"/>
          <a:ext cx="1581224" cy="94873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Final Changes and Decisions (Instructor, ODL)</a:t>
          </a:r>
          <a:endParaRPr lang="en-US" sz="1500" b="1" kern="1200" dirty="0"/>
        </a:p>
      </dsp:txBody>
      <dsp:txXfrm>
        <a:off x="31403" y="3397625"/>
        <a:ext cx="1525650" cy="893160"/>
      </dsp:txXfrm>
    </dsp:sp>
    <dsp:sp modelId="{FCA82106-B54F-417D-81E8-4B3CD5A7E29D}">
      <dsp:nvSpPr>
        <dsp:cNvPr id="0" name=""/>
        <dsp:cNvSpPr/>
      </dsp:nvSpPr>
      <dsp:spPr>
        <a:xfrm>
          <a:off x="1723988" y="3648134"/>
          <a:ext cx="335219" cy="392143"/>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1723988" y="3726563"/>
        <a:ext cx="234653" cy="235285"/>
      </dsp:txXfrm>
    </dsp:sp>
    <dsp:sp modelId="{680583FD-A50E-4FC5-A9C4-E3BF30ABB178}">
      <dsp:nvSpPr>
        <dsp:cNvPr id="0" name=""/>
        <dsp:cNvSpPr/>
      </dsp:nvSpPr>
      <dsp:spPr>
        <a:xfrm>
          <a:off x="2217330" y="3369838"/>
          <a:ext cx="1581224" cy="94873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Course Earns </a:t>
          </a:r>
          <a:r>
            <a:rPr lang="en-US" sz="1500" b="1" kern="1200" dirty="0" err="1" smtClean="0"/>
            <a:t>ULearn</a:t>
          </a:r>
          <a:r>
            <a:rPr lang="en-US" sz="1500" b="1" kern="1200" dirty="0" smtClean="0"/>
            <a:t> Certification</a:t>
          </a:r>
          <a:endParaRPr lang="en-US" sz="1500" b="1" kern="1200" dirty="0"/>
        </a:p>
      </dsp:txBody>
      <dsp:txXfrm>
        <a:off x="2245117" y="3397625"/>
        <a:ext cx="1525650" cy="893160"/>
      </dsp:txXfrm>
    </dsp:sp>
    <dsp:sp modelId="{73A470A6-3953-458B-88D8-1FE4191779A1}">
      <dsp:nvSpPr>
        <dsp:cNvPr id="0" name=""/>
        <dsp:cNvSpPr/>
      </dsp:nvSpPr>
      <dsp:spPr>
        <a:xfrm>
          <a:off x="3937702" y="3648134"/>
          <a:ext cx="335219" cy="392143"/>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3937702" y="3726563"/>
        <a:ext cx="234653" cy="235285"/>
      </dsp:txXfrm>
    </dsp:sp>
    <dsp:sp modelId="{713D5659-0811-4AFB-AB67-946ECDF2D694}">
      <dsp:nvSpPr>
        <dsp:cNvPr id="0" name=""/>
        <dsp:cNvSpPr/>
      </dsp:nvSpPr>
      <dsp:spPr>
        <a:xfrm>
          <a:off x="4431044" y="3369838"/>
          <a:ext cx="1581224" cy="948734"/>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en-US" sz="1500" kern="1200" dirty="0"/>
        </a:p>
      </dsp:txBody>
      <dsp:txXfrm>
        <a:off x="4458831" y="3397625"/>
        <a:ext cx="1525650" cy="89316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50E2B6C5-3BA7-45B7-92D6-B76BCCE09B00}" type="datetimeFigureOut">
              <a:rPr lang="en-US" smtClean="0"/>
              <a:t>9/15/2014</a:t>
            </a:fld>
            <a:endParaRPr lang="en-US" dirty="0"/>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74937B17-6AA8-44BF-8C24-D00C2E525B6E}" type="slidenum">
              <a:rPr lang="en-US" smtClean="0"/>
              <a:t>‹#›</a:t>
            </a:fld>
            <a:endParaRPr lang="en-US" dirty="0"/>
          </a:p>
        </p:txBody>
      </p:sp>
    </p:spTree>
    <p:extLst>
      <p:ext uri="{BB962C8B-B14F-4D97-AF65-F5344CB8AC3E}">
        <p14:creationId xmlns:p14="http://schemas.microsoft.com/office/powerpoint/2010/main" val="23583531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61741A74-ABA3-486A-9BC5-0EB5D48D5C0F}" type="datetimeFigureOut">
              <a:rPr lang="en-US" smtClean="0"/>
              <a:t>9/15/2014</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9B108237-718E-4206-8E31-D46680B94AA6}" type="slidenum">
              <a:rPr lang="en-US" smtClean="0"/>
              <a:t>‹#›</a:t>
            </a:fld>
            <a:endParaRPr lang="en-US" dirty="0"/>
          </a:p>
        </p:txBody>
      </p:sp>
    </p:spTree>
    <p:extLst>
      <p:ext uri="{BB962C8B-B14F-4D97-AF65-F5344CB8AC3E}">
        <p14:creationId xmlns:p14="http://schemas.microsoft.com/office/powerpoint/2010/main" val="654937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F3B7EB-23F9-784D-A681-8F64235212E5}" type="slidenum">
              <a:rPr lang="en-US" smtClean="0"/>
              <a:t>1</a:t>
            </a:fld>
            <a:endParaRPr lang="en-US" dirty="0"/>
          </a:p>
        </p:txBody>
      </p:sp>
    </p:spTree>
    <p:extLst>
      <p:ext uri="{BB962C8B-B14F-4D97-AF65-F5344CB8AC3E}">
        <p14:creationId xmlns:p14="http://schemas.microsoft.com/office/powerpoint/2010/main" val="3555830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F3B7EB-23F9-784D-A681-8F64235212E5}" type="slidenum">
              <a:rPr lang="en-US" smtClean="0"/>
              <a:t>10</a:t>
            </a:fld>
            <a:endParaRPr lang="en-US" dirty="0"/>
          </a:p>
        </p:txBody>
      </p:sp>
    </p:spTree>
    <p:extLst>
      <p:ext uri="{BB962C8B-B14F-4D97-AF65-F5344CB8AC3E}">
        <p14:creationId xmlns:p14="http://schemas.microsoft.com/office/powerpoint/2010/main" val="3555830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rPr>
              <a:t>From our faculty meetings, we knew we were explaining some of the same “not met” standards over and over. But, </a:t>
            </a:r>
            <a:r>
              <a:rPr lang="en-US" sz="1200" b="1" dirty="0" smtClean="0">
                <a:solidFill>
                  <a:srgbClr val="C00000"/>
                </a:solidFill>
              </a:rPr>
              <a:t>was it a valid hunch</a:t>
            </a:r>
            <a:r>
              <a:rPr lang="en-US" sz="1200" dirty="0" smtClean="0">
                <a:solidFill>
                  <a:schemeClr val="tx2"/>
                </a:solidFill>
              </a:rPr>
              <a:t>? </a:t>
            </a:r>
          </a:p>
          <a:p>
            <a:endParaRPr lang="en-US" dirty="0"/>
          </a:p>
        </p:txBody>
      </p:sp>
      <p:sp>
        <p:nvSpPr>
          <p:cNvPr id="4" name="Slide Number Placeholder 3"/>
          <p:cNvSpPr>
            <a:spLocks noGrp="1"/>
          </p:cNvSpPr>
          <p:nvPr>
            <p:ph type="sldNum" sz="quarter" idx="10"/>
          </p:nvPr>
        </p:nvSpPr>
        <p:spPr/>
        <p:txBody>
          <a:bodyPr/>
          <a:lstStyle/>
          <a:p>
            <a:fld id="{E4F3B7EB-23F9-784D-A681-8F64235212E5}" type="slidenum">
              <a:rPr lang="en-US" smtClean="0"/>
              <a:t>11</a:t>
            </a:fld>
            <a:endParaRPr lang="en-US" dirty="0"/>
          </a:p>
        </p:txBody>
      </p:sp>
    </p:spTree>
    <p:extLst>
      <p:ext uri="{BB962C8B-B14F-4D97-AF65-F5344CB8AC3E}">
        <p14:creationId xmlns:p14="http://schemas.microsoft.com/office/powerpoint/2010/main" val="403185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US" sz="3200" dirty="0" smtClean="0">
                <a:solidFill>
                  <a:schemeClr val="tx2"/>
                </a:solidFill>
              </a:rPr>
              <a:t>Research / reviews used the 2011-2013</a:t>
            </a:r>
            <a:r>
              <a:rPr lang="en-US" sz="3200" baseline="0" dirty="0" smtClean="0">
                <a:solidFill>
                  <a:schemeClr val="tx2"/>
                </a:solidFill>
              </a:rPr>
              <a:t> QM Rubric</a:t>
            </a:r>
            <a:endParaRPr lang="en-US" sz="3200" dirty="0" smtClean="0">
              <a:solidFill>
                <a:schemeClr val="tx2"/>
              </a:solidFill>
            </a:endParaRPr>
          </a:p>
          <a:p>
            <a:pPr>
              <a:spcBef>
                <a:spcPts val="600"/>
              </a:spcBef>
              <a:spcAft>
                <a:spcPts val="600"/>
              </a:spcAft>
            </a:pPr>
            <a:r>
              <a:rPr lang="en-US" sz="3200" dirty="0" smtClean="0">
                <a:solidFill>
                  <a:schemeClr val="tx2"/>
                </a:solidFill>
              </a:rPr>
              <a:t>For at least 20% of the reviews:</a:t>
            </a:r>
          </a:p>
          <a:p>
            <a:pPr marL="914400" lvl="1" indent="-457200">
              <a:spcBef>
                <a:spcPts val="600"/>
              </a:spcBef>
              <a:spcAft>
                <a:spcPts val="600"/>
              </a:spcAft>
              <a:buFont typeface="Wingdings" panose="05000000000000000000" pitchFamily="2" charset="2"/>
              <a:buChar char="§"/>
            </a:pPr>
            <a:r>
              <a:rPr lang="en-US" sz="3000" dirty="0" smtClean="0">
                <a:solidFill>
                  <a:schemeClr val="tx2"/>
                </a:solidFill>
              </a:rPr>
              <a:t>Half (21) of all standards are not met</a:t>
            </a:r>
          </a:p>
          <a:p>
            <a:pPr marL="914400" lvl="1" indent="-457200">
              <a:spcBef>
                <a:spcPts val="600"/>
              </a:spcBef>
              <a:spcAft>
                <a:spcPts val="600"/>
              </a:spcAft>
              <a:buFont typeface="Wingdings" panose="05000000000000000000" pitchFamily="2" charset="2"/>
              <a:buChar char="§"/>
            </a:pPr>
            <a:r>
              <a:rPr lang="en-US" sz="3000" dirty="0" smtClean="0">
                <a:solidFill>
                  <a:schemeClr val="tx2"/>
                </a:solidFill>
              </a:rPr>
              <a:t>Eight (8) essential standards are not met</a:t>
            </a:r>
          </a:p>
          <a:p>
            <a:pPr>
              <a:spcBef>
                <a:spcPts val="600"/>
              </a:spcBef>
              <a:spcAft>
                <a:spcPts val="600"/>
              </a:spcAft>
            </a:pPr>
            <a:r>
              <a:rPr lang="en-US" sz="3200" dirty="0" smtClean="0">
                <a:solidFill>
                  <a:schemeClr val="tx2"/>
                </a:solidFill>
              </a:rPr>
              <a:t>General Standards causing the most difficulty:</a:t>
            </a:r>
          </a:p>
          <a:p>
            <a:pPr marL="914400" lvl="1" indent="-457200">
              <a:spcBef>
                <a:spcPts val="600"/>
              </a:spcBef>
              <a:spcAft>
                <a:spcPts val="600"/>
              </a:spcAft>
              <a:buFont typeface="Wingdings" panose="05000000000000000000" pitchFamily="2" charset="2"/>
              <a:buChar char="§"/>
            </a:pPr>
            <a:r>
              <a:rPr lang="en-US" sz="3000" dirty="0" smtClean="0">
                <a:solidFill>
                  <a:schemeClr val="tx2"/>
                </a:solidFill>
              </a:rPr>
              <a:t>GS1: Course Overview and Introduction (6 of 8, or 75%)</a:t>
            </a:r>
          </a:p>
          <a:p>
            <a:pPr marL="914400" lvl="1" indent="-457200">
              <a:spcBef>
                <a:spcPts val="600"/>
              </a:spcBef>
              <a:spcAft>
                <a:spcPts val="600"/>
              </a:spcAft>
              <a:buFont typeface="Wingdings" panose="05000000000000000000" pitchFamily="2" charset="2"/>
              <a:buChar char="§"/>
            </a:pPr>
            <a:r>
              <a:rPr lang="en-US" sz="3000" dirty="0" smtClean="0">
                <a:solidFill>
                  <a:schemeClr val="tx2"/>
                </a:solidFill>
              </a:rPr>
              <a:t>GS7: Learner Support (3 of 4, or 75%)</a:t>
            </a:r>
          </a:p>
          <a:p>
            <a:pPr marL="914400" lvl="1" indent="-457200">
              <a:spcBef>
                <a:spcPts val="600"/>
              </a:spcBef>
              <a:spcAft>
                <a:spcPts val="600"/>
              </a:spcAft>
              <a:buFont typeface="Wingdings" panose="05000000000000000000" pitchFamily="2" charset="2"/>
              <a:buChar char="§"/>
            </a:pPr>
            <a:r>
              <a:rPr lang="en-US" sz="3000" dirty="0" smtClean="0">
                <a:solidFill>
                  <a:schemeClr val="tx2"/>
                </a:solidFill>
              </a:rPr>
              <a:t>GS8: Accessibility (3 of 4, or 75%)</a:t>
            </a:r>
          </a:p>
          <a:p>
            <a:pPr marL="914400" lvl="1" indent="-457200">
              <a:spcBef>
                <a:spcPts val="600"/>
              </a:spcBef>
              <a:spcAft>
                <a:spcPts val="600"/>
              </a:spcAft>
              <a:buFont typeface="Wingdings" panose="05000000000000000000" pitchFamily="2" charset="2"/>
              <a:buChar char="§"/>
            </a:pPr>
            <a:r>
              <a:rPr lang="en-US" sz="3000" dirty="0" smtClean="0">
                <a:solidFill>
                  <a:schemeClr val="tx2"/>
                </a:solidFill>
              </a:rPr>
              <a:t>Followed by GS6, GS5, GS3, GS2, GS4</a:t>
            </a:r>
          </a:p>
          <a:p>
            <a:endParaRPr lang="en-US" dirty="0"/>
          </a:p>
        </p:txBody>
      </p:sp>
      <p:sp>
        <p:nvSpPr>
          <p:cNvPr id="4" name="Slide Number Placeholder 3"/>
          <p:cNvSpPr>
            <a:spLocks noGrp="1"/>
          </p:cNvSpPr>
          <p:nvPr>
            <p:ph type="sldNum" sz="quarter" idx="10"/>
          </p:nvPr>
        </p:nvSpPr>
        <p:spPr/>
        <p:txBody>
          <a:bodyPr/>
          <a:lstStyle/>
          <a:p>
            <a:fld id="{E4F3B7EB-23F9-784D-A681-8F64235212E5}" type="slidenum">
              <a:rPr lang="en-US" smtClean="0"/>
              <a:t>12</a:t>
            </a:fld>
            <a:endParaRPr lang="en-US" dirty="0"/>
          </a:p>
        </p:txBody>
      </p:sp>
    </p:spTree>
    <p:extLst>
      <p:ext uri="{BB962C8B-B14F-4D97-AF65-F5344CB8AC3E}">
        <p14:creationId xmlns:p14="http://schemas.microsoft.com/office/powerpoint/2010/main" val="403185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F3B7EB-23F9-784D-A681-8F64235212E5}" type="slidenum">
              <a:rPr lang="en-US" smtClean="0"/>
              <a:t>13</a:t>
            </a:fld>
            <a:endParaRPr lang="en-US" dirty="0"/>
          </a:p>
        </p:txBody>
      </p:sp>
    </p:spTree>
    <p:extLst>
      <p:ext uri="{BB962C8B-B14F-4D97-AF65-F5344CB8AC3E}">
        <p14:creationId xmlns:p14="http://schemas.microsoft.com/office/powerpoint/2010/main" val="3555830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F3B7EB-23F9-784D-A681-8F64235212E5}" type="slidenum">
              <a:rPr lang="en-US" smtClean="0"/>
              <a:t>14</a:t>
            </a:fld>
            <a:endParaRPr lang="en-US" dirty="0"/>
          </a:p>
        </p:txBody>
      </p:sp>
    </p:spTree>
    <p:extLst>
      <p:ext uri="{BB962C8B-B14F-4D97-AF65-F5344CB8AC3E}">
        <p14:creationId xmlns:p14="http://schemas.microsoft.com/office/powerpoint/2010/main" val="403185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F3B7EB-23F9-784D-A681-8F64235212E5}" type="slidenum">
              <a:rPr lang="en-US" smtClean="0"/>
              <a:t>15</a:t>
            </a:fld>
            <a:endParaRPr lang="en-US" dirty="0"/>
          </a:p>
        </p:txBody>
      </p:sp>
    </p:spTree>
    <p:extLst>
      <p:ext uri="{BB962C8B-B14F-4D97-AF65-F5344CB8AC3E}">
        <p14:creationId xmlns:p14="http://schemas.microsoft.com/office/powerpoint/2010/main" val="403185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buFont typeface="Arial" panose="020B0604020202020204" pitchFamily="34" charset="0"/>
              <a:buChar char="•"/>
            </a:pPr>
            <a:r>
              <a:rPr lang="en-US" dirty="0" smtClean="0">
                <a:solidFill>
                  <a:srgbClr val="332222"/>
                </a:solidFill>
              </a:rPr>
              <a:t>Advising: http://studentsuccess.louisiana.edu/content/advising</a:t>
            </a:r>
          </a:p>
          <a:p>
            <a:pPr marL="742950" lvl="1" indent="-285750">
              <a:buFont typeface="Arial" panose="020B0604020202020204" pitchFamily="34" charset="0"/>
              <a:buChar char="•"/>
            </a:pPr>
            <a:r>
              <a:rPr lang="en-US" dirty="0" smtClean="0">
                <a:solidFill>
                  <a:srgbClr val="332222"/>
                </a:solidFill>
              </a:rPr>
              <a:t>Registration: http://registrar.louisiana.edu/content/registration</a:t>
            </a:r>
          </a:p>
          <a:p>
            <a:pPr marL="742950" lvl="1" indent="-285750">
              <a:buFont typeface="Arial" panose="020B0604020202020204" pitchFamily="34" charset="0"/>
              <a:buChar char="•"/>
            </a:pPr>
            <a:r>
              <a:rPr lang="en-US" dirty="0" smtClean="0">
                <a:solidFill>
                  <a:srgbClr val="332222"/>
                </a:solidFill>
              </a:rPr>
              <a:t>Financial Aid: http://financialaid.louisiana.edu/</a:t>
            </a:r>
          </a:p>
          <a:p>
            <a:pPr marL="742950" lvl="1" indent="-285750">
              <a:buFont typeface="Arial" panose="020B0604020202020204" pitchFamily="34" charset="0"/>
              <a:buChar char="•"/>
            </a:pPr>
            <a:r>
              <a:rPr lang="en-US" dirty="0" smtClean="0">
                <a:solidFill>
                  <a:srgbClr val="332222"/>
                </a:solidFill>
              </a:rPr>
              <a:t>Student / Campus Life: http://www.louisiana.edu/campus-life</a:t>
            </a:r>
          </a:p>
          <a:p>
            <a:pPr marL="742950" lvl="1" indent="-285750">
              <a:buFont typeface="Arial" panose="020B0604020202020204" pitchFamily="34" charset="0"/>
              <a:buChar char="•"/>
            </a:pPr>
            <a:r>
              <a:rPr lang="en-US" dirty="0" smtClean="0">
                <a:solidFill>
                  <a:srgbClr val="332222"/>
                </a:solidFill>
              </a:rPr>
              <a:t>Counseling / Testing: http://counselingandtesting.louisiana.edu/</a:t>
            </a:r>
          </a:p>
          <a:p>
            <a:pPr marL="742950" lvl="1" indent="-285750">
              <a:buFont typeface="Arial" panose="020B0604020202020204" pitchFamily="34" charset="0"/>
              <a:buChar char="•"/>
            </a:pPr>
            <a:r>
              <a:rPr lang="en-US" dirty="0" smtClean="0">
                <a:solidFill>
                  <a:srgbClr val="332222"/>
                </a:solidFill>
              </a:rPr>
              <a:t>Career Services: http://career.louisiana.edu/</a:t>
            </a:r>
          </a:p>
          <a:p>
            <a:pPr marL="742950" lvl="1" indent="-285750">
              <a:buFont typeface="Arial" panose="020B0604020202020204" pitchFamily="34" charset="0"/>
              <a:buChar char="•"/>
            </a:pPr>
            <a:r>
              <a:rPr lang="en-US" dirty="0" smtClean="0">
                <a:solidFill>
                  <a:srgbClr val="332222"/>
                </a:solidFill>
              </a:rPr>
              <a:t>Student Organizations: http://getinvolved.louisiana.edu/student-organizations</a:t>
            </a:r>
          </a:p>
          <a:p>
            <a:endParaRPr lang="en-US" dirty="0"/>
          </a:p>
        </p:txBody>
      </p:sp>
      <p:sp>
        <p:nvSpPr>
          <p:cNvPr id="4" name="Slide Number Placeholder 3"/>
          <p:cNvSpPr>
            <a:spLocks noGrp="1"/>
          </p:cNvSpPr>
          <p:nvPr>
            <p:ph type="sldNum" sz="quarter" idx="10"/>
          </p:nvPr>
        </p:nvSpPr>
        <p:spPr/>
        <p:txBody>
          <a:bodyPr/>
          <a:lstStyle/>
          <a:p>
            <a:fld id="{E4F3B7EB-23F9-784D-A681-8F64235212E5}" type="slidenum">
              <a:rPr lang="en-US" smtClean="0"/>
              <a:t>16</a:t>
            </a:fld>
            <a:endParaRPr lang="en-US" dirty="0"/>
          </a:p>
        </p:txBody>
      </p:sp>
    </p:spTree>
    <p:extLst>
      <p:ext uri="{BB962C8B-B14F-4D97-AF65-F5344CB8AC3E}">
        <p14:creationId xmlns:p14="http://schemas.microsoft.com/office/powerpoint/2010/main" val="403185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332222"/>
                </a:solidFill>
              </a:rPr>
              <a:t>Many UL faculty include their own introduction in the student introduction forum. In that case, it would technically be “met” but the review team doesn’t have access to the responses of the forum and thus would not see the instructor’s post. </a:t>
            </a:r>
            <a:endParaRPr lang="en-US" dirty="0"/>
          </a:p>
        </p:txBody>
      </p:sp>
      <p:sp>
        <p:nvSpPr>
          <p:cNvPr id="4" name="Slide Number Placeholder 3"/>
          <p:cNvSpPr>
            <a:spLocks noGrp="1"/>
          </p:cNvSpPr>
          <p:nvPr>
            <p:ph type="sldNum" sz="quarter" idx="10"/>
          </p:nvPr>
        </p:nvSpPr>
        <p:spPr/>
        <p:txBody>
          <a:bodyPr/>
          <a:lstStyle/>
          <a:p>
            <a:fld id="{E4F3B7EB-23F9-784D-A681-8F64235212E5}" type="slidenum">
              <a:rPr lang="en-US" smtClean="0"/>
              <a:t>17</a:t>
            </a:fld>
            <a:endParaRPr lang="en-US" dirty="0"/>
          </a:p>
        </p:txBody>
      </p:sp>
    </p:spTree>
    <p:extLst>
      <p:ext uri="{BB962C8B-B14F-4D97-AF65-F5344CB8AC3E}">
        <p14:creationId xmlns:p14="http://schemas.microsoft.com/office/powerpoint/2010/main" val="403185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F3B7EB-23F9-784D-A681-8F64235212E5}" type="slidenum">
              <a:rPr lang="en-US" smtClean="0"/>
              <a:t>18</a:t>
            </a:fld>
            <a:endParaRPr lang="en-US" dirty="0"/>
          </a:p>
        </p:txBody>
      </p:sp>
    </p:spTree>
    <p:extLst>
      <p:ext uri="{BB962C8B-B14F-4D97-AF65-F5344CB8AC3E}">
        <p14:creationId xmlns:p14="http://schemas.microsoft.com/office/powerpoint/2010/main" val="403185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F3B7EB-23F9-784D-A681-8F64235212E5}" type="slidenum">
              <a:rPr lang="en-US" smtClean="0"/>
              <a:t>19</a:t>
            </a:fld>
            <a:endParaRPr lang="en-US" dirty="0"/>
          </a:p>
        </p:txBody>
      </p:sp>
    </p:spTree>
    <p:extLst>
      <p:ext uri="{BB962C8B-B14F-4D97-AF65-F5344CB8AC3E}">
        <p14:creationId xmlns:p14="http://schemas.microsoft.com/office/powerpoint/2010/main" val="403185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F3B7EB-23F9-784D-A681-8F64235212E5}" type="slidenum">
              <a:rPr lang="en-US" smtClean="0"/>
              <a:t>2</a:t>
            </a:fld>
            <a:endParaRPr lang="en-US" dirty="0"/>
          </a:p>
        </p:txBody>
      </p:sp>
    </p:spTree>
    <p:extLst>
      <p:ext uri="{BB962C8B-B14F-4D97-AF65-F5344CB8AC3E}">
        <p14:creationId xmlns:p14="http://schemas.microsoft.com/office/powerpoint/2010/main" val="403185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F3B7EB-23F9-784D-A681-8F64235212E5}" type="slidenum">
              <a:rPr lang="en-US" smtClean="0"/>
              <a:t>20</a:t>
            </a:fld>
            <a:endParaRPr lang="en-US" dirty="0"/>
          </a:p>
        </p:txBody>
      </p:sp>
    </p:spTree>
    <p:extLst>
      <p:ext uri="{BB962C8B-B14F-4D97-AF65-F5344CB8AC3E}">
        <p14:creationId xmlns:p14="http://schemas.microsoft.com/office/powerpoint/2010/main" val="403185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F3B7EB-23F9-784D-A681-8F64235212E5}" type="slidenum">
              <a:rPr lang="en-US" smtClean="0"/>
              <a:t>21</a:t>
            </a:fld>
            <a:endParaRPr lang="en-US" dirty="0"/>
          </a:p>
        </p:txBody>
      </p:sp>
    </p:spTree>
    <p:extLst>
      <p:ext uri="{BB962C8B-B14F-4D97-AF65-F5344CB8AC3E}">
        <p14:creationId xmlns:p14="http://schemas.microsoft.com/office/powerpoint/2010/main" val="403185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F3B7EB-23F9-784D-A681-8F64235212E5}" type="slidenum">
              <a:rPr lang="en-US" smtClean="0"/>
              <a:t>22</a:t>
            </a:fld>
            <a:endParaRPr lang="en-US" dirty="0"/>
          </a:p>
        </p:txBody>
      </p:sp>
    </p:spTree>
    <p:extLst>
      <p:ext uri="{BB962C8B-B14F-4D97-AF65-F5344CB8AC3E}">
        <p14:creationId xmlns:p14="http://schemas.microsoft.com/office/powerpoint/2010/main" val="4031852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332222"/>
                </a:solidFill>
              </a:rPr>
              <a:t>Note: While the Learner Support block does provide some links, not every service is accounted for. Further, for the standard to be met, the instructor must also provide information on how to access the service (it is not enough just to have the link in Moodle but, from the annotation, the instructor must also direct the students to the link).</a:t>
            </a:r>
          </a:p>
          <a:p>
            <a:endParaRPr lang="en-US" dirty="0"/>
          </a:p>
        </p:txBody>
      </p:sp>
      <p:sp>
        <p:nvSpPr>
          <p:cNvPr id="4" name="Slide Number Placeholder 3"/>
          <p:cNvSpPr>
            <a:spLocks noGrp="1"/>
          </p:cNvSpPr>
          <p:nvPr>
            <p:ph type="sldNum" sz="quarter" idx="10"/>
          </p:nvPr>
        </p:nvSpPr>
        <p:spPr/>
        <p:txBody>
          <a:bodyPr/>
          <a:lstStyle/>
          <a:p>
            <a:fld id="{E4F3B7EB-23F9-784D-A681-8F64235212E5}" type="slidenum">
              <a:rPr lang="en-US" smtClean="0"/>
              <a:t>23</a:t>
            </a:fld>
            <a:endParaRPr lang="en-US" dirty="0"/>
          </a:p>
        </p:txBody>
      </p:sp>
    </p:spTree>
    <p:extLst>
      <p:ext uri="{BB962C8B-B14F-4D97-AF65-F5344CB8AC3E}">
        <p14:creationId xmlns:p14="http://schemas.microsoft.com/office/powerpoint/2010/main" val="403185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F3B7EB-23F9-784D-A681-8F64235212E5}" type="slidenum">
              <a:rPr lang="en-US" smtClean="0"/>
              <a:t>24</a:t>
            </a:fld>
            <a:endParaRPr lang="en-US" dirty="0"/>
          </a:p>
        </p:txBody>
      </p:sp>
    </p:spTree>
    <p:extLst>
      <p:ext uri="{BB962C8B-B14F-4D97-AF65-F5344CB8AC3E}">
        <p14:creationId xmlns:p14="http://schemas.microsoft.com/office/powerpoint/2010/main" val="4031852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F3B7EB-23F9-784D-A681-8F64235212E5}" type="slidenum">
              <a:rPr lang="en-US" smtClean="0"/>
              <a:t>25</a:t>
            </a:fld>
            <a:endParaRPr lang="en-US" dirty="0"/>
          </a:p>
        </p:txBody>
      </p:sp>
    </p:spTree>
    <p:extLst>
      <p:ext uri="{BB962C8B-B14F-4D97-AF65-F5344CB8AC3E}">
        <p14:creationId xmlns:p14="http://schemas.microsoft.com/office/powerpoint/2010/main" val="4031852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F3B7EB-23F9-784D-A681-8F64235212E5}" type="slidenum">
              <a:rPr lang="en-US" smtClean="0"/>
              <a:t>26</a:t>
            </a:fld>
            <a:endParaRPr lang="en-US" dirty="0"/>
          </a:p>
        </p:txBody>
      </p:sp>
    </p:spTree>
    <p:extLst>
      <p:ext uri="{BB962C8B-B14F-4D97-AF65-F5344CB8AC3E}">
        <p14:creationId xmlns:p14="http://schemas.microsoft.com/office/powerpoint/2010/main" val="4031852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we will invite audience members to share their feedback and recommendations for reviewer training and tips.</a:t>
            </a:r>
            <a:endParaRPr lang="en-US" dirty="0"/>
          </a:p>
        </p:txBody>
      </p:sp>
      <p:sp>
        <p:nvSpPr>
          <p:cNvPr id="4" name="Slide Number Placeholder 3"/>
          <p:cNvSpPr>
            <a:spLocks noGrp="1"/>
          </p:cNvSpPr>
          <p:nvPr>
            <p:ph type="sldNum" sz="quarter" idx="10"/>
          </p:nvPr>
        </p:nvSpPr>
        <p:spPr/>
        <p:txBody>
          <a:bodyPr/>
          <a:lstStyle/>
          <a:p>
            <a:fld id="{E4F3B7EB-23F9-784D-A681-8F64235212E5}" type="slidenum">
              <a:rPr lang="en-US" smtClean="0"/>
              <a:t>27</a:t>
            </a:fld>
            <a:endParaRPr lang="en-US" dirty="0"/>
          </a:p>
        </p:txBody>
      </p:sp>
    </p:spTree>
    <p:extLst>
      <p:ext uri="{BB962C8B-B14F-4D97-AF65-F5344CB8AC3E}">
        <p14:creationId xmlns:p14="http://schemas.microsoft.com/office/powerpoint/2010/main" val="35558308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F3B7EB-23F9-784D-A681-8F64235212E5}" type="slidenum">
              <a:rPr lang="en-US" smtClean="0"/>
              <a:t>28</a:t>
            </a:fld>
            <a:endParaRPr lang="en-US" dirty="0"/>
          </a:p>
        </p:txBody>
      </p:sp>
    </p:spTree>
    <p:extLst>
      <p:ext uri="{BB962C8B-B14F-4D97-AF65-F5344CB8AC3E}">
        <p14:creationId xmlns:p14="http://schemas.microsoft.com/office/powerpoint/2010/main" val="4031852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F3B7EB-23F9-784D-A681-8F64235212E5}" type="slidenum">
              <a:rPr lang="en-US" smtClean="0"/>
              <a:t>29</a:t>
            </a:fld>
            <a:endParaRPr lang="en-US" dirty="0"/>
          </a:p>
        </p:txBody>
      </p:sp>
    </p:spTree>
    <p:extLst>
      <p:ext uri="{BB962C8B-B14F-4D97-AF65-F5344CB8AC3E}">
        <p14:creationId xmlns:p14="http://schemas.microsoft.com/office/powerpoint/2010/main" val="3555830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F3B7EB-23F9-784D-A681-8F64235212E5}" type="slidenum">
              <a:rPr lang="en-US" smtClean="0"/>
              <a:t>3</a:t>
            </a:fld>
            <a:endParaRPr lang="en-US" dirty="0"/>
          </a:p>
        </p:txBody>
      </p:sp>
    </p:spTree>
    <p:extLst>
      <p:ext uri="{BB962C8B-B14F-4D97-AF65-F5344CB8AC3E}">
        <p14:creationId xmlns:p14="http://schemas.microsoft.com/office/powerpoint/2010/main" val="403185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F3B7EB-23F9-784D-A681-8F64235212E5}" type="slidenum">
              <a:rPr lang="en-US" smtClean="0"/>
              <a:t>4</a:t>
            </a:fld>
            <a:endParaRPr lang="en-US" dirty="0"/>
          </a:p>
        </p:txBody>
      </p:sp>
    </p:spTree>
    <p:extLst>
      <p:ext uri="{BB962C8B-B14F-4D97-AF65-F5344CB8AC3E}">
        <p14:creationId xmlns:p14="http://schemas.microsoft.com/office/powerpoint/2010/main" val="3555830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F3B7EB-23F9-784D-A681-8F64235212E5}" type="slidenum">
              <a:rPr lang="en-US" smtClean="0"/>
              <a:t>5</a:t>
            </a:fld>
            <a:endParaRPr lang="en-US" dirty="0"/>
          </a:p>
        </p:txBody>
      </p:sp>
    </p:spTree>
    <p:extLst>
      <p:ext uri="{BB962C8B-B14F-4D97-AF65-F5344CB8AC3E}">
        <p14:creationId xmlns:p14="http://schemas.microsoft.com/office/powerpoint/2010/main" val="403185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F3B7EB-23F9-784D-A681-8F64235212E5}" type="slidenum">
              <a:rPr lang="en-US" smtClean="0"/>
              <a:t>6</a:t>
            </a:fld>
            <a:endParaRPr lang="en-US" dirty="0"/>
          </a:p>
        </p:txBody>
      </p:sp>
    </p:spTree>
    <p:extLst>
      <p:ext uri="{BB962C8B-B14F-4D97-AF65-F5344CB8AC3E}">
        <p14:creationId xmlns:p14="http://schemas.microsoft.com/office/powerpoint/2010/main" val="403185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F3B7EB-23F9-784D-A681-8F64235212E5}" type="slidenum">
              <a:rPr lang="en-US" smtClean="0"/>
              <a:t>7</a:t>
            </a:fld>
            <a:endParaRPr lang="en-US" dirty="0"/>
          </a:p>
        </p:txBody>
      </p:sp>
    </p:spTree>
    <p:extLst>
      <p:ext uri="{BB962C8B-B14F-4D97-AF65-F5344CB8AC3E}">
        <p14:creationId xmlns:p14="http://schemas.microsoft.com/office/powerpoint/2010/main" val="403185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F3B7EB-23F9-784D-A681-8F64235212E5}" type="slidenum">
              <a:rPr lang="en-US" smtClean="0"/>
              <a:t>8</a:t>
            </a:fld>
            <a:endParaRPr lang="en-US" dirty="0"/>
          </a:p>
        </p:txBody>
      </p:sp>
    </p:spTree>
    <p:extLst>
      <p:ext uri="{BB962C8B-B14F-4D97-AF65-F5344CB8AC3E}">
        <p14:creationId xmlns:p14="http://schemas.microsoft.com/office/powerpoint/2010/main" val="403185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4F3B7EB-23F9-784D-A681-8F64235212E5}"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403185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323350-DEA0-45C7-A2F6-E25CA8E30006}" type="datetimeFigureOut">
              <a:rPr lang="en-US" smtClean="0"/>
              <a:t>9/15/2014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B44BC8-20F3-4605-9A98-47B773CBF29B}" type="slidenum">
              <a:rPr lang="en-US" smtClean="0"/>
              <a:t>‹#›</a:t>
            </a:fld>
            <a:endParaRPr lang="en-US" dirty="0"/>
          </a:p>
        </p:txBody>
      </p:sp>
    </p:spTree>
    <p:extLst>
      <p:ext uri="{BB962C8B-B14F-4D97-AF65-F5344CB8AC3E}">
        <p14:creationId xmlns:p14="http://schemas.microsoft.com/office/powerpoint/2010/main" val="4002118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323350-DEA0-45C7-A2F6-E25CA8E30006}" type="datetimeFigureOut">
              <a:rPr lang="en-US" smtClean="0"/>
              <a:t>9/15/2014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B44BC8-20F3-4605-9A98-47B773CBF29B}" type="slidenum">
              <a:rPr lang="en-US" smtClean="0"/>
              <a:t>‹#›</a:t>
            </a:fld>
            <a:endParaRPr lang="en-US" dirty="0"/>
          </a:p>
        </p:txBody>
      </p:sp>
    </p:spTree>
    <p:extLst>
      <p:ext uri="{BB962C8B-B14F-4D97-AF65-F5344CB8AC3E}">
        <p14:creationId xmlns:p14="http://schemas.microsoft.com/office/powerpoint/2010/main" val="3588282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323350-DEA0-45C7-A2F6-E25CA8E30006}" type="datetimeFigureOut">
              <a:rPr lang="en-US" smtClean="0"/>
              <a:t>9/15/2014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B44BC8-20F3-4605-9A98-47B773CBF29B}" type="slidenum">
              <a:rPr lang="en-US" smtClean="0"/>
              <a:t>‹#›</a:t>
            </a:fld>
            <a:endParaRPr lang="en-US" dirty="0"/>
          </a:p>
        </p:txBody>
      </p:sp>
    </p:spTree>
    <p:extLst>
      <p:ext uri="{BB962C8B-B14F-4D97-AF65-F5344CB8AC3E}">
        <p14:creationId xmlns:p14="http://schemas.microsoft.com/office/powerpoint/2010/main" val="189082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323350-DEA0-45C7-A2F6-E25CA8E30006}" type="datetimeFigureOut">
              <a:rPr lang="en-US" smtClean="0"/>
              <a:t>9/15/2014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B44BC8-20F3-4605-9A98-47B773CBF29B}" type="slidenum">
              <a:rPr lang="en-US" smtClean="0"/>
              <a:t>‹#›</a:t>
            </a:fld>
            <a:endParaRPr lang="en-US" dirty="0"/>
          </a:p>
        </p:txBody>
      </p:sp>
    </p:spTree>
    <p:extLst>
      <p:ext uri="{BB962C8B-B14F-4D97-AF65-F5344CB8AC3E}">
        <p14:creationId xmlns:p14="http://schemas.microsoft.com/office/powerpoint/2010/main" val="1675882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323350-DEA0-45C7-A2F6-E25CA8E30006}" type="datetimeFigureOut">
              <a:rPr lang="en-US" smtClean="0"/>
              <a:t>9/15/2014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B44BC8-20F3-4605-9A98-47B773CBF29B}" type="slidenum">
              <a:rPr lang="en-US" smtClean="0"/>
              <a:t>‹#›</a:t>
            </a:fld>
            <a:endParaRPr lang="en-US" dirty="0"/>
          </a:p>
        </p:txBody>
      </p:sp>
    </p:spTree>
    <p:extLst>
      <p:ext uri="{BB962C8B-B14F-4D97-AF65-F5344CB8AC3E}">
        <p14:creationId xmlns:p14="http://schemas.microsoft.com/office/powerpoint/2010/main" val="3368903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323350-DEA0-45C7-A2F6-E25CA8E30006}" type="datetimeFigureOut">
              <a:rPr lang="en-US" smtClean="0"/>
              <a:t>9/15/2014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B44BC8-20F3-4605-9A98-47B773CBF29B}" type="slidenum">
              <a:rPr lang="en-US" smtClean="0"/>
              <a:t>‹#›</a:t>
            </a:fld>
            <a:endParaRPr lang="en-US" dirty="0"/>
          </a:p>
        </p:txBody>
      </p:sp>
    </p:spTree>
    <p:extLst>
      <p:ext uri="{BB962C8B-B14F-4D97-AF65-F5344CB8AC3E}">
        <p14:creationId xmlns:p14="http://schemas.microsoft.com/office/powerpoint/2010/main" val="1404990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323350-DEA0-45C7-A2F6-E25CA8E30006}" type="datetimeFigureOut">
              <a:rPr lang="en-US" smtClean="0"/>
              <a:t>9/15/2014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B44BC8-20F3-4605-9A98-47B773CBF29B}" type="slidenum">
              <a:rPr lang="en-US" smtClean="0"/>
              <a:t>‹#›</a:t>
            </a:fld>
            <a:endParaRPr lang="en-US" dirty="0"/>
          </a:p>
        </p:txBody>
      </p:sp>
    </p:spTree>
    <p:extLst>
      <p:ext uri="{BB962C8B-B14F-4D97-AF65-F5344CB8AC3E}">
        <p14:creationId xmlns:p14="http://schemas.microsoft.com/office/powerpoint/2010/main" val="3602147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323350-DEA0-45C7-A2F6-E25CA8E30006}" type="datetimeFigureOut">
              <a:rPr lang="en-US" smtClean="0"/>
              <a:t>9/15/2014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B44BC8-20F3-4605-9A98-47B773CBF29B}" type="slidenum">
              <a:rPr lang="en-US" smtClean="0"/>
              <a:t>‹#›</a:t>
            </a:fld>
            <a:endParaRPr lang="en-US" dirty="0"/>
          </a:p>
        </p:txBody>
      </p:sp>
    </p:spTree>
    <p:extLst>
      <p:ext uri="{BB962C8B-B14F-4D97-AF65-F5344CB8AC3E}">
        <p14:creationId xmlns:p14="http://schemas.microsoft.com/office/powerpoint/2010/main" val="3111918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323350-DEA0-45C7-A2F6-E25CA8E30006}" type="datetimeFigureOut">
              <a:rPr lang="en-US" smtClean="0"/>
              <a:t>9/15/2014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B44BC8-20F3-4605-9A98-47B773CBF29B}" type="slidenum">
              <a:rPr lang="en-US" smtClean="0"/>
              <a:t>‹#›</a:t>
            </a:fld>
            <a:endParaRPr lang="en-US" dirty="0"/>
          </a:p>
        </p:txBody>
      </p:sp>
    </p:spTree>
    <p:extLst>
      <p:ext uri="{BB962C8B-B14F-4D97-AF65-F5344CB8AC3E}">
        <p14:creationId xmlns:p14="http://schemas.microsoft.com/office/powerpoint/2010/main" val="682756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323350-DEA0-45C7-A2F6-E25CA8E30006}" type="datetimeFigureOut">
              <a:rPr lang="en-US" smtClean="0"/>
              <a:t>9/15/2014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B44BC8-20F3-4605-9A98-47B773CBF29B}" type="slidenum">
              <a:rPr lang="en-US" smtClean="0"/>
              <a:t>‹#›</a:t>
            </a:fld>
            <a:endParaRPr lang="en-US" dirty="0"/>
          </a:p>
        </p:txBody>
      </p:sp>
    </p:spTree>
    <p:extLst>
      <p:ext uri="{BB962C8B-B14F-4D97-AF65-F5344CB8AC3E}">
        <p14:creationId xmlns:p14="http://schemas.microsoft.com/office/powerpoint/2010/main" val="3048267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323350-DEA0-45C7-A2F6-E25CA8E30006}" type="datetimeFigureOut">
              <a:rPr lang="en-US" smtClean="0"/>
              <a:t>9/15/2014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B44BC8-20F3-4605-9A98-47B773CBF29B}" type="slidenum">
              <a:rPr lang="en-US" smtClean="0"/>
              <a:t>‹#›</a:t>
            </a:fld>
            <a:endParaRPr lang="en-US" dirty="0"/>
          </a:p>
        </p:txBody>
      </p:sp>
    </p:spTree>
    <p:extLst>
      <p:ext uri="{BB962C8B-B14F-4D97-AF65-F5344CB8AC3E}">
        <p14:creationId xmlns:p14="http://schemas.microsoft.com/office/powerpoint/2010/main" val="470442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323350-DEA0-45C7-A2F6-E25CA8E30006}" type="datetimeFigureOut">
              <a:rPr lang="en-US" smtClean="0"/>
              <a:t>9/15/2014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B44BC8-20F3-4605-9A98-47B773CBF29B}" type="slidenum">
              <a:rPr lang="en-US" smtClean="0"/>
              <a:t>‹#›</a:t>
            </a:fld>
            <a:endParaRPr lang="en-US" dirty="0"/>
          </a:p>
        </p:txBody>
      </p:sp>
    </p:spTree>
    <p:extLst>
      <p:ext uri="{BB962C8B-B14F-4D97-AF65-F5344CB8AC3E}">
        <p14:creationId xmlns:p14="http://schemas.microsoft.com/office/powerpoint/2010/main" val="1843450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distancelearning.louisiana.edu/" TargetMode="External"/><Relationship Id="rId5" Type="http://schemas.openxmlformats.org/officeDocument/2006/relationships/hyperlink" Target="mailto:claire@louisiana.edu" TargetMode="External"/><Relationship Id="rId4" Type="http://schemas.openxmlformats.org/officeDocument/2006/relationships/hyperlink" Target="mailto:alise@louisiana.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mplate6.ps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3211845" y="1524000"/>
            <a:ext cx="5624786" cy="3077766"/>
          </a:xfrm>
          <a:prstGeom prst="rect">
            <a:avLst/>
          </a:prstGeom>
          <a:noFill/>
        </p:spPr>
        <p:txBody>
          <a:bodyPr wrap="square" rtlCol="0">
            <a:spAutoFit/>
          </a:bodyPr>
          <a:lstStyle/>
          <a:p>
            <a:pPr algn="ctr"/>
            <a:r>
              <a:rPr lang="en-US" sz="3600" b="1" dirty="0" smtClean="0">
                <a:solidFill>
                  <a:schemeClr val="tx2"/>
                </a:solidFill>
                <a:effectLst>
                  <a:outerShdw blurRad="38100" dist="38100" dir="2700000" algn="tl">
                    <a:srgbClr val="000000">
                      <a:alpha val="43137"/>
                    </a:srgbClr>
                  </a:outerShdw>
                </a:effectLst>
                <a:latin typeface="Palatino"/>
                <a:cs typeface="Palatino"/>
              </a:rPr>
              <a:t>Using Data to Turn the Tide on Course Reviews</a:t>
            </a:r>
          </a:p>
          <a:p>
            <a:pPr algn="ctr"/>
            <a:endParaRPr lang="en-US" sz="2400" b="1" dirty="0" smtClean="0">
              <a:solidFill>
                <a:schemeClr val="tx2"/>
              </a:solidFill>
              <a:effectLst>
                <a:outerShdw blurRad="38100" dist="38100" dir="2700000" algn="tl">
                  <a:srgbClr val="000000">
                    <a:alpha val="43137"/>
                  </a:srgbClr>
                </a:outerShdw>
              </a:effectLst>
              <a:latin typeface="Palatino"/>
              <a:cs typeface="B Univers 65 Bold"/>
            </a:endParaRPr>
          </a:p>
          <a:p>
            <a:pPr algn="ctr"/>
            <a:r>
              <a:rPr lang="en-US" sz="2400" b="1" dirty="0" smtClean="0">
                <a:solidFill>
                  <a:schemeClr val="tx2"/>
                </a:solidFill>
                <a:effectLst>
                  <a:outerShdw blurRad="38100" dist="38100" dir="2700000" algn="tl">
                    <a:srgbClr val="000000">
                      <a:alpha val="43137"/>
                    </a:srgbClr>
                  </a:outerShdw>
                </a:effectLst>
                <a:latin typeface="Palatino"/>
                <a:cs typeface="B Univers 65 Bold"/>
              </a:rPr>
              <a:t>September 30, 2014</a:t>
            </a:r>
            <a:r>
              <a:rPr lang="en-US" sz="2800" dirty="0">
                <a:solidFill>
                  <a:schemeClr val="tx2"/>
                </a:solidFill>
                <a:latin typeface="B Univers 65 Bold"/>
                <a:cs typeface="B Univers 65 Bold"/>
              </a:rPr>
              <a:t/>
            </a:r>
            <a:br>
              <a:rPr lang="en-US" sz="2800" dirty="0">
                <a:solidFill>
                  <a:schemeClr val="tx2"/>
                </a:solidFill>
                <a:latin typeface="B Univers 65 Bold"/>
                <a:cs typeface="B Univers 65 Bold"/>
              </a:rPr>
            </a:br>
            <a:endParaRPr lang="en-US" sz="2800" dirty="0" smtClean="0">
              <a:solidFill>
                <a:schemeClr val="tx2"/>
              </a:solidFill>
              <a:latin typeface="B Univers 65 Bold"/>
              <a:cs typeface="B Univers 65 Bold"/>
            </a:endParaRPr>
          </a:p>
          <a:p>
            <a:pPr algn="ctr"/>
            <a:r>
              <a:rPr lang="en-US" sz="2800" dirty="0" smtClean="0">
                <a:solidFill>
                  <a:schemeClr val="tx2"/>
                </a:solidFill>
                <a:latin typeface="B Univers 65 Bold"/>
                <a:cs typeface="B Univers 65 Bold"/>
              </a:rPr>
              <a:t>Alise Hagan and Claire Arabie</a:t>
            </a:r>
            <a:endParaRPr lang="en-US" sz="2800" dirty="0">
              <a:solidFill>
                <a:schemeClr val="tx2"/>
              </a:solidFill>
              <a:latin typeface="B Univers 65 Bold"/>
              <a:cs typeface="B Univers 65 Bold"/>
            </a:endParaRPr>
          </a:p>
          <a:p>
            <a:pPr algn="ctr"/>
            <a:r>
              <a:rPr lang="en-US" dirty="0" smtClean="0">
                <a:solidFill>
                  <a:schemeClr val="bg1">
                    <a:lumMod val="50000"/>
                  </a:schemeClr>
                </a:solidFill>
                <a:latin typeface="Univers 55"/>
                <a:cs typeface="B Univers 65 Bold"/>
              </a:rPr>
              <a:t>Instructional Designers, Office of Distance Learning</a:t>
            </a:r>
            <a:endParaRPr lang="en-US" dirty="0"/>
          </a:p>
        </p:txBody>
      </p:sp>
    </p:spTree>
    <p:extLst>
      <p:ext uri="{BB962C8B-B14F-4D97-AF65-F5344CB8AC3E}">
        <p14:creationId xmlns:p14="http://schemas.microsoft.com/office/powerpoint/2010/main" val="29129459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mplate6.ps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3214414" y="2057400"/>
            <a:ext cx="5929586" cy="2308324"/>
          </a:xfrm>
          <a:prstGeom prst="rect">
            <a:avLst/>
          </a:prstGeom>
          <a:noFill/>
        </p:spPr>
        <p:txBody>
          <a:bodyPr wrap="square" rtlCol="0">
            <a:spAutoFit/>
          </a:bodyPr>
          <a:lstStyle/>
          <a:p>
            <a:pPr algn="ctr"/>
            <a:r>
              <a:rPr lang="en-US" sz="3600" b="1" dirty="0" smtClean="0">
                <a:solidFill>
                  <a:schemeClr val="tx2"/>
                </a:solidFill>
                <a:effectLst>
                  <a:outerShdw blurRad="38100" dist="38100" dir="2700000" algn="tl">
                    <a:srgbClr val="000000">
                      <a:alpha val="43137"/>
                    </a:srgbClr>
                  </a:outerShdw>
                </a:effectLst>
                <a:latin typeface="Palatino"/>
                <a:cs typeface="Palatino"/>
              </a:rPr>
              <a:t>The “Not Met” Blues: Standards Most Frequently Marked as “Not Met”</a:t>
            </a:r>
          </a:p>
        </p:txBody>
      </p:sp>
    </p:spTree>
    <p:extLst>
      <p:ext uri="{BB962C8B-B14F-4D97-AF65-F5344CB8AC3E}">
        <p14:creationId xmlns:p14="http://schemas.microsoft.com/office/powerpoint/2010/main" val="15893610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ng Nam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 y="0"/>
            <a:ext cx="9144000" cy="6858000"/>
          </a:xfrm>
          <a:prstGeom prst="rect">
            <a:avLst/>
          </a:prstGeom>
        </p:spPr>
      </p:pic>
      <p:sp>
        <p:nvSpPr>
          <p:cNvPr id="7" name="TextBox 6"/>
          <p:cNvSpPr txBox="1"/>
          <p:nvPr/>
        </p:nvSpPr>
        <p:spPr>
          <a:xfrm>
            <a:off x="161316" y="15874"/>
            <a:ext cx="3762546" cy="261610"/>
          </a:xfrm>
          <a:prstGeom prst="rect">
            <a:avLst/>
          </a:prstGeom>
          <a:noFill/>
        </p:spPr>
        <p:txBody>
          <a:bodyPr wrap="square" rtlCol="0">
            <a:spAutoFit/>
          </a:bodyPr>
          <a:lstStyle/>
          <a:p>
            <a:pPr algn="ctr"/>
            <a:r>
              <a:rPr lang="en-US" sz="1100" dirty="0" smtClean="0">
                <a:solidFill>
                  <a:schemeClr val="bg1"/>
                </a:solidFill>
                <a:latin typeface="Palatino"/>
                <a:cs typeface="Palatino"/>
              </a:rPr>
              <a:t>Office of Distance Learning</a:t>
            </a:r>
            <a:endParaRPr lang="en-US" sz="1100" dirty="0">
              <a:solidFill>
                <a:schemeClr val="bg1"/>
              </a:solidFill>
              <a:latin typeface="Palatino"/>
              <a:cs typeface="Palatino"/>
            </a:endParaRPr>
          </a:p>
        </p:txBody>
      </p:sp>
      <p:sp>
        <p:nvSpPr>
          <p:cNvPr id="10" name="Title 1"/>
          <p:cNvSpPr>
            <a:spLocks noGrp="1"/>
          </p:cNvSpPr>
          <p:nvPr>
            <p:ph type="title"/>
          </p:nvPr>
        </p:nvSpPr>
        <p:spPr>
          <a:xfrm>
            <a:off x="422929" y="584207"/>
            <a:ext cx="8111471" cy="558800"/>
          </a:xfrm>
        </p:spPr>
        <p:txBody>
          <a:bodyPr>
            <a:noAutofit/>
          </a:bodyPr>
          <a:lstStyle/>
          <a:p>
            <a:pPr algn="l"/>
            <a:r>
              <a:rPr lang="en-US" sz="3400" b="1" dirty="0" smtClean="0">
                <a:solidFill>
                  <a:schemeClr val="tx2"/>
                </a:solidFill>
                <a:effectLst>
                  <a:outerShdw blurRad="38100" dist="38100" dir="2700000" algn="tl">
                    <a:srgbClr val="000000">
                      <a:alpha val="43137"/>
                    </a:srgbClr>
                  </a:outerShdw>
                </a:effectLst>
                <a:latin typeface="B Univers 65 Bold"/>
                <a:cs typeface="B Univers 65 Bold"/>
              </a:rPr>
              <a:t>Not Met Blues: </a:t>
            </a:r>
            <a:r>
              <a:rPr lang="en-US" sz="3400" b="1" dirty="0">
                <a:solidFill>
                  <a:schemeClr val="tx2"/>
                </a:solidFill>
                <a:effectLst>
                  <a:outerShdw blurRad="38100" dist="38100" dir="2700000" algn="tl">
                    <a:srgbClr val="000000">
                      <a:alpha val="43137"/>
                    </a:srgbClr>
                  </a:outerShdw>
                </a:effectLst>
                <a:latin typeface="B Univers 65 Bold"/>
                <a:cs typeface="B Univers 65 Bold"/>
              </a:rPr>
              <a:t/>
            </a:r>
            <a:br>
              <a:rPr lang="en-US" sz="3400" b="1" dirty="0">
                <a:solidFill>
                  <a:schemeClr val="tx2"/>
                </a:solidFill>
                <a:effectLst>
                  <a:outerShdw blurRad="38100" dist="38100" dir="2700000" algn="tl">
                    <a:srgbClr val="000000">
                      <a:alpha val="43137"/>
                    </a:srgbClr>
                  </a:outerShdw>
                </a:effectLst>
                <a:latin typeface="B Univers 65 Bold"/>
                <a:cs typeface="B Univers 65 Bold"/>
              </a:rPr>
            </a:br>
            <a:r>
              <a:rPr lang="en-US" sz="3400" b="1" dirty="0">
                <a:solidFill>
                  <a:schemeClr val="tx2"/>
                </a:solidFill>
                <a:effectLst>
                  <a:outerShdw blurRad="38100" dist="38100" dir="2700000" algn="tl">
                    <a:srgbClr val="000000">
                      <a:alpha val="43137"/>
                    </a:srgbClr>
                  </a:outerShdw>
                </a:effectLst>
                <a:latin typeface="B Univers 65 Bold"/>
                <a:cs typeface="B Univers 65 Bold"/>
              </a:rPr>
              <a:t>	</a:t>
            </a:r>
            <a:r>
              <a:rPr lang="en-US" sz="3400" b="1" dirty="0" smtClean="0">
                <a:solidFill>
                  <a:srgbClr val="C00000"/>
                </a:solidFill>
                <a:effectLst>
                  <a:outerShdw blurRad="38100" dist="38100" dir="2700000" algn="tl">
                    <a:srgbClr val="000000">
                      <a:alpha val="43137"/>
                    </a:srgbClr>
                  </a:outerShdw>
                </a:effectLst>
                <a:latin typeface="B Univers 65 Bold"/>
                <a:cs typeface="B Univers 65 Bold"/>
              </a:rPr>
              <a:t>Curiosity led us to the Data </a:t>
            </a:r>
            <a:endParaRPr lang="en-US" sz="3400" b="1" dirty="0">
              <a:solidFill>
                <a:schemeClr val="tx2"/>
              </a:solidFill>
              <a:effectLst>
                <a:outerShdw blurRad="38100" dist="38100" dir="2700000" algn="tl">
                  <a:srgbClr val="000000">
                    <a:alpha val="43137"/>
                  </a:srgbClr>
                </a:outerShdw>
              </a:effectLst>
              <a:latin typeface="Univers 55"/>
              <a:cs typeface="Univers 55"/>
            </a:endParaRPr>
          </a:p>
        </p:txBody>
      </p:sp>
      <p:sp>
        <p:nvSpPr>
          <p:cNvPr id="6" name="TextBox 5"/>
          <p:cNvSpPr txBox="1"/>
          <p:nvPr/>
        </p:nvSpPr>
        <p:spPr>
          <a:xfrm>
            <a:off x="228601" y="1524000"/>
            <a:ext cx="8305800" cy="3046988"/>
          </a:xfrm>
          <a:prstGeom prst="rect">
            <a:avLst/>
          </a:prstGeom>
          <a:noFill/>
        </p:spPr>
        <p:txBody>
          <a:bodyPr wrap="square" rtlCol="0">
            <a:spAutoFit/>
          </a:bodyPr>
          <a:lstStyle/>
          <a:p>
            <a:pPr marL="457200" indent="-457200">
              <a:buFont typeface="Wingdings" panose="05000000000000000000" pitchFamily="2" charset="2"/>
              <a:buChar char="§"/>
            </a:pPr>
            <a:r>
              <a:rPr lang="en-US" sz="3200" dirty="0" smtClean="0">
                <a:solidFill>
                  <a:schemeClr val="tx2"/>
                </a:solidFill>
              </a:rPr>
              <a:t>Which standard(s) were marked “not met” by the review team?</a:t>
            </a:r>
          </a:p>
          <a:p>
            <a:pPr marL="457200" indent="-457200">
              <a:buFont typeface="Wingdings" panose="05000000000000000000" pitchFamily="2" charset="2"/>
              <a:buChar char="§"/>
            </a:pPr>
            <a:r>
              <a:rPr lang="en-US" sz="3200" dirty="0" smtClean="0">
                <a:solidFill>
                  <a:schemeClr val="tx2"/>
                </a:solidFill>
                <a:effectLst/>
              </a:rPr>
              <a:t>Which standards were most frequently marked “not met”? </a:t>
            </a:r>
          </a:p>
          <a:p>
            <a:pPr marL="457200" indent="-457200">
              <a:buFont typeface="Wingdings" panose="05000000000000000000" pitchFamily="2" charset="2"/>
              <a:buChar char="§"/>
            </a:pPr>
            <a:r>
              <a:rPr lang="en-US" sz="3200" dirty="0" smtClean="0">
                <a:solidFill>
                  <a:schemeClr val="tx2"/>
                </a:solidFill>
                <a:effectLst/>
              </a:rPr>
              <a:t>What could we learn from the most frequently “not met” standards?</a:t>
            </a:r>
            <a:endParaRPr lang="en-US" sz="3200" dirty="0">
              <a:solidFill>
                <a:schemeClr val="tx2"/>
              </a:solidFill>
              <a:effectLst/>
            </a:endParaRPr>
          </a:p>
        </p:txBody>
      </p:sp>
      <p:pic>
        <p:nvPicPr>
          <p:cNvPr id="8" name="Picture 2" descr="http://upload.wikimedia.org/wikipedia/commons/3/33/Bob_Denver_Gilligans_Island_196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5097787"/>
            <a:ext cx="2592976" cy="1780761"/>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473364" y="15240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5448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ng Nam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 y="0"/>
            <a:ext cx="9144000" cy="6858000"/>
          </a:xfrm>
          <a:prstGeom prst="rect">
            <a:avLst/>
          </a:prstGeom>
        </p:spPr>
      </p:pic>
      <p:sp>
        <p:nvSpPr>
          <p:cNvPr id="2" name="Rectangle 1"/>
          <p:cNvSpPr/>
          <p:nvPr/>
        </p:nvSpPr>
        <p:spPr>
          <a:xfrm>
            <a:off x="7772400" y="6172200"/>
            <a:ext cx="13716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61316" y="15874"/>
            <a:ext cx="3762546" cy="261610"/>
          </a:xfrm>
          <a:prstGeom prst="rect">
            <a:avLst/>
          </a:prstGeom>
          <a:noFill/>
        </p:spPr>
        <p:txBody>
          <a:bodyPr wrap="square" rtlCol="0">
            <a:spAutoFit/>
          </a:bodyPr>
          <a:lstStyle/>
          <a:p>
            <a:pPr algn="ctr"/>
            <a:r>
              <a:rPr lang="en-US" sz="1100" dirty="0" smtClean="0">
                <a:solidFill>
                  <a:schemeClr val="bg1"/>
                </a:solidFill>
                <a:latin typeface="Palatino"/>
                <a:cs typeface="Palatino"/>
              </a:rPr>
              <a:t>Office of Distance Learning</a:t>
            </a:r>
            <a:endParaRPr lang="en-US" sz="1100" dirty="0">
              <a:solidFill>
                <a:schemeClr val="bg1"/>
              </a:solidFill>
              <a:latin typeface="Palatino"/>
              <a:cs typeface="Palatino"/>
            </a:endParaRPr>
          </a:p>
        </p:txBody>
      </p:sp>
      <p:sp>
        <p:nvSpPr>
          <p:cNvPr id="10" name="Title 1"/>
          <p:cNvSpPr>
            <a:spLocks noGrp="1"/>
          </p:cNvSpPr>
          <p:nvPr>
            <p:ph type="title"/>
          </p:nvPr>
        </p:nvSpPr>
        <p:spPr/>
        <p:txBody>
          <a:bodyPr>
            <a:noAutofit/>
          </a:bodyPr>
          <a:lstStyle/>
          <a:p>
            <a:pPr algn="l"/>
            <a:r>
              <a:rPr lang="en-US" sz="3400" b="1" dirty="0" smtClean="0">
                <a:solidFill>
                  <a:schemeClr val="tx2"/>
                </a:solidFill>
                <a:effectLst>
                  <a:outerShdw blurRad="38100" dist="38100" dir="2700000" algn="tl">
                    <a:srgbClr val="000000">
                      <a:alpha val="43137"/>
                    </a:srgbClr>
                  </a:outerShdw>
                </a:effectLst>
                <a:latin typeface="B Univers 65 Bold"/>
                <a:cs typeface="B Univers 65 Bold"/>
              </a:rPr>
              <a:t>“Not Met” Blues:</a:t>
            </a:r>
            <a:br>
              <a:rPr lang="en-US" sz="3400" b="1" dirty="0" smtClean="0">
                <a:solidFill>
                  <a:schemeClr val="tx2"/>
                </a:solidFill>
                <a:effectLst>
                  <a:outerShdw blurRad="38100" dist="38100" dir="2700000" algn="tl">
                    <a:srgbClr val="000000">
                      <a:alpha val="43137"/>
                    </a:srgbClr>
                  </a:outerShdw>
                </a:effectLst>
                <a:latin typeface="B Univers 65 Bold"/>
                <a:cs typeface="B Univers 65 Bold"/>
              </a:rPr>
            </a:br>
            <a:r>
              <a:rPr lang="en-US" sz="3400" b="1" dirty="0">
                <a:solidFill>
                  <a:schemeClr val="tx2"/>
                </a:solidFill>
                <a:effectLst>
                  <a:outerShdw blurRad="38100" dist="38100" dir="2700000" algn="tl">
                    <a:srgbClr val="000000">
                      <a:alpha val="43137"/>
                    </a:srgbClr>
                  </a:outerShdw>
                </a:effectLst>
                <a:latin typeface="B Univers 65 Bold"/>
                <a:cs typeface="B Univers 65 Bold"/>
              </a:rPr>
              <a:t>	</a:t>
            </a:r>
            <a:r>
              <a:rPr lang="en-US" sz="3400" b="1" dirty="0" smtClean="0">
                <a:solidFill>
                  <a:srgbClr val="C00000"/>
                </a:solidFill>
                <a:effectLst>
                  <a:outerShdw blurRad="38100" dist="38100" dir="2700000" algn="tl">
                    <a:srgbClr val="000000">
                      <a:alpha val="43137"/>
                    </a:srgbClr>
                  </a:outerShdw>
                </a:effectLst>
                <a:latin typeface="B Univers 65 Bold"/>
                <a:cs typeface="B Univers 65 Bold"/>
              </a:rPr>
              <a:t>A Closer Look (FA11-FA13)</a:t>
            </a:r>
            <a:endParaRPr lang="en-US" sz="3400" b="1" dirty="0">
              <a:solidFill>
                <a:srgbClr val="C00000"/>
              </a:solidFill>
              <a:effectLst>
                <a:outerShdw blurRad="38100" dist="38100" dir="2700000" algn="tl">
                  <a:srgbClr val="000000">
                    <a:alpha val="43137"/>
                  </a:srgbClr>
                </a:outerShdw>
              </a:effectLst>
              <a:latin typeface="Univers 55"/>
              <a:cs typeface="Univers 55"/>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70015238"/>
              </p:ext>
            </p:extLst>
          </p:nvPr>
        </p:nvGraphicFramePr>
        <p:xfrm>
          <a:off x="228600" y="1447800"/>
          <a:ext cx="8686800" cy="5267993"/>
        </p:xfrm>
        <a:graphic>
          <a:graphicData uri="http://schemas.openxmlformats.org/drawingml/2006/table">
            <a:tbl>
              <a:tblPr firstRow="1" bandRow="1">
                <a:tableStyleId>{21E4AEA4-8DFA-4A89-87EB-49C32662AFE0}</a:tableStyleId>
              </a:tblPr>
              <a:tblGrid>
                <a:gridCol w="2895600"/>
                <a:gridCol w="2895600"/>
                <a:gridCol w="2895600"/>
              </a:tblGrid>
              <a:tr h="1224134">
                <a:tc>
                  <a:txBody>
                    <a:bodyPr/>
                    <a:lstStyle/>
                    <a:p>
                      <a:r>
                        <a:rPr lang="en-US" sz="2400" dirty="0" smtClean="0"/>
                        <a:t>Frequency</a:t>
                      </a:r>
                      <a:r>
                        <a:rPr lang="en-US" sz="2400" baseline="0" dirty="0" smtClean="0"/>
                        <a:t> of </a:t>
                      </a:r>
                      <a:r>
                        <a:rPr lang="en-US" sz="2400" dirty="0" smtClean="0"/>
                        <a:t>Not Met </a:t>
                      </a:r>
                    </a:p>
                    <a:p>
                      <a:r>
                        <a:rPr lang="en-US" sz="2400" b="0" dirty="0" smtClean="0"/>
                        <a:t>by review team</a:t>
                      </a:r>
                      <a:endParaRPr lang="en-US" sz="2400" b="0" dirty="0"/>
                    </a:p>
                  </a:txBody>
                  <a:tcPr anchor="ctr"/>
                </a:tc>
                <a:tc>
                  <a:txBody>
                    <a:bodyPr/>
                    <a:lstStyle/>
                    <a:p>
                      <a:pPr algn="ctr"/>
                      <a:r>
                        <a:rPr lang="en-US" sz="2400" i="0" dirty="0" smtClean="0"/>
                        <a:t># of</a:t>
                      </a:r>
                      <a:r>
                        <a:rPr lang="en-US" sz="2400" i="0" baseline="0" dirty="0" smtClean="0"/>
                        <a:t> standards </a:t>
                      </a:r>
                      <a:br>
                        <a:rPr lang="en-US" sz="2400" i="0" baseline="0" dirty="0" smtClean="0"/>
                      </a:br>
                      <a:r>
                        <a:rPr lang="en-US" sz="2400" b="0" i="0" baseline="0" dirty="0" smtClean="0"/>
                        <a:t>(out of 41)</a:t>
                      </a:r>
                      <a:endParaRPr lang="en-US" sz="2400" b="0" i="0" dirty="0"/>
                    </a:p>
                  </a:txBody>
                  <a:tcPr anchor="ctr"/>
                </a:tc>
                <a:tc>
                  <a:txBody>
                    <a:bodyPr/>
                    <a:lstStyle/>
                    <a:p>
                      <a:pPr algn="ctr"/>
                      <a:r>
                        <a:rPr lang="en-US" sz="2400" i="0" dirty="0" smtClean="0"/>
                        <a:t>The standards </a:t>
                      </a:r>
                    </a:p>
                    <a:p>
                      <a:pPr algn="ctr"/>
                      <a:r>
                        <a:rPr lang="en-US" sz="2400" i="0" dirty="0" smtClean="0">
                          <a:solidFill>
                            <a:schemeClr val="accent4">
                              <a:lumMod val="60000"/>
                              <a:lumOff val="40000"/>
                            </a:schemeClr>
                          </a:solidFill>
                          <a:effectLst>
                            <a:outerShdw blurRad="38100" dist="38100" dir="2700000" algn="tl">
                              <a:srgbClr val="000000">
                                <a:alpha val="43137"/>
                              </a:srgbClr>
                            </a:outerShdw>
                          </a:effectLst>
                        </a:rPr>
                        <a:t>(Essential)</a:t>
                      </a:r>
                      <a:endParaRPr lang="en-US" sz="2400" i="0" dirty="0">
                        <a:solidFill>
                          <a:schemeClr val="accent4">
                            <a:lumMod val="60000"/>
                            <a:lumOff val="40000"/>
                          </a:schemeClr>
                        </a:solidFill>
                        <a:effectLst>
                          <a:outerShdw blurRad="38100" dist="38100" dir="2700000" algn="tl">
                            <a:srgbClr val="000000">
                              <a:alpha val="43137"/>
                            </a:srgbClr>
                          </a:outerShdw>
                        </a:effectLst>
                      </a:endParaRPr>
                    </a:p>
                  </a:txBody>
                  <a:tcPr anchor="ctr"/>
                </a:tc>
              </a:tr>
              <a:tr h="847477">
                <a:tc>
                  <a:txBody>
                    <a:bodyPr/>
                    <a:lstStyle/>
                    <a:p>
                      <a:r>
                        <a:rPr lang="en-US" sz="2400" b="1" dirty="0" smtClean="0">
                          <a:solidFill>
                            <a:srgbClr val="332222"/>
                          </a:solidFill>
                        </a:rPr>
                        <a:t>50%+ </a:t>
                      </a:r>
                      <a:br>
                        <a:rPr lang="en-US" sz="2400" b="1" dirty="0" smtClean="0">
                          <a:solidFill>
                            <a:srgbClr val="332222"/>
                          </a:solidFill>
                        </a:rPr>
                      </a:br>
                      <a:r>
                        <a:rPr lang="en-US" sz="2400" dirty="0" smtClean="0">
                          <a:solidFill>
                            <a:srgbClr val="332222"/>
                          </a:solidFill>
                        </a:rPr>
                        <a:t>(at least 33/66)</a:t>
                      </a:r>
                      <a:endParaRPr lang="en-US" sz="2400" dirty="0">
                        <a:solidFill>
                          <a:srgbClr val="332222"/>
                        </a:solidFill>
                      </a:endParaRPr>
                    </a:p>
                  </a:txBody>
                  <a:tcPr anchor="ctr"/>
                </a:tc>
                <a:tc>
                  <a:txBody>
                    <a:bodyPr/>
                    <a:lstStyle/>
                    <a:p>
                      <a:pPr algn="ctr"/>
                      <a:r>
                        <a:rPr lang="en-US" sz="2400" i="0" dirty="0" smtClean="0">
                          <a:solidFill>
                            <a:srgbClr val="332222"/>
                          </a:solidFill>
                        </a:rPr>
                        <a:t>3</a:t>
                      </a:r>
                      <a:endParaRPr lang="en-US" sz="2400" i="0" dirty="0">
                        <a:solidFill>
                          <a:srgbClr val="332222"/>
                        </a:solidFill>
                      </a:endParaRPr>
                    </a:p>
                  </a:txBody>
                  <a:tcPr anchor="ctr"/>
                </a:tc>
                <a:tc>
                  <a:txBody>
                    <a:bodyPr/>
                    <a:lstStyle/>
                    <a:p>
                      <a:pPr algn="ctr"/>
                      <a:r>
                        <a:rPr lang="en-US" sz="2400" i="0" dirty="0" smtClean="0">
                          <a:solidFill>
                            <a:srgbClr val="332222"/>
                          </a:solidFill>
                        </a:rPr>
                        <a:t>1.7, 7.4, 8.2</a:t>
                      </a:r>
                      <a:endParaRPr lang="en-US" sz="2400" i="0" dirty="0">
                        <a:solidFill>
                          <a:srgbClr val="332222"/>
                        </a:solidFill>
                      </a:endParaRPr>
                    </a:p>
                  </a:txBody>
                  <a:tcPr anchor="ctr"/>
                </a:tc>
              </a:tr>
              <a:tr h="939042">
                <a:tc>
                  <a:txBody>
                    <a:bodyPr/>
                    <a:lstStyle/>
                    <a:p>
                      <a:r>
                        <a:rPr lang="en-US" sz="2400" b="1" dirty="0" smtClean="0">
                          <a:solidFill>
                            <a:srgbClr val="332222"/>
                          </a:solidFill>
                        </a:rPr>
                        <a:t>40-49% </a:t>
                      </a:r>
                      <a:br>
                        <a:rPr lang="en-US" sz="2400" b="1" dirty="0" smtClean="0">
                          <a:solidFill>
                            <a:srgbClr val="332222"/>
                          </a:solidFill>
                        </a:rPr>
                      </a:br>
                      <a:r>
                        <a:rPr lang="en-US" sz="2400" dirty="0" smtClean="0">
                          <a:solidFill>
                            <a:srgbClr val="332222"/>
                          </a:solidFill>
                        </a:rPr>
                        <a:t>(at least 27/66)</a:t>
                      </a:r>
                      <a:endParaRPr lang="en-US" sz="2400" dirty="0">
                        <a:solidFill>
                          <a:srgbClr val="332222"/>
                        </a:solidFill>
                      </a:endParaRPr>
                    </a:p>
                  </a:txBody>
                  <a:tcPr anchor="ctr"/>
                </a:tc>
                <a:tc>
                  <a:txBody>
                    <a:bodyPr/>
                    <a:lstStyle/>
                    <a:p>
                      <a:pPr algn="ctr"/>
                      <a:r>
                        <a:rPr lang="en-US" sz="2400" i="0" dirty="0" smtClean="0">
                          <a:solidFill>
                            <a:srgbClr val="332222"/>
                          </a:solidFill>
                        </a:rPr>
                        <a:t>4</a:t>
                      </a:r>
                      <a:endParaRPr lang="en-US" sz="2400" i="0" dirty="0">
                        <a:solidFill>
                          <a:srgbClr val="33222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i="0" dirty="0" smtClean="0">
                          <a:solidFill>
                            <a:srgbClr val="C00000"/>
                          </a:solidFill>
                        </a:rPr>
                        <a:t>3.3</a:t>
                      </a:r>
                      <a:r>
                        <a:rPr lang="en-US" sz="2400" i="0" dirty="0" smtClean="0">
                          <a:solidFill>
                            <a:srgbClr val="332222"/>
                          </a:solidFill>
                        </a:rPr>
                        <a:t>,</a:t>
                      </a:r>
                      <a:r>
                        <a:rPr lang="en-US" sz="2400" i="0" dirty="0" smtClean="0">
                          <a:solidFill>
                            <a:srgbClr val="C00000"/>
                          </a:solidFill>
                        </a:rPr>
                        <a:t> 7.1</a:t>
                      </a:r>
                      <a:r>
                        <a:rPr lang="en-US" sz="2400" i="0" dirty="0" smtClean="0">
                          <a:solidFill>
                            <a:srgbClr val="332222"/>
                          </a:solidFill>
                        </a:rPr>
                        <a:t>,</a:t>
                      </a:r>
                      <a:r>
                        <a:rPr lang="en-US" sz="2400" i="0" dirty="0" smtClean="0">
                          <a:solidFill>
                            <a:srgbClr val="C00000"/>
                          </a:solidFill>
                        </a:rPr>
                        <a:t> </a:t>
                      </a:r>
                      <a:r>
                        <a:rPr lang="en-US" sz="2400" i="0" dirty="0" smtClean="0">
                          <a:solidFill>
                            <a:srgbClr val="332222"/>
                          </a:solidFill>
                        </a:rPr>
                        <a:t>7.3, 8.4</a:t>
                      </a:r>
                    </a:p>
                  </a:txBody>
                  <a:tcPr anchor="ctr"/>
                </a:tc>
              </a:tr>
              <a:tr h="939042">
                <a:tc>
                  <a:txBody>
                    <a:bodyPr/>
                    <a:lstStyle/>
                    <a:p>
                      <a:r>
                        <a:rPr lang="en-US" sz="2400" b="1" dirty="0" smtClean="0">
                          <a:solidFill>
                            <a:srgbClr val="332222"/>
                          </a:solidFill>
                        </a:rPr>
                        <a:t>30-39% </a:t>
                      </a:r>
                      <a:br>
                        <a:rPr lang="en-US" sz="2400" b="1" dirty="0" smtClean="0">
                          <a:solidFill>
                            <a:srgbClr val="332222"/>
                          </a:solidFill>
                        </a:rPr>
                      </a:br>
                      <a:r>
                        <a:rPr lang="en-US" sz="2400" dirty="0" smtClean="0">
                          <a:solidFill>
                            <a:srgbClr val="332222"/>
                          </a:solidFill>
                        </a:rPr>
                        <a:t>(at</a:t>
                      </a:r>
                      <a:r>
                        <a:rPr lang="en-US" sz="2400" baseline="0" dirty="0" smtClean="0">
                          <a:solidFill>
                            <a:srgbClr val="332222"/>
                          </a:solidFill>
                        </a:rPr>
                        <a:t> least 20/66)</a:t>
                      </a:r>
                      <a:endParaRPr lang="en-US" sz="2400" dirty="0">
                        <a:solidFill>
                          <a:srgbClr val="332222"/>
                        </a:solidFill>
                      </a:endParaRPr>
                    </a:p>
                  </a:txBody>
                  <a:tcPr anchor="ctr"/>
                </a:tc>
                <a:tc>
                  <a:txBody>
                    <a:bodyPr/>
                    <a:lstStyle/>
                    <a:p>
                      <a:pPr algn="ctr"/>
                      <a:r>
                        <a:rPr lang="en-US" sz="2400" i="0" dirty="0" smtClean="0">
                          <a:solidFill>
                            <a:srgbClr val="332222"/>
                          </a:solidFill>
                        </a:rPr>
                        <a:t>7</a:t>
                      </a:r>
                      <a:endParaRPr lang="en-US" sz="2400" i="0" dirty="0">
                        <a:solidFill>
                          <a:srgbClr val="332222"/>
                        </a:solidFill>
                      </a:endParaRPr>
                    </a:p>
                  </a:txBody>
                  <a:tcPr anchor="ctr"/>
                </a:tc>
                <a:tc>
                  <a:txBody>
                    <a:bodyPr/>
                    <a:lstStyle/>
                    <a:p>
                      <a:pPr algn="ctr"/>
                      <a:r>
                        <a:rPr lang="en-US" sz="2400" i="0" dirty="0" smtClean="0">
                          <a:solidFill>
                            <a:srgbClr val="332222"/>
                          </a:solidFill>
                        </a:rPr>
                        <a:t>1.3, 1.5, 1.6, 1.8, </a:t>
                      </a:r>
                      <a:r>
                        <a:rPr lang="en-US" sz="2400" i="0" dirty="0" smtClean="0">
                          <a:solidFill>
                            <a:srgbClr val="C00000"/>
                          </a:solidFill>
                        </a:rPr>
                        <a:t>5.3</a:t>
                      </a:r>
                      <a:r>
                        <a:rPr lang="en-US" sz="2400" i="0" dirty="0" smtClean="0">
                          <a:solidFill>
                            <a:srgbClr val="332222"/>
                          </a:solidFill>
                        </a:rPr>
                        <a:t>, 5.4,</a:t>
                      </a:r>
                      <a:r>
                        <a:rPr lang="en-US" sz="2400" i="0" baseline="0" dirty="0" smtClean="0">
                          <a:solidFill>
                            <a:srgbClr val="332222"/>
                          </a:solidFill>
                        </a:rPr>
                        <a:t> </a:t>
                      </a:r>
                      <a:r>
                        <a:rPr lang="en-US" sz="2400" i="0" dirty="0" smtClean="0">
                          <a:solidFill>
                            <a:srgbClr val="C00000"/>
                          </a:solidFill>
                        </a:rPr>
                        <a:t>8.1</a:t>
                      </a:r>
                      <a:endParaRPr lang="en-US" sz="2400" i="0" dirty="0">
                        <a:solidFill>
                          <a:srgbClr val="332222"/>
                        </a:solidFill>
                      </a:endParaRPr>
                    </a:p>
                  </a:txBody>
                  <a:tcPr anchor="ctr"/>
                </a:tc>
              </a:tr>
              <a:tr h="847477">
                <a:tc>
                  <a:txBody>
                    <a:bodyPr/>
                    <a:lstStyle/>
                    <a:p>
                      <a:r>
                        <a:rPr lang="en-US" sz="2400" b="1" dirty="0" smtClean="0">
                          <a:solidFill>
                            <a:srgbClr val="332222"/>
                          </a:solidFill>
                        </a:rPr>
                        <a:t>20-29%</a:t>
                      </a:r>
                      <a:r>
                        <a:rPr lang="en-US" sz="2400" b="1" baseline="0" dirty="0" smtClean="0">
                          <a:solidFill>
                            <a:srgbClr val="332222"/>
                          </a:solidFill>
                        </a:rPr>
                        <a:t> </a:t>
                      </a:r>
                      <a:br>
                        <a:rPr lang="en-US" sz="2400" b="1" baseline="0" dirty="0" smtClean="0">
                          <a:solidFill>
                            <a:srgbClr val="332222"/>
                          </a:solidFill>
                        </a:rPr>
                      </a:br>
                      <a:r>
                        <a:rPr lang="en-US" sz="2400" baseline="0" dirty="0" smtClean="0">
                          <a:solidFill>
                            <a:srgbClr val="332222"/>
                          </a:solidFill>
                        </a:rPr>
                        <a:t>(at least 14/66)</a:t>
                      </a:r>
                      <a:endParaRPr lang="en-US" sz="2400" dirty="0">
                        <a:solidFill>
                          <a:srgbClr val="332222"/>
                        </a:solidFill>
                      </a:endParaRPr>
                    </a:p>
                  </a:txBody>
                  <a:tcPr anchor="ctr">
                    <a:lnB w="12700" cap="flat" cmpd="sng" algn="ctr">
                      <a:solidFill>
                        <a:srgbClr val="7A7346"/>
                      </a:solidFill>
                      <a:prstDash val="solid"/>
                      <a:round/>
                      <a:headEnd type="none" w="med" len="med"/>
                      <a:tailEnd type="none" w="med" len="med"/>
                    </a:lnB>
                  </a:tcPr>
                </a:tc>
                <a:tc>
                  <a:txBody>
                    <a:bodyPr/>
                    <a:lstStyle/>
                    <a:p>
                      <a:pPr algn="ctr"/>
                      <a:r>
                        <a:rPr lang="en-US" sz="2400" i="0" dirty="0" smtClean="0">
                          <a:solidFill>
                            <a:srgbClr val="332222"/>
                          </a:solidFill>
                        </a:rPr>
                        <a:t>7</a:t>
                      </a:r>
                      <a:endParaRPr lang="en-US" sz="2400" i="0" dirty="0">
                        <a:solidFill>
                          <a:srgbClr val="332222"/>
                        </a:solidFill>
                      </a:endParaRPr>
                    </a:p>
                  </a:txBody>
                  <a:tcPr anchor="ctr">
                    <a:lnB w="12700" cap="flat" cmpd="sng" algn="ctr">
                      <a:solidFill>
                        <a:srgbClr val="7A7346"/>
                      </a:solidFill>
                      <a:prstDash val="solid"/>
                      <a:round/>
                      <a:headEnd type="none" w="med" len="med"/>
                      <a:tailEnd type="none" w="med" len="med"/>
                    </a:lnB>
                  </a:tcPr>
                </a:tc>
                <a:tc>
                  <a:txBody>
                    <a:bodyPr/>
                    <a:lstStyle/>
                    <a:p>
                      <a:pPr algn="ctr"/>
                      <a:r>
                        <a:rPr lang="en-US" sz="2400" i="0" dirty="0" smtClean="0">
                          <a:solidFill>
                            <a:srgbClr val="C00000"/>
                          </a:solidFill>
                        </a:rPr>
                        <a:t>1.1</a:t>
                      </a:r>
                      <a:r>
                        <a:rPr lang="en-US" sz="2400" i="0" dirty="0" smtClean="0">
                          <a:solidFill>
                            <a:srgbClr val="332222"/>
                          </a:solidFill>
                        </a:rPr>
                        <a:t>, </a:t>
                      </a:r>
                      <a:r>
                        <a:rPr lang="en-US" sz="2400" i="0" dirty="0" smtClean="0">
                          <a:solidFill>
                            <a:srgbClr val="C00000"/>
                          </a:solidFill>
                        </a:rPr>
                        <a:t>2.2</a:t>
                      </a:r>
                      <a:r>
                        <a:rPr lang="en-US" sz="2400" i="0" dirty="0" smtClean="0">
                          <a:solidFill>
                            <a:srgbClr val="332222"/>
                          </a:solidFill>
                        </a:rPr>
                        <a:t>, 3.5, 4.6, </a:t>
                      </a:r>
                      <a:r>
                        <a:rPr lang="en-US" sz="2400" i="0" dirty="0" smtClean="0">
                          <a:solidFill>
                            <a:srgbClr val="C00000"/>
                          </a:solidFill>
                        </a:rPr>
                        <a:t>6.2</a:t>
                      </a:r>
                      <a:r>
                        <a:rPr lang="en-US" sz="2400" i="0" dirty="0" smtClean="0">
                          <a:solidFill>
                            <a:srgbClr val="332222"/>
                          </a:solidFill>
                        </a:rPr>
                        <a:t>, </a:t>
                      </a:r>
                      <a:r>
                        <a:rPr lang="en-US" sz="2400" i="0" dirty="0" smtClean="0">
                          <a:solidFill>
                            <a:srgbClr val="C00000"/>
                          </a:solidFill>
                        </a:rPr>
                        <a:t>6.3</a:t>
                      </a:r>
                      <a:r>
                        <a:rPr lang="en-US" sz="2400" i="0" dirty="0" smtClean="0">
                          <a:solidFill>
                            <a:srgbClr val="332222"/>
                          </a:solidFill>
                        </a:rPr>
                        <a:t>, 6.5</a:t>
                      </a:r>
                      <a:endParaRPr lang="en-US" sz="2400" i="0" dirty="0">
                        <a:solidFill>
                          <a:srgbClr val="332222"/>
                        </a:solidFill>
                      </a:endParaRPr>
                    </a:p>
                  </a:txBody>
                  <a:tcPr anchor="ctr">
                    <a:lnB w="12700" cap="flat" cmpd="sng" algn="ctr">
                      <a:solidFill>
                        <a:srgbClr val="7A7346"/>
                      </a:solidFill>
                      <a:prstDash val="solid"/>
                      <a:round/>
                      <a:headEnd type="none" w="med" len="med"/>
                      <a:tailEnd type="none" w="med" len="med"/>
                    </a:lnB>
                  </a:tcPr>
                </a:tc>
              </a:tr>
              <a:tr h="470821">
                <a:tc>
                  <a:txBody>
                    <a:bodyPr/>
                    <a:lstStyle/>
                    <a:p>
                      <a:pPr algn="r"/>
                      <a:r>
                        <a:rPr lang="en-US" sz="2400" b="1" dirty="0" smtClean="0">
                          <a:solidFill>
                            <a:srgbClr val="332222"/>
                          </a:solidFill>
                        </a:rPr>
                        <a:t>TOTAL</a:t>
                      </a:r>
                      <a:endParaRPr lang="en-US" sz="2400" b="1" dirty="0">
                        <a:solidFill>
                          <a:srgbClr val="332222"/>
                        </a:solidFill>
                      </a:endParaRPr>
                    </a:p>
                  </a:txBody>
                  <a:tcPr>
                    <a:lnR w="12700" cap="flat" cmpd="sng" algn="ctr">
                      <a:solidFill>
                        <a:srgbClr val="7A7346"/>
                      </a:solidFill>
                      <a:prstDash val="solid"/>
                      <a:round/>
                      <a:headEnd type="none" w="med" len="med"/>
                      <a:tailEnd type="none" w="med" len="med"/>
                    </a:lnR>
                    <a:lnT w="12700" cap="flat" cmpd="sng" algn="ctr">
                      <a:solidFill>
                        <a:srgbClr val="7A7346"/>
                      </a:solidFill>
                      <a:prstDash val="solid"/>
                      <a:round/>
                      <a:headEnd type="none" w="med" len="med"/>
                      <a:tailEnd type="none" w="med" len="med"/>
                    </a:lnT>
                  </a:tcPr>
                </a:tc>
                <a:tc>
                  <a:txBody>
                    <a:bodyPr/>
                    <a:lstStyle/>
                    <a:p>
                      <a:pPr algn="ctr"/>
                      <a:r>
                        <a:rPr lang="en-US" sz="2400" b="1" i="0" dirty="0" smtClean="0">
                          <a:solidFill>
                            <a:srgbClr val="332222"/>
                          </a:solidFill>
                        </a:rPr>
                        <a:t>21</a:t>
                      </a:r>
                      <a:endParaRPr lang="en-US" sz="2400" b="1" i="0" dirty="0">
                        <a:solidFill>
                          <a:srgbClr val="332222"/>
                        </a:solidFill>
                      </a:endParaRPr>
                    </a:p>
                  </a:txBody>
                  <a:tcPr>
                    <a:lnL w="12700" cap="flat" cmpd="sng" algn="ctr">
                      <a:solidFill>
                        <a:srgbClr val="7A7346"/>
                      </a:solidFill>
                      <a:prstDash val="solid"/>
                      <a:round/>
                      <a:headEnd type="none" w="med" len="med"/>
                      <a:tailEnd type="none" w="med" len="med"/>
                    </a:lnL>
                    <a:lnT w="12700" cap="flat" cmpd="sng" algn="ctr">
                      <a:solidFill>
                        <a:srgbClr val="7A7346"/>
                      </a:solidFill>
                      <a:prstDash val="solid"/>
                      <a:round/>
                      <a:headEnd type="none" w="med" len="med"/>
                      <a:tailEnd type="none" w="med" len="med"/>
                    </a:lnT>
                  </a:tcPr>
                </a:tc>
                <a:tc>
                  <a:txBody>
                    <a:bodyPr/>
                    <a:lstStyle/>
                    <a:p>
                      <a:pPr algn="ctr"/>
                      <a:endParaRPr lang="en-US" sz="2400" i="0" dirty="0">
                        <a:solidFill>
                          <a:srgbClr val="332222"/>
                        </a:solidFill>
                      </a:endParaRPr>
                    </a:p>
                  </a:txBody>
                  <a:tcPr>
                    <a:lnT w="12700" cap="flat" cmpd="sng" algn="ctr">
                      <a:solidFill>
                        <a:srgbClr val="7A7346"/>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1002804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mplate6.ps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3214414" y="2057400"/>
            <a:ext cx="5929586" cy="1200329"/>
          </a:xfrm>
          <a:prstGeom prst="rect">
            <a:avLst/>
          </a:prstGeom>
          <a:noFill/>
        </p:spPr>
        <p:txBody>
          <a:bodyPr wrap="square" rtlCol="0">
            <a:spAutoFit/>
          </a:bodyPr>
          <a:lstStyle/>
          <a:p>
            <a:pPr algn="ctr"/>
            <a:r>
              <a:rPr lang="en-US" sz="3600" b="1" dirty="0" smtClean="0">
                <a:solidFill>
                  <a:schemeClr val="tx2"/>
                </a:solidFill>
                <a:effectLst>
                  <a:outerShdw blurRad="38100" dist="38100" dir="2700000" algn="tl">
                    <a:srgbClr val="000000">
                      <a:alpha val="43137"/>
                    </a:srgbClr>
                  </a:outerShdw>
                </a:effectLst>
                <a:latin typeface="Palatino"/>
                <a:cs typeface="Palatino"/>
              </a:rPr>
              <a:t>Remedies for the “Not Met” Blues</a:t>
            </a:r>
          </a:p>
        </p:txBody>
      </p:sp>
    </p:spTree>
    <p:extLst>
      <p:ext uri="{BB962C8B-B14F-4D97-AF65-F5344CB8AC3E}">
        <p14:creationId xmlns:p14="http://schemas.microsoft.com/office/powerpoint/2010/main" val="565283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ng Nam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 y="0"/>
            <a:ext cx="9144000" cy="6858000"/>
          </a:xfrm>
          <a:prstGeom prst="rect">
            <a:avLst/>
          </a:prstGeom>
        </p:spPr>
      </p:pic>
      <p:sp>
        <p:nvSpPr>
          <p:cNvPr id="7" name="TextBox 6"/>
          <p:cNvSpPr txBox="1"/>
          <p:nvPr/>
        </p:nvSpPr>
        <p:spPr>
          <a:xfrm>
            <a:off x="161316" y="15874"/>
            <a:ext cx="3762546" cy="261610"/>
          </a:xfrm>
          <a:prstGeom prst="rect">
            <a:avLst/>
          </a:prstGeom>
          <a:noFill/>
        </p:spPr>
        <p:txBody>
          <a:bodyPr wrap="square" rtlCol="0">
            <a:spAutoFit/>
          </a:bodyPr>
          <a:lstStyle/>
          <a:p>
            <a:pPr algn="ctr"/>
            <a:r>
              <a:rPr lang="en-US" sz="1100" dirty="0" smtClean="0">
                <a:solidFill>
                  <a:schemeClr val="bg1"/>
                </a:solidFill>
                <a:latin typeface="Palatino"/>
                <a:cs typeface="Palatino"/>
              </a:rPr>
              <a:t>Office of Distance Learning</a:t>
            </a:r>
            <a:endParaRPr lang="en-US" sz="1100" dirty="0">
              <a:solidFill>
                <a:schemeClr val="bg1"/>
              </a:solidFill>
              <a:latin typeface="Palatino"/>
              <a:cs typeface="Palatino"/>
            </a:endParaRPr>
          </a:p>
        </p:txBody>
      </p:sp>
      <p:sp>
        <p:nvSpPr>
          <p:cNvPr id="10" name="Title 1"/>
          <p:cNvSpPr>
            <a:spLocks noGrp="1"/>
          </p:cNvSpPr>
          <p:nvPr>
            <p:ph type="title"/>
          </p:nvPr>
        </p:nvSpPr>
        <p:spPr>
          <a:xfrm>
            <a:off x="422929" y="584207"/>
            <a:ext cx="8111471" cy="558800"/>
          </a:xfrm>
        </p:spPr>
        <p:txBody>
          <a:bodyPr>
            <a:noAutofit/>
          </a:bodyPr>
          <a:lstStyle/>
          <a:p>
            <a:pPr algn="l"/>
            <a:r>
              <a:rPr lang="en-US" sz="3400" b="1" dirty="0" smtClean="0">
                <a:solidFill>
                  <a:schemeClr val="tx2"/>
                </a:solidFill>
                <a:effectLst>
                  <a:outerShdw blurRad="38100" dist="38100" dir="2700000" algn="tl">
                    <a:srgbClr val="000000">
                      <a:alpha val="43137"/>
                    </a:srgbClr>
                  </a:outerShdw>
                </a:effectLst>
                <a:latin typeface="B Univers 65 Bold"/>
                <a:cs typeface="B Univers 65 Bold"/>
              </a:rPr>
              <a:t>Remedies for the Blues: </a:t>
            </a:r>
            <a:br>
              <a:rPr lang="en-US" sz="3400" b="1" dirty="0" smtClean="0">
                <a:solidFill>
                  <a:schemeClr val="tx2"/>
                </a:solidFill>
                <a:effectLst>
                  <a:outerShdw blurRad="38100" dist="38100" dir="2700000" algn="tl">
                    <a:srgbClr val="000000">
                      <a:alpha val="43137"/>
                    </a:srgbClr>
                  </a:outerShdw>
                </a:effectLst>
                <a:latin typeface="B Univers 65 Bold"/>
                <a:cs typeface="B Univers 65 Bold"/>
              </a:rPr>
            </a:br>
            <a:r>
              <a:rPr lang="en-US" sz="3400" b="1" dirty="0">
                <a:solidFill>
                  <a:schemeClr val="tx2"/>
                </a:solidFill>
                <a:effectLst>
                  <a:outerShdw blurRad="38100" dist="38100" dir="2700000" algn="tl">
                    <a:srgbClr val="000000">
                      <a:alpha val="43137"/>
                    </a:srgbClr>
                  </a:outerShdw>
                </a:effectLst>
                <a:latin typeface="B Univers 65 Bold"/>
                <a:cs typeface="B Univers 65 Bold"/>
              </a:rPr>
              <a:t>	</a:t>
            </a:r>
            <a:r>
              <a:rPr lang="en-US" sz="3400" b="1" dirty="0" smtClean="0">
                <a:solidFill>
                  <a:srgbClr val="C00000"/>
                </a:solidFill>
                <a:effectLst>
                  <a:outerShdw blurRad="38100" dist="38100" dir="2700000" algn="tl">
                    <a:srgbClr val="000000">
                      <a:alpha val="43137"/>
                    </a:srgbClr>
                  </a:outerShdw>
                </a:effectLst>
                <a:latin typeface="B Univers 65 Bold"/>
                <a:cs typeface="B Univers 65 Bold"/>
              </a:rPr>
              <a:t>Actions Taken for Reviewers</a:t>
            </a:r>
            <a:endParaRPr lang="en-US" sz="3400" b="1" dirty="0">
              <a:solidFill>
                <a:srgbClr val="C00000"/>
              </a:solidFill>
              <a:effectLst>
                <a:outerShdw blurRad="38100" dist="38100" dir="2700000" algn="tl">
                  <a:srgbClr val="000000">
                    <a:alpha val="43137"/>
                  </a:srgbClr>
                </a:outerShdw>
              </a:effectLst>
              <a:latin typeface="Univers 55"/>
              <a:cs typeface="Univers 55"/>
            </a:endParaRPr>
          </a:p>
        </p:txBody>
      </p:sp>
      <p:sp>
        <p:nvSpPr>
          <p:cNvPr id="6" name="TextBox 5"/>
          <p:cNvSpPr txBox="1"/>
          <p:nvPr/>
        </p:nvSpPr>
        <p:spPr>
          <a:xfrm>
            <a:off x="473364" y="1676400"/>
            <a:ext cx="8229600" cy="3170099"/>
          </a:xfrm>
          <a:prstGeom prst="rect">
            <a:avLst/>
          </a:prstGeom>
          <a:noFill/>
        </p:spPr>
        <p:txBody>
          <a:bodyPr wrap="square" rtlCol="0">
            <a:spAutoFit/>
          </a:bodyPr>
          <a:lstStyle/>
          <a:p>
            <a:pPr>
              <a:spcBef>
                <a:spcPts val="600"/>
              </a:spcBef>
              <a:spcAft>
                <a:spcPts val="600"/>
              </a:spcAft>
            </a:pPr>
            <a:r>
              <a:rPr lang="en-US" sz="3200" dirty="0" smtClean="0">
                <a:solidFill>
                  <a:schemeClr val="tx2"/>
                </a:solidFill>
              </a:rPr>
              <a:t>“Reviewer Refresher” workshop (SP14) </a:t>
            </a:r>
          </a:p>
          <a:p>
            <a:pPr marL="914400" lvl="1" indent="-457200">
              <a:spcBef>
                <a:spcPts val="600"/>
              </a:spcBef>
              <a:spcAft>
                <a:spcPts val="600"/>
              </a:spcAft>
              <a:buFont typeface="Wingdings" panose="05000000000000000000" pitchFamily="2" charset="2"/>
              <a:buChar char="§"/>
            </a:pPr>
            <a:r>
              <a:rPr lang="en-US" sz="3200" b="1" dirty="0" smtClean="0">
                <a:solidFill>
                  <a:schemeClr val="tx2"/>
                </a:solidFill>
              </a:rPr>
              <a:t>Most missed (50%+)</a:t>
            </a:r>
          </a:p>
          <a:p>
            <a:pPr marL="914400" lvl="1" indent="-457200">
              <a:spcBef>
                <a:spcPts val="600"/>
              </a:spcBef>
              <a:spcAft>
                <a:spcPts val="600"/>
              </a:spcAft>
              <a:buFont typeface="Wingdings" panose="05000000000000000000" pitchFamily="2" charset="2"/>
              <a:buChar char="§"/>
            </a:pPr>
            <a:r>
              <a:rPr lang="en-US" sz="3200" dirty="0" smtClean="0">
                <a:solidFill>
                  <a:schemeClr val="tx2"/>
                </a:solidFill>
              </a:rPr>
              <a:t>Essentials most missed (20%+)</a:t>
            </a:r>
          </a:p>
          <a:p>
            <a:pPr marL="914400" lvl="1" indent="-457200">
              <a:spcBef>
                <a:spcPts val="600"/>
              </a:spcBef>
              <a:spcAft>
                <a:spcPts val="600"/>
              </a:spcAft>
              <a:buFont typeface="Wingdings" panose="05000000000000000000" pitchFamily="2" charset="2"/>
              <a:buChar char="§"/>
            </a:pPr>
            <a:r>
              <a:rPr lang="en-US" sz="3200" dirty="0" smtClean="0">
                <a:solidFill>
                  <a:schemeClr val="tx2"/>
                </a:solidFill>
              </a:rPr>
              <a:t>General standards</a:t>
            </a:r>
          </a:p>
          <a:p>
            <a:pPr>
              <a:spcBef>
                <a:spcPts val="600"/>
              </a:spcBef>
              <a:spcAft>
                <a:spcPts val="600"/>
              </a:spcAft>
            </a:pPr>
            <a:endParaRPr lang="en-US" sz="3200" dirty="0" smtClean="0">
              <a:solidFill>
                <a:schemeClr val="tx2"/>
              </a:solidFill>
            </a:endParaRP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3977198"/>
            <a:ext cx="2321103" cy="2880802"/>
          </a:xfrm>
          <a:prstGeom prst="rect">
            <a:avLst/>
          </a:prstGeom>
          <a:noFill/>
          <a:ln w="25400">
            <a:solidFill>
              <a:srgbClr val="332222"/>
            </a:solidFill>
            <a:miter lim="800000"/>
            <a:headEnd/>
            <a:tailEnd/>
          </a:ln>
          <a:extLst>
            <a:ext uri="{909E8E84-426E-40DD-AFC4-6F175D3DCCD1}">
              <a14:hiddenFill xmlns:a14="http://schemas.microsoft.com/office/drawing/2010/main">
                <a:solidFill>
                  <a:schemeClr val="accent1"/>
                </a:solidFill>
              </a14:hiddenFill>
            </a:ext>
          </a:extLst>
        </p:spPr>
      </p:pic>
      <p:cxnSp>
        <p:nvCxnSpPr>
          <p:cNvPr id="8" name="Straight Connector 7"/>
          <p:cNvCxnSpPr/>
          <p:nvPr/>
        </p:nvCxnSpPr>
        <p:spPr>
          <a:xfrm>
            <a:off x="473364" y="15240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51506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ng Nam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 y="0"/>
            <a:ext cx="9144000" cy="6858000"/>
          </a:xfrm>
          <a:prstGeom prst="rect">
            <a:avLst/>
          </a:prstGeom>
        </p:spPr>
      </p:pic>
      <p:sp>
        <p:nvSpPr>
          <p:cNvPr id="7" name="TextBox 6"/>
          <p:cNvSpPr txBox="1"/>
          <p:nvPr/>
        </p:nvSpPr>
        <p:spPr>
          <a:xfrm>
            <a:off x="161316" y="15874"/>
            <a:ext cx="3762546" cy="261610"/>
          </a:xfrm>
          <a:prstGeom prst="rect">
            <a:avLst/>
          </a:prstGeom>
          <a:noFill/>
        </p:spPr>
        <p:txBody>
          <a:bodyPr wrap="square" rtlCol="0">
            <a:spAutoFit/>
          </a:bodyPr>
          <a:lstStyle/>
          <a:p>
            <a:pPr algn="ctr"/>
            <a:r>
              <a:rPr lang="en-US" sz="1100" dirty="0" smtClean="0">
                <a:solidFill>
                  <a:schemeClr val="bg1"/>
                </a:solidFill>
                <a:latin typeface="Palatino"/>
                <a:cs typeface="Palatino"/>
              </a:rPr>
              <a:t>Office of Distance Learning</a:t>
            </a:r>
            <a:endParaRPr lang="en-US" sz="1100" dirty="0">
              <a:solidFill>
                <a:schemeClr val="bg1"/>
              </a:solidFill>
              <a:latin typeface="Palatino"/>
              <a:cs typeface="Palatino"/>
            </a:endParaRPr>
          </a:p>
        </p:txBody>
      </p:sp>
      <p:sp>
        <p:nvSpPr>
          <p:cNvPr id="10" name="Title 1"/>
          <p:cNvSpPr>
            <a:spLocks noGrp="1"/>
          </p:cNvSpPr>
          <p:nvPr>
            <p:ph type="title"/>
          </p:nvPr>
        </p:nvSpPr>
        <p:spPr>
          <a:xfrm>
            <a:off x="422929" y="584207"/>
            <a:ext cx="8111471" cy="558800"/>
          </a:xfrm>
        </p:spPr>
        <p:txBody>
          <a:bodyPr>
            <a:noAutofit/>
          </a:bodyPr>
          <a:lstStyle/>
          <a:p>
            <a:pPr algn="l"/>
            <a:r>
              <a:rPr lang="en-US" sz="3400" b="1" dirty="0" smtClean="0">
                <a:solidFill>
                  <a:schemeClr val="tx2"/>
                </a:solidFill>
                <a:effectLst>
                  <a:outerShdw blurRad="38100" dist="38100" dir="2700000" algn="tl">
                    <a:srgbClr val="000000">
                      <a:alpha val="43137"/>
                    </a:srgbClr>
                  </a:outerShdw>
                </a:effectLst>
                <a:latin typeface="B Univers 65 Bold"/>
                <a:cs typeface="B Univers 65 Bold"/>
              </a:rPr>
              <a:t>Closer Look at Standard 8.2 </a:t>
            </a:r>
            <a:br>
              <a:rPr lang="en-US" sz="3400" b="1" dirty="0" smtClean="0">
                <a:solidFill>
                  <a:schemeClr val="tx2"/>
                </a:solidFill>
                <a:effectLst>
                  <a:outerShdw blurRad="38100" dist="38100" dir="2700000" algn="tl">
                    <a:srgbClr val="000000">
                      <a:alpha val="43137"/>
                    </a:srgbClr>
                  </a:outerShdw>
                </a:effectLst>
                <a:latin typeface="B Univers 65 Bold"/>
                <a:cs typeface="B Univers 65 Bold"/>
              </a:rPr>
            </a:br>
            <a:r>
              <a:rPr lang="en-US" sz="1800" b="1" dirty="0" smtClean="0">
                <a:solidFill>
                  <a:schemeClr val="tx2"/>
                </a:solidFill>
                <a:latin typeface="B Univers 65 Bold"/>
                <a:cs typeface="B Univers 65 Bold"/>
              </a:rPr>
              <a:t>(Not Met 43/66; 65%)</a:t>
            </a:r>
            <a:endParaRPr lang="en-US" sz="1800" b="1" dirty="0">
              <a:solidFill>
                <a:schemeClr val="tx2"/>
              </a:solidFill>
              <a:latin typeface="Univers 55"/>
              <a:cs typeface="Univers 55"/>
            </a:endParaRPr>
          </a:p>
        </p:txBody>
      </p:sp>
      <p:sp>
        <p:nvSpPr>
          <p:cNvPr id="6" name="TextBox 5"/>
          <p:cNvSpPr txBox="1"/>
          <p:nvPr/>
        </p:nvSpPr>
        <p:spPr>
          <a:xfrm>
            <a:off x="473364" y="1295401"/>
            <a:ext cx="8442036" cy="830997"/>
          </a:xfrm>
          <a:prstGeom prst="rect">
            <a:avLst/>
          </a:prstGeom>
          <a:noFill/>
        </p:spPr>
        <p:txBody>
          <a:bodyPr wrap="square" rtlCol="0">
            <a:spAutoFit/>
          </a:bodyPr>
          <a:lstStyle/>
          <a:p>
            <a:pPr>
              <a:spcBef>
                <a:spcPts val="600"/>
              </a:spcBef>
              <a:spcAft>
                <a:spcPts val="600"/>
              </a:spcAft>
            </a:pPr>
            <a:r>
              <a:rPr lang="en-US" sz="2400" b="1" dirty="0" smtClean="0">
                <a:solidFill>
                  <a:schemeClr val="tx2"/>
                </a:solidFill>
              </a:rPr>
              <a:t>Standard</a:t>
            </a:r>
            <a:r>
              <a:rPr lang="en-US" sz="2400" dirty="0" smtClean="0">
                <a:solidFill>
                  <a:schemeClr val="tx2"/>
                </a:solidFill>
              </a:rPr>
              <a:t>: The course contains equivalent alternatives to auditory and visual content.</a:t>
            </a:r>
          </a:p>
        </p:txBody>
      </p:sp>
      <p:sp>
        <p:nvSpPr>
          <p:cNvPr id="8" name="Rectangle 7"/>
          <p:cNvSpPr/>
          <p:nvPr/>
        </p:nvSpPr>
        <p:spPr>
          <a:xfrm>
            <a:off x="7702926" y="6172200"/>
            <a:ext cx="1441073"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28600" y="2129823"/>
            <a:ext cx="8686800" cy="4493538"/>
          </a:xfrm>
          <a:prstGeom prst="rect">
            <a:avLst/>
          </a:prstGeom>
          <a:solidFill>
            <a:schemeClr val="bg1">
              <a:lumMod val="85000"/>
            </a:schemeClr>
          </a:solidFill>
          <a:ln w="25400">
            <a:solidFill>
              <a:srgbClr val="C00000"/>
            </a:solidFill>
          </a:ln>
        </p:spPr>
        <p:txBody>
          <a:bodyPr wrap="square" rtlCol="0">
            <a:spAutoFit/>
          </a:bodyPr>
          <a:lstStyle/>
          <a:p>
            <a:r>
              <a:rPr lang="en-US" sz="2600" b="1" dirty="0" smtClean="0">
                <a:solidFill>
                  <a:srgbClr val="332222"/>
                </a:solidFill>
              </a:rPr>
              <a:t>For this standard to be met at UL Lafayette:</a:t>
            </a:r>
            <a:r>
              <a:rPr lang="en-US" sz="2600" dirty="0" smtClean="0">
                <a:solidFill>
                  <a:srgbClr val="332222"/>
                </a:solidFill>
              </a:rPr>
              <a:t> </a:t>
            </a:r>
          </a:p>
          <a:p>
            <a:pPr marL="342900" indent="-342900">
              <a:buFont typeface="Arial" panose="020B0604020202020204" pitchFamily="34" charset="0"/>
              <a:buChar char="•"/>
            </a:pPr>
            <a:r>
              <a:rPr lang="en-US" sz="2600" dirty="0" smtClean="0">
                <a:solidFill>
                  <a:srgbClr val="332222"/>
                </a:solidFill>
              </a:rPr>
              <a:t>Link to transcripts provided by textbook publisher (for publisher content)</a:t>
            </a:r>
          </a:p>
          <a:p>
            <a:pPr marL="342900" indent="-342900">
              <a:buFont typeface="Arial" panose="020B0604020202020204" pitchFamily="34" charset="0"/>
              <a:buChar char="•"/>
            </a:pPr>
            <a:r>
              <a:rPr lang="en-US" sz="2600" dirty="0" smtClean="0">
                <a:solidFill>
                  <a:srgbClr val="332222"/>
                </a:solidFill>
              </a:rPr>
              <a:t>Transcripts provided by instructor for instructor-made audio</a:t>
            </a:r>
          </a:p>
          <a:p>
            <a:pPr marL="342900" indent="-342900">
              <a:buFont typeface="Arial" panose="020B0604020202020204" pitchFamily="34" charset="0"/>
              <a:buChar char="•"/>
            </a:pPr>
            <a:r>
              <a:rPr lang="en-US" sz="2600" dirty="0" smtClean="0">
                <a:solidFill>
                  <a:srgbClr val="332222"/>
                </a:solidFill>
              </a:rPr>
              <a:t>Descriptions / captioning for video or images</a:t>
            </a:r>
          </a:p>
          <a:p>
            <a:pPr marL="342900" indent="-342900">
              <a:buFont typeface="Arial" panose="020B0604020202020204" pitchFamily="34" charset="0"/>
              <a:buChar char="•"/>
            </a:pPr>
            <a:r>
              <a:rPr lang="en-US" sz="2600" dirty="0" smtClean="0">
                <a:solidFill>
                  <a:srgbClr val="332222"/>
                </a:solidFill>
              </a:rPr>
              <a:t>A statement explaining how to seek accommodations or content in alternative formats. </a:t>
            </a:r>
          </a:p>
          <a:p>
            <a:endParaRPr lang="en-US" sz="2600" dirty="0">
              <a:solidFill>
                <a:srgbClr val="332222"/>
              </a:solidFill>
            </a:endParaRPr>
          </a:p>
          <a:p>
            <a:r>
              <a:rPr lang="en-US" sz="2600" b="1" dirty="0" smtClean="0">
                <a:solidFill>
                  <a:srgbClr val="332222"/>
                </a:solidFill>
              </a:rPr>
              <a:t>Tip</a:t>
            </a:r>
            <a:r>
              <a:rPr lang="en-US" sz="2600" dirty="0" smtClean="0">
                <a:solidFill>
                  <a:srgbClr val="332222"/>
                </a:solidFill>
              </a:rPr>
              <a:t>: Get in the habit of having a written script prior to recording a lecture. Then, once the lecture is posted, you can post the script as well.</a:t>
            </a:r>
            <a:endParaRPr lang="en-US" sz="2600" dirty="0">
              <a:solidFill>
                <a:srgbClr val="332222"/>
              </a:solidFill>
            </a:endParaRPr>
          </a:p>
        </p:txBody>
      </p:sp>
    </p:spTree>
    <p:extLst>
      <p:ext uri="{BB962C8B-B14F-4D97-AF65-F5344CB8AC3E}">
        <p14:creationId xmlns:p14="http://schemas.microsoft.com/office/powerpoint/2010/main" val="15547276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ng Nam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 y="0"/>
            <a:ext cx="9144000" cy="6858000"/>
          </a:xfrm>
          <a:prstGeom prst="rect">
            <a:avLst/>
          </a:prstGeom>
        </p:spPr>
      </p:pic>
      <p:sp>
        <p:nvSpPr>
          <p:cNvPr id="7" name="TextBox 6"/>
          <p:cNvSpPr txBox="1"/>
          <p:nvPr/>
        </p:nvSpPr>
        <p:spPr>
          <a:xfrm>
            <a:off x="161316" y="15874"/>
            <a:ext cx="3762546" cy="261610"/>
          </a:xfrm>
          <a:prstGeom prst="rect">
            <a:avLst/>
          </a:prstGeom>
          <a:noFill/>
        </p:spPr>
        <p:txBody>
          <a:bodyPr wrap="square" rtlCol="0">
            <a:spAutoFit/>
          </a:bodyPr>
          <a:lstStyle/>
          <a:p>
            <a:pPr algn="ctr"/>
            <a:r>
              <a:rPr lang="en-US" sz="1100" dirty="0" smtClean="0">
                <a:solidFill>
                  <a:schemeClr val="bg1"/>
                </a:solidFill>
                <a:latin typeface="Palatino"/>
                <a:cs typeface="Palatino"/>
              </a:rPr>
              <a:t>Office of Distance Learning</a:t>
            </a:r>
            <a:endParaRPr lang="en-US" sz="1100" dirty="0">
              <a:solidFill>
                <a:schemeClr val="bg1"/>
              </a:solidFill>
              <a:latin typeface="Palatino"/>
              <a:cs typeface="Palatino"/>
            </a:endParaRPr>
          </a:p>
        </p:txBody>
      </p:sp>
      <p:sp>
        <p:nvSpPr>
          <p:cNvPr id="10" name="Title 1"/>
          <p:cNvSpPr>
            <a:spLocks noGrp="1"/>
          </p:cNvSpPr>
          <p:nvPr>
            <p:ph type="title"/>
          </p:nvPr>
        </p:nvSpPr>
        <p:spPr>
          <a:xfrm>
            <a:off x="422929" y="584207"/>
            <a:ext cx="8111471" cy="558800"/>
          </a:xfrm>
        </p:spPr>
        <p:txBody>
          <a:bodyPr>
            <a:noAutofit/>
          </a:bodyPr>
          <a:lstStyle/>
          <a:p>
            <a:pPr algn="l"/>
            <a:r>
              <a:rPr lang="en-US" sz="3400" b="1" dirty="0" smtClean="0">
                <a:solidFill>
                  <a:schemeClr val="tx2"/>
                </a:solidFill>
                <a:effectLst>
                  <a:outerShdw blurRad="38100" dist="38100" dir="2700000" algn="tl">
                    <a:srgbClr val="000000">
                      <a:alpha val="43137"/>
                    </a:srgbClr>
                  </a:outerShdw>
                </a:effectLst>
                <a:latin typeface="B Univers 65 Bold"/>
                <a:cs typeface="B Univers 65 Bold"/>
              </a:rPr>
              <a:t>Closer Look at Standard 7.4 </a:t>
            </a:r>
            <a:br>
              <a:rPr lang="en-US" sz="3400" b="1" dirty="0" smtClean="0">
                <a:solidFill>
                  <a:schemeClr val="tx2"/>
                </a:solidFill>
                <a:effectLst>
                  <a:outerShdw blurRad="38100" dist="38100" dir="2700000" algn="tl">
                    <a:srgbClr val="000000">
                      <a:alpha val="43137"/>
                    </a:srgbClr>
                  </a:outerShdw>
                </a:effectLst>
                <a:latin typeface="B Univers 65 Bold"/>
                <a:cs typeface="B Univers 65 Bold"/>
              </a:rPr>
            </a:br>
            <a:r>
              <a:rPr lang="en-US" sz="1800" b="1" dirty="0" smtClean="0">
                <a:solidFill>
                  <a:schemeClr val="tx2"/>
                </a:solidFill>
                <a:latin typeface="B Univers 65 Bold"/>
                <a:cs typeface="B Univers 65 Bold"/>
              </a:rPr>
              <a:t>(Not Met 41/66; 62%)</a:t>
            </a:r>
            <a:endParaRPr lang="en-US" sz="1800" b="1" dirty="0">
              <a:solidFill>
                <a:schemeClr val="tx2"/>
              </a:solidFill>
              <a:latin typeface="Univers 55"/>
              <a:cs typeface="Univers 55"/>
            </a:endParaRPr>
          </a:p>
        </p:txBody>
      </p:sp>
      <p:sp>
        <p:nvSpPr>
          <p:cNvPr id="6" name="TextBox 5"/>
          <p:cNvSpPr txBox="1"/>
          <p:nvPr/>
        </p:nvSpPr>
        <p:spPr>
          <a:xfrm>
            <a:off x="473364" y="1295401"/>
            <a:ext cx="8442036" cy="1200329"/>
          </a:xfrm>
          <a:prstGeom prst="rect">
            <a:avLst/>
          </a:prstGeom>
          <a:noFill/>
        </p:spPr>
        <p:txBody>
          <a:bodyPr wrap="square" rtlCol="0">
            <a:spAutoFit/>
          </a:bodyPr>
          <a:lstStyle/>
          <a:p>
            <a:pPr>
              <a:spcBef>
                <a:spcPts val="600"/>
              </a:spcBef>
              <a:spcAft>
                <a:spcPts val="600"/>
              </a:spcAft>
            </a:pPr>
            <a:r>
              <a:rPr lang="en-US" sz="2400" b="1" dirty="0" smtClean="0">
                <a:solidFill>
                  <a:schemeClr val="tx2"/>
                </a:solidFill>
              </a:rPr>
              <a:t>Standard</a:t>
            </a:r>
            <a:r>
              <a:rPr lang="en-US" sz="2400" dirty="0" smtClean="0">
                <a:solidFill>
                  <a:schemeClr val="tx2"/>
                </a:solidFill>
              </a:rPr>
              <a:t>: Course instructions articulate or link to an explanation of how the institution’s student support services can help students succeed and how students can access the services.</a:t>
            </a:r>
          </a:p>
        </p:txBody>
      </p:sp>
      <p:sp>
        <p:nvSpPr>
          <p:cNvPr id="8" name="Rectangle 7"/>
          <p:cNvSpPr/>
          <p:nvPr/>
        </p:nvSpPr>
        <p:spPr>
          <a:xfrm>
            <a:off x="7702926" y="6172200"/>
            <a:ext cx="1441073"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95943" y="2495730"/>
            <a:ext cx="8686800" cy="4308872"/>
          </a:xfrm>
          <a:prstGeom prst="rect">
            <a:avLst/>
          </a:prstGeom>
          <a:solidFill>
            <a:schemeClr val="bg1">
              <a:lumMod val="85000"/>
            </a:schemeClr>
          </a:solidFill>
          <a:ln w="25400">
            <a:solidFill>
              <a:srgbClr val="C00000"/>
            </a:solidFill>
          </a:ln>
        </p:spPr>
        <p:txBody>
          <a:bodyPr wrap="square" rtlCol="0">
            <a:spAutoFit/>
          </a:bodyPr>
          <a:lstStyle/>
          <a:p>
            <a:r>
              <a:rPr lang="en-US" sz="2600" b="1" dirty="0" smtClean="0">
                <a:solidFill>
                  <a:srgbClr val="332222"/>
                </a:solidFill>
              </a:rPr>
              <a:t>For this standard to be met at UL Lafayette:</a:t>
            </a:r>
            <a:r>
              <a:rPr lang="en-US" sz="2600" dirty="0" smtClean="0">
                <a:solidFill>
                  <a:srgbClr val="332222"/>
                </a:solidFill>
              </a:rPr>
              <a:t> </a:t>
            </a:r>
          </a:p>
          <a:p>
            <a:pPr marL="285750" indent="-285750">
              <a:buFont typeface="Arial" panose="020B0604020202020204" pitchFamily="34" charset="0"/>
              <a:buChar char="•"/>
            </a:pPr>
            <a:r>
              <a:rPr lang="en-US" sz="2600" dirty="0" smtClean="0">
                <a:solidFill>
                  <a:srgbClr val="332222"/>
                </a:solidFill>
              </a:rPr>
              <a:t>A description of the Office of Student Affairs and how to access it (provide link to </a:t>
            </a:r>
            <a:r>
              <a:rPr lang="en-US" sz="2600" dirty="0">
                <a:solidFill>
                  <a:srgbClr val="332222"/>
                </a:solidFill>
              </a:rPr>
              <a:t>the </a:t>
            </a:r>
            <a:r>
              <a:rPr lang="en-US" sz="2600" dirty="0" smtClean="0">
                <a:solidFill>
                  <a:srgbClr val="332222"/>
                </a:solidFill>
              </a:rPr>
              <a:t>website: http</a:t>
            </a:r>
            <a:r>
              <a:rPr lang="en-US" sz="2600" dirty="0">
                <a:solidFill>
                  <a:srgbClr val="332222"/>
                </a:solidFill>
              </a:rPr>
              <a:t>://studentaffairs.louisiana.edu</a:t>
            </a:r>
            <a:r>
              <a:rPr lang="en-US" sz="2600" dirty="0" smtClean="0">
                <a:solidFill>
                  <a:srgbClr val="332222"/>
                </a:solidFill>
              </a:rPr>
              <a:t>/)</a:t>
            </a:r>
          </a:p>
          <a:p>
            <a:pPr marL="285750" indent="-285750">
              <a:buFont typeface="Arial" panose="020B0604020202020204" pitchFamily="34" charset="0"/>
              <a:buChar char="•"/>
            </a:pPr>
            <a:r>
              <a:rPr lang="en-US" sz="2600" dirty="0" smtClean="0">
                <a:solidFill>
                  <a:srgbClr val="332222"/>
                </a:solidFill>
              </a:rPr>
              <a:t>A list of the types of services available and websites:</a:t>
            </a:r>
          </a:p>
          <a:p>
            <a:pPr marL="742950" lvl="1" indent="-285750">
              <a:buFont typeface="Arial" panose="020B0604020202020204" pitchFamily="34" charset="0"/>
              <a:buChar char="•"/>
            </a:pPr>
            <a:r>
              <a:rPr lang="en-US" dirty="0" smtClean="0">
                <a:solidFill>
                  <a:srgbClr val="332222"/>
                </a:solidFill>
              </a:rPr>
              <a:t>Advising</a:t>
            </a:r>
          </a:p>
          <a:p>
            <a:pPr marL="742950" lvl="1" indent="-285750">
              <a:buFont typeface="Arial" panose="020B0604020202020204" pitchFamily="34" charset="0"/>
              <a:buChar char="•"/>
            </a:pPr>
            <a:r>
              <a:rPr lang="en-US" dirty="0" smtClean="0">
                <a:solidFill>
                  <a:srgbClr val="332222"/>
                </a:solidFill>
              </a:rPr>
              <a:t>Registration</a:t>
            </a:r>
          </a:p>
          <a:p>
            <a:pPr marL="742950" lvl="1" indent="-285750">
              <a:buFont typeface="Arial" panose="020B0604020202020204" pitchFamily="34" charset="0"/>
              <a:buChar char="•"/>
            </a:pPr>
            <a:r>
              <a:rPr lang="en-US" dirty="0" smtClean="0">
                <a:solidFill>
                  <a:srgbClr val="332222"/>
                </a:solidFill>
              </a:rPr>
              <a:t>Financial Aid</a:t>
            </a:r>
          </a:p>
          <a:p>
            <a:pPr marL="742950" lvl="1" indent="-285750">
              <a:buFont typeface="Arial" panose="020B0604020202020204" pitchFamily="34" charset="0"/>
              <a:buChar char="•"/>
            </a:pPr>
            <a:r>
              <a:rPr lang="en-US" dirty="0" smtClean="0">
                <a:solidFill>
                  <a:srgbClr val="332222"/>
                </a:solidFill>
              </a:rPr>
              <a:t>Student / Campus Life</a:t>
            </a:r>
          </a:p>
          <a:p>
            <a:endParaRPr lang="en-US" sz="2000" b="1" dirty="0" smtClean="0">
              <a:solidFill>
                <a:srgbClr val="332222"/>
              </a:solidFill>
            </a:endParaRPr>
          </a:p>
          <a:p>
            <a:r>
              <a:rPr lang="en-US" sz="2600" b="1" dirty="0" smtClean="0">
                <a:solidFill>
                  <a:srgbClr val="332222"/>
                </a:solidFill>
              </a:rPr>
              <a:t>Tip</a:t>
            </a:r>
            <a:r>
              <a:rPr lang="en-US" sz="2600" dirty="0" smtClean="0">
                <a:solidFill>
                  <a:srgbClr val="332222"/>
                </a:solidFill>
              </a:rPr>
              <a:t>: Create a Learner Support block in the LMS that includes these links for your institution.</a:t>
            </a:r>
            <a:endParaRPr lang="en-US" sz="2600" dirty="0">
              <a:solidFill>
                <a:srgbClr val="332222"/>
              </a:solidFill>
            </a:endParaRPr>
          </a:p>
        </p:txBody>
      </p:sp>
      <p:sp>
        <p:nvSpPr>
          <p:cNvPr id="3" name="TextBox 2"/>
          <p:cNvSpPr txBox="1"/>
          <p:nvPr/>
        </p:nvSpPr>
        <p:spPr>
          <a:xfrm>
            <a:off x="3429000" y="4362485"/>
            <a:ext cx="3657600" cy="923330"/>
          </a:xfrm>
          <a:prstGeom prst="rect">
            <a:avLst/>
          </a:prstGeom>
          <a:noFill/>
        </p:spPr>
        <p:txBody>
          <a:bodyPr wrap="square" rtlCol="0">
            <a:spAutoFit/>
          </a:bodyPr>
          <a:lstStyle/>
          <a:p>
            <a:pPr marL="742950" lvl="1" indent="-285750">
              <a:buFont typeface="Arial" panose="020B0604020202020204" pitchFamily="34" charset="0"/>
              <a:buChar char="•"/>
            </a:pPr>
            <a:r>
              <a:rPr lang="en-US" dirty="0" smtClean="0">
                <a:solidFill>
                  <a:srgbClr val="332222"/>
                </a:solidFill>
              </a:rPr>
              <a:t>Counseling </a:t>
            </a:r>
            <a:r>
              <a:rPr lang="en-US" dirty="0">
                <a:solidFill>
                  <a:srgbClr val="332222"/>
                </a:solidFill>
              </a:rPr>
              <a:t>/ Testing</a:t>
            </a:r>
          </a:p>
          <a:p>
            <a:pPr marL="742950" lvl="1" indent="-285750">
              <a:buFont typeface="Arial" panose="020B0604020202020204" pitchFamily="34" charset="0"/>
              <a:buChar char="•"/>
            </a:pPr>
            <a:r>
              <a:rPr lang="en-US" dirty="0">
                <a:solidFill>
                  <a:srgbClr val="332222"/>
                </a:solidFill>
              </a:rPr>
              <a:t>Career Services</a:t>
            </a:r>
          </a:p>
          <a:p>
            <a:pPr marL="742950" lvl="1" indent="-285750">
              <a:buFont typeface="Arial" panose="020B0604020202020204" pitchFamily="34" charset="0"/>
              <a:buChar char="•"/>
            </a:pPr>
            <a:r>
              <a:rPr lang="en-US" dirty="0">
                <a:solidFill>
                  <a:srgbClr val="332222"/>
                </a:solidFill>
              </a:rPr>
              <a:t>Student Organizations</a:t>
            </a:r>
          </a:p>
        </p:txBody>
      </p:sp>
    </p:spTree>
    <p:extLst>
      <p:ext uri="{BB962C8B-B14F-4D97-AF65-F5344CB8AC3E}">
        <p14:creationId xmlns:p14="http://schemas.microsoft.com/office/powerpoint/2010/main" val="5534837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ng Nam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 y="0"/>
            <a:ext cx="9144000" cy="6858000"/>
          </a:xfrm>
          <a:prstGeom prst="rect">
            <a:avLst/>
          </a:prstGeom>
        </p:spPr>
      </p:pic>
      <p:sp>
        <p:nvSpPr>
          <p:cNvPr id="7" name="TextBox 6"/>
          <p:cNvSpPr txBox="1"/>
          <p:nvPr/>
        </p:nvSpPr>
        <p:spPr>
          <a:xfrm>
            <a:off x="161316" y="15874"/>
            <a:ext cx="3762546" cy="261610"/>
          </a:xfrm>
          <a:prstGeom prst="rect">
            <a:avLst/>
          </a:prstGeom>
          <a:noFill/>
        </p:spPr>
        <p:txBody>
          <a:bodyPr wrap="square" rtlCol="0">
            <a:spAutoFit/>
          </a:bodyPr>
          <a:lstStyle/>
          <a:p>
            <a:pPr algn="ctr"/>
            <a:r>
              <a:rPr lang="en-US" sz="1100" dirty="0" smtClean="0">
                <a:solidFill>
                  <a:schemeClr val="bg1"/>
                </a:solidFill>
                <a:latin typeface="Palatino"/>
                <a:cs typeface="Palatino"/>
              </a:rPr>
              <a:t>Office of Distance Learning</a:t>
            </a:r>
            <a:endParaRPr lang="en-US" sz="1100" dirty="0">
              <a:solidFill>
                <a:schemeClr val="bg1"/>
              </a:solidFill>
              <a:latin typeface="Palatino"/>
              <a:cs typeface="Palatino"/>
            </a:endParaRPr>
          </a:p>
        </p:txBody>
      </p:sp>
      <p:sp>
        <p:nvSpPr>
          <p:cNvPr id="10" name="Title 1"/>
          <p:cNvSpPr>
            <a:spLocks noGrp="1"/>
          </p:cNvSpPr>
          <p:nvPr>
            <p:ph type="title"/>
          </p:nvPr>
        </p:nvSpPr>
        <p:spPr>
          <a:xfrm>
            <a:off x="422929" y="584207"/>
            <a:ext cx="8111471" cy="558800"/>
          </a:xfrm>
        </p:spPr>
        <p:txBody>
          <a:bodyPr>
            <a:noAutofit/>
          </a:bodyPr>
          <a:lstStyle/>
          <a:p>
            <a:pPr algn="l"/>
            <a:r>
              <a:rPr lang="en-US" sz="3400" b="1" dirty="0" smtClean="0">
                <a:solidFill>
                  <a:schemeClr val="tx2"/>
                </a:solidFill>
                <a:effectLst>
                  <a:outerShdw blurRad="38100" dist="38100" dir="2700000" algn="tl">
                    <a:srgbClr val="000000">
                      <a:alpha val="43137"/>
                    </a:srgbClr>
                  </a:outerShdw>
                </a:effectLst>
                <a:latin typeface="B Univers 65 Bold"/>
                <a:cs typeface="B Univers 65 Bold"/>
              </a:rPr>
              <a:t>Closer Look at Standard 1.7 </a:t>
            </a:r>
            <a:br>
              <a:rPr lang="en-US" sz="3400" b="1" dirty="0" smtClean="0">
                <a:solidFill>
                  <a:schemeClr val="tx2"/>
                </a:solidFill>
                <a:effectLst>
                  <a:outerShdw blurRad="38100" dist="38100" dir="2700000" algn="tl">
                    <a:srgbClr val="000000">
                      <a:alpha val="43137"/>
                    </a:srgbClr>
                  </a:outerShdw>
                </a:effectLst>
                <a:latin typeface="B Univers 65 Bold"/>
                <a:cs typeface="B Univers 65 Bold"/>
              </a:rPr>
            </a:br>
            <a:r>
              <a:rPr lang="en-US" sz="1800" b="1" dirty="0" smtClean="0">
                <a:solidFill>
                  <a:schemeClr val="tx2"/>
                </a:solidFill>
                <a:latin typeface="B Univers 65 Bold"/>
                <a:cs typeface="B Univers 65 Bold"/>
              </a:rPr>
              <a:t>(Not Met 34/66; 51.5%)</a:t>
            </a:r>
            <a:endParaRPr lang="en-US" sz="1800" b="1" dirty="0">
              <a:solidFill>
                <a:schemeClr val="tx2"/>
              </a:solidFill>
              <a:latin typeface="Univers 55"/>
              <a:cs typeface="Univers 55"/>
            </a:endParaRPr>
          </a:p>
        </p:txBody>
      </p:sp>
      <p:sp>
        <p:nvSpPr>
          <p:cNvPr id="6" name="TextBox 5"/>
          <p:cNvSpPr txBox="1"/>
          <p:nvPr/>
        </p:nvSpPr>
        <p:spPr>
          <a:xfrm>
            <a:off x="473364" y="1295401"/>
            <a:ext cx="8442036" cy="830997"/>
          </a:xfrm>
          <a:prstGeom prst="rect">
            <a:avLst/>
          </a:prstGeom>
          <a:noFill/>
        </p:spPr>
        <p:txBody>
          <a:bodyPr wrap="square" rtlCol="0">
            <a:spAutoFit/>
          </a:bodyPr>
          <a:lstStyle/>
          <a:p>
            <a:pPr>
              <a:spcBef>
                <a:spcPts val="600"/>
              </a:spcBef>
              <a:spcAft>
                <a:spcPts val="600"/>
              </a:spcAft>
            </a:pPr>
            <a:r>
              <a:rPr lang="en-US" sz="2400" b="1" dirty="0" smtClean="0">
                <a:solidFill>
                  <a:schemeClr val="tx2"/>
                </a:solidFill>
              </a:rPr>
              <a:t>Standard</a:t>
            </a:r>
            <a:r>
              <a:rPr lang="en-US" sz="2400" dirty="0" smtClean="0">
                <a:solidFill>
                  <a:schemeClr val="tx2"/>
                </a:solidFill>
              </a:rPr>
              <a:t>: The self-introduction by the instructor is appropriate and is available online.</a:t>
            </a:r>
          </a:p>
        </p:txBody>
      </p:sp>
      <p:sp>
        <p:nvSpPr>
          <p:cNvPr id="2" name="TextBox 1"/>
          <p:cNvSpPr txBox="1"/>
          <p:nvPr/>
        </p:nvSpPr>
        <p:spPr>
          <a:xfrm>
            <a:off x="223463" y="2121261"/>
            <a:ext cx="8686800" cy="3970318"/>
          </a:xfrm>
          <a:prstGeom prst="rect">
            <a:avLst/>
          </a:prstGeom>
          <a:solidFill>
            <a:schemeClr val="bg1">
              <a:lumMod val="85000"/>
            </a:schemeClr>
          </a:solidFill>
          <a:ln w="25400">
            <a:solidFill>
              <a:srgbClr val="C00000"/>
            </a:solidFill>
          </a:ln>
        </p:spPr>
        <p:txBody>
          <a:bodyPr wrap="square" rtlCol="0">
            <a:spAutoFit/>
          </a:bodyPr>
          <a:lstStyle/>
          <a:p>
            <a:r>
              <a:rPr lang="en-US" sz="2600" b="1" dirty="0" smtClean="0">
                <a:solidFill>
                  <a:srgbClr val="332222"/>
                </a:solidFill>
              </a:rPr>
              <a:t>For this standard to be met at UL Lafayette, look for both:</a:t>
            </a:r>
          </a:p>
          <a:p>
            <a:pPr marL="285750" indent="-285750">
              <a:buFont typeface="Arial" panose="020B0604020202020204" pitchFamily="34" charset="0"/>
              <a:buChar char="•"/>
            </a:pPr>
            <a:r>
              <a:rPr lang="en-US" sz="2600" dirty="0" smtClean="0">
                <a:solidFill>
                  <a:srgbClr val="332222"/>
                </a:solidFill>
              </a:rPr>
              <a:t>The essentials: the instructor’s name, title, field of expertise, email address, phone number and times when the instructor is typically online or may be reached by phone.</a:t>
            </a:r>
          </a:p>
          <a:p>
            <a:pPr marL="285750" indent="-285750">
              <a:buFont typeface="Arial" panose="020B0604020202020204" pitchFamily="34" charset="0"/>
              <a:buChar char="•"/>
            </a:pPr>
            <a:r>
              <a:rPr lang="en-US" sz="2600" dirty="0" smtClean="0">
                <a:solidFill>
                  <a:srgbClr val="332222"/>
                </a:solidFill>
              </a:rPr>
              <a:t>Something extra: </a:t>
            </a:r>
          </a:p>
          <a:p>
            <a:pPr marL="742950" lvl="1" indent="-285750">
              <a:buFont typeface="Arial" panose="020B0604020202020204" pitchFamily="34" charset="0"/>
              <a:buChar char="•"/>
            </a:pPr>
            <a:r>
              <a:rPr lang="en-US" dirty="0" smtClean="0">
                <a:solidFill>
                  <a:srgbClr val="332222"/>
                </a:solidFill>
              </a:rPr>
              <a:t>A welcome note (with picture) or recorded message</a:t>
            </a:r>
          </a:p>
          <a:p>
            <a:pPr marL="742950" lvl="1" indent="-285750">
              <a:buFont typeface="Arial" panose="020B0604020202020204" pitchFamily="34" charset="0"/>
              <a:buChar char="•"/>
            </a:pPr>
            <a:r>
              <a:rPr lang="en-US" dirty="0" smtClean="0">
                <a:solidFill>
                  <a:srgbClr val="332222"/>
                </a:solidFill>
              </a:rPr>
              <a:t>A bio or history of teaching</a:t>
            </a:r>
          </a:p>
          <a:p>
            <a:pPr marL="742950" lvl="1" indent="-285750">
              <a:buFont typeface="Arial" panose="020B0604020202020204" pitchFamily="34" charset="0"/>
              <a:buChar char="•"/>
            </a:pPr>
            <a:r>
              <a:rPr lang="en-US" dirty="0" smtClean="0">
                <a:solidFill>
                  <a:srgbClr val="332222"/>
                </a:solidFill>
              </a:rPr>
              <a:t>A link to a personal website / blog for additional personal information</a:t>
            </a:r>
          </a:p>
          <a:p>
            <a:endParaRPr lang="en-US" sz="1600" dirty="0" smtClean="0">
              <a:solidFill>
                <a:srgbClr val="332222"/>
              </a:solidFill>
            </a:endParaRPr>
          </a:p>
          <a:p>
            <a:r>
              <a:rPr lang="en-US" sz="2600" b="1" dirty="0" smtClean="0">
                <a:solidFill>
                  <a:srgbClr val="332222"/>
                </a:solidFill>
              </a:rPr>
              <a:t>Tip</a:t>
            </a:r>
            <a:r>
              <a:rPr lang="en-US" sz="2600" dirty="0" smtClean="0">
                <a:solidFill>
                  <a:srgbClr val="332222"/>
                </a:solidFill>
              </a:rPr>
              <a:t>: Instructors should consider having the self-introduction reside in a more permanent place in the course. </a:t>
            </a:r>
            <a:endParaRPr lang="en-US" sz="2600" dirty="0">
              <a:solidFill>
                <a:srgbClr val="332222"/>
              </a:solidFill>
            </a:endParaRPr>
          </a:p>
        </p:txBody>
      </p:sp>
    </p:spTree>
    <p:extLst>
      <p:ext uri="{BB962C8B-B14F-4D97-AF65-F5344CB8AC3E}">
        <p14:creationId xmlns:p14="http://schemas.microsoft.com/office/powerpoint/2010/main" val="41911545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ng Nam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 y="0"/>
            <a:ext cx="9144000" cy="6858000"/>
          </a:xfrm>
          <a:prstGeom prst="rect">
            <a:avLst/>
          </a:prstGeom>
        </p:spPr>
      </p:pic>
      <p:sp>
        <p:nvSpPr>
          <p:cNvPr id="7" name="TextBox 6"/>
          <p:cNvSpPr txBox="1"/>
          <p:nvPr/>
        </p:nvSpPr>
        <p:spPr>
          <a:xfrm>
            <a:off x="161316" y="15874"/>
            <a:ext cx="3762546" cy="261610"/>
          </a:xfrm>
          <a:prstGeom prst="rect">
            <a:avLst/>
          </a:prstGeom>
          <a:noFill/>
        </p:spPr>
        <p:txBody>
          <a:bodyPr wrap="square" rtlCol="0">
            <a:spAutoFit/>
          </a:bodyPr>
          <a:lstStyle/>
          <a:p>
            <a:pPr algn="ctr"/>
            <a:r>
              <a:rPr lang="en-US" sz="1100" dirty="0" smtClean="0">
                <a:solidFill>
                  <a:schemeClr val="bg1"/>
                </a:solidFill>
                <a:latin typeface="Palatino"/>
                <a:cs typeface="Palatino"/>
              </a:rPr>
              <a:t>Office of Distance Learning</a:t>
            </a:r>
            <a:endParaRPr lang="en-US" sz="1100" dirty="0">
              <a:solidFill>
                <a:schemeClr val="bg1"/>
              </a:solidFill>
              <a:latin typeface="Palatino"/>
              <a:cs typeface="Palatino"/>
            </a:endParaRPr>
          </a:p>
        </p:txBody>
      </p:sp>
      <p:sp>
        <p:nvSpPr>
          <p:cNvPr id="10" name="Title 1"/>
          <p:cNvSpPr>
            <a:spLocks noGrp="1"/>
          </p:cNvSpPr>
          <p:nvPr>
            <p:ph type="title"/>
          </p:nvPr>
        </p:nvSpPr>
        <p:spPr>
          <a:xfrm>
            <a:off x="422929" y="584207"/>
            <a:ext cx="8111471" cy="558800"/>
          </a:xfrm>
        </p:spPr>
        <p:txBody>
          <a:bodyPr>
            <a:noAutofit/>
          </a:bodyPr>
          <a:lstStyle/>
          <a:p>
            <a:pPr algn="l"/>
            <a:r>
              <a:rPr lang="en-US" sz="3400" b="1" dirty="0" smtClean="0">
                <a:solidFill>
                  <a:schemeClr val="tx2"/>
                </a:solidFill>
                <a:effectLst>
                  <a:outerShdw blurRad="38100" dist="38100" dir="2700000" algn="tl">
                    <a:srgbClr val="000000">
                      <a:alpha val="43137"/>
                    </a:srgbClr>
                  </a:outerShdw>
                </a:effectLst>
                <a:latin typeface="B Univers 65 Bold"/>
                <a:cs typeface="B Univers 65 Bold"/>
              </a:rPr>
              <a:t>Remedies for the Blues: </a:t>
            </a:r>
            <a:br>
              <a:rPr lang="en-US" sz="3400" b="1" dirty="0" smtClean="0">
                <a:solidFill>
                  <a:schemeClr val="tx2"/>
                </a:solidFill>
                <a:effectLst>
                  <a:outerShdw blurRad="38100" dist="38100" dir="2700000" algn="tl">
                    <a:srgbClr val="000000">
                      <a:alpha val="43137"/>
                    </a:srgbClr>
                  </a:outerShdw>
                </a:effectLst>
                <a:latin typeface="B Univers 65 Bold"/>
                <a:cs typeface="B Univers 65 Bold"/>
              </a:rPr>
            </a:br>
            <a:r>
              <a:rPr lang="en-US" sz="3400" b="1" dirty="0">
                <a:solidFill>
                  <a:schemeClr val="tx2"/>
                </a:solidFill>
                <a:effectLst>
                  <a:outerShdw blurRad="38100" dist="38100" dir="2700000" algn="tl">
                    <a:srgbClr val="000000">
                      <a:alpha val="43137"/>
                    </a:srgbClr>
                  </a:outerShdw>
                </a:effectLst>
                <a:latin typeface="B Univers 65 Bold"/>
                <a:cs typeface="B Univers 65 Bold"/>
              </a:rPr>
              <a:t>	</a:t>
            </a:r>
            <a:r>
              <a:rPr lang="en-US" sz="3400" b="1" dirty="0" smtClean="0">
                <a:solidFill>
                  <a:srgbClr val="C00000"/>
                </a:solidFill>
                <a:effectLst>
                  <a:outerShdw blurRad="38100" dist="38100" dir="2700000" algn="tl">
                    <a:srgbClr val="000000">
                      <a:alpha val="43137"/>
                    </a:srgbClr>
                  </a:outerShdw>
                </a:effectLst>
                <a:latin typeface="B Univers 65 Bold"/>
                <a:cs typeface="B Univers 65 Bold"/>
              </a:rPr>
              <a:t>Actions Taken for Reviewers</a:t>
            </a:r>
            <a:endParaRPr lang="en-US" sz="3400" b="1" dirty="0">
              <a:solidFill>
                <a:srgbClr val="C00000"/>
              </a:solidFill>
              <a:effectLst>
                <a:outerShdw blurRad="38100" dist="38100" dir="2700000" algn="tl">
                  <a:srgbClr val="000000">
                    <a:alpha val="43137"/>
                  </a:srgbClr>
                </a:outerShdw>
              </a:effectLst>
              <a:latin typeface="Univers 55"/>
              <a:cs typeface="Univers 55"/>
            </a:endParaRPr>
          </a:p>
        </p:txBody>
      </p:sp>
      <p:sp>
        <p:nvSpPr>
          <p:cNvPr id="6" name="TextBox 5"/>
          <p:cNvSpPr txBox="1"/>
          <p:nvPr/>
        </p:nvSpPr>
        <p:spPr>
          <a:xfrm>
            <a:off x="473364" y="1676400"/>
            <a:ext cx="8229600" cy="3170099"/>
          </a:xfrm>
          <a:prstGeom prst="rect">
            <a:avLst/>
          </a:prstGeom>
          <a:noFill/>
        </p:spPr>
        <p:txBody>
          <a:bodyPr wrap="square" rtlCol="0">
            <a:spAutoFit/>
          </a:bodyPr>
          <a:lstStyle/>
          <a:p>
            <a:pPr>
              <a:spcBef>
                <a:spcPts val="600"/>
              </a:spcBef>
              <a:spcAft>
                <a:spcPts val="600"/>
              </a:spcAft>
            </a:pPr>
            <a:r>
              <a:rPr lang="en-US" sz="3200" dirty="0" smtClean="0">
                <a:solidFill>
                  <a:schemeClr val="tx2"/>
                </a:solidFill>
              </a:rPr>
              <a:t>“Reviewer Refresher” workshop (SP14) </a:t>
            </a:r>
          </a:p>
          <a:p>
            <a:pPr marL="914400" lvl="1" indent="-457200">
              <a:spcBef>
                <a:spcPts val="600"/>
              </a:spcBef>
              <a:spcAft>
                <a:spcPts val="600"/>
              </a:spcAft>
              <a:buFont typeface="Wingdings" panose="05000000000000000000" pitchFamily="2" charset="2"/>
              <a:buChar char="§"/>
            </a:pPr>
            <a:r>
              <a:rPr lang="en-US" sz="3200" dirty="0" smtClean="0">
                <a:solidFill>
                  <a:schemeClr val="tx2"/>
                </a:solidFill>
              </a:rPr>
              <a:t>Most missed (50%+)</a:t>
            </a:r>
          </a:p>
          <a:p>
            <a:pPr marL="914400" lvl="1" indent="-457200">
              <a:spcBef>
                <a:spcPts val="600"/>
              </a:spcBef>
              <a:spcAft>
                <a:spcPts val="600"/>
              </a:spcAft>
              <a:buFont typeface="Wingdings" panose="05000000000000000000" pitchFamily="2" charset="2"/>
              <a:buChar char="§"/>
            </a:pPr>
            <a:r>
              <a:rPr lang="en-US" sz="3200" b="1" dirty="0" smtClean="0">
                <a:solidFill>
                  <a:schemeClr val="tx2"/>
                </a:solidFill>
              </a:rPr>
              <a:t>Essentials most missed (20%+)</a:t>
            </a:r>
          </a:p>
          <a:p>
            <a:pPr marL="914400" lvl="1" indent="-457200">
              <a:spcBef>
                <a:spcPts val="600"/>
              </a:spcBef>
              <a:spcAft>
                <a:spcPts val="600"/>
              </a:spcAft>
              <a:buFont typeface="Wingdings" panose="05000000000000000000" pitchFamily="2" charset="2"/>
              <a:buChar char="§"/>
            </a:pPr>
            <a:r>
              <a:rPr lang="en-US" sz="3200" dirty="0" smtClean="0">
                <a:solidFill>
                  <a:schemeClr val="tx2"/>
                </a:solidFill>
              </a:rPr>
              <a:t>General standards</a:t>
            </a:r>
          </a:p>
          <a:p>
            <a:pPr>
              <a:spcBef>
                <a:spcPts val="600"/>
              </a:spcBef>
              <a:spcAft>
                <a:spcPts val="600"/>
              </a:spcAft>
            </a:pPr>
            <a:endParaRPr lang="en-US" sz="3200" dirty="0" smtClean="0">
              <a:solidFill>
                <a:schemeClr val="tx2"/>
              </a:solidFill>
            </a:endParaRP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3977198"/>
            <a:ext cx="2321103" cy="2880802"/>
          </a:xfrm>
          <a:prstGeom prst="rect">
            <a:avLst/>
          </a:prstGeom>
          <a:noFill/>
          <a:ln w="25400">
            <a:solidFill>
              <a:srgbClr val="332222"/>
            </a:solidFill>
            <a:miter lim="800000"/>
            <a:headEnd/>
            <a:tailEnd/>
          </a:ln>
          <a:extLst>
            <a:ext uri="{909E8E84-426E-40DD-AFC4-6F175D3DCCD1}">
              <a14:hiddenFill xmlns:a14="http://schemas.microsoft.com/office/drawing/2010/main">
                <a:solidFill>
                  <a:schemeClr val="accent1"/>
                </a:solidFill>
              </a14:hiddenFill>
            </a:ext>
          </a:extLst>
        </p:spPr>
      </p:pic>
      <p:cxnSp>
        <p:nvCxnSpPr>
          <p:cNvPr id="8" name="Straight Connector 7"/>
          <p:cNvCxnSpPr/>
          <p:nvPr/>
        </p:nvCxnSpPr>
        <p:spPr>
          <a:xfrm>
            <a:off x="473364" y="15240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42495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ng Nam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 y="0"/>
            <a:ext cx="9144000" cy="6858000"/>
          </a:xfrm>
          <a:prstGeom prst="rect">
            <a:avLst/>
          </a:prstGeom>
        </p:spPr>
      </p:pic>
      <p:sp>
        <p:nvSpPr>
          <p:cNvPr id="7" name="TextBox 6"/>
          <p:cNvSpPr txBox="1"/>
          <p:nvPr/>
        </p:nvSpPr>
        <p:spPr>
          <a:xfrm>
            <a:off x="161316" y="15874"/>
            <a:ext cx="3762546" cy="261610"/>
          </a:xfrm>
          <a:prstGeom prst="rect">
            <a:avLst/>
          </a:prstGeom>
          <a:noFill/>
        </p:spPr>
        <p:txBody>
          <a:bodyPr wrap="square" rtlCol="0">
            <a:spAutoFit/>
          </a:bodyPr>
          <a:lstStyle/>
          <a:p>
            <a:pPr algn="ctr"/>
            <a:r>
              <a:rPr lang="en-US" sz="1100" dirty="0" smtClean="0">
                <a:solidFill>
                  <a:schemeClr val="bg1"/>
                </a:solidFill>
                <a:latin typeface="Palatino"/>
                <a:cs typeface="Palatino"/>
              </a:rPr>
              <a:t>Office of Distance Learning</a:t>
            </a:r>
            <a:endParaRPr lang="en-US" sz="1100" dirty="0">
              <a:solidFill>
                <a:schemeClr val="bg1"/>
              </a:solidFill>
              <a:latin typeface="Palatino"/>
              <a:cs typeface="Palatino"/>
            </a:endParaRPr>
          </a:p>
        </p:txBody>
      </p:sp>
      <p:sp>
        <p:nvSpPr>
          <p:cNvPr id="6" name="Rectangle 5"/>
          <p:cNvSpPr/>
          <p:nvPr/>
        </p:nvSpPr>
        <p:spPr>
          <a:xfrm>
            <a:off x="7772400" y="6172200"/>
            <a:ext cx="13716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39171647"/>
              </p:ext>
            </p:extLst>
          </p:nvPr>
        </p:nvGraphicFramePr>
        <p:xfrm>
          <a:off x="304800" y="609600"/>
          <a:ext cx="8610600" cy="6073829"/>
        </p:xfrm>
        <a:graphic>
          <a:graphicData uri="http://schemas.openxmlformats.org/drawingml/2006/table">
            <a:tbl>
              <a:tblPr firstRow="1" bandRow="1">
                <a:tableStyleId>{21E4AEA4-8DFA-4A89-87EB-49C32662AFE0}</a:tableStyleId>
              </a:tblPr>
              <a:tblGrid>
                <a:gridCol w="1579927"/>
                <a:gridCol w="7030673"/>
              </a:tblGrid>
              <a:tr h="1219200">
                <a:tc>
                  <a:txBody>
                    <a:bodyPr/>
                    <a:lstStyle/>
                    <a:p>
                      <a:r>
                        <a:rPr lang="en-US" sz="2400" dirty="0" smtClean="0"/>
                        <a:t>Essential Standards Not Met</a:t>
                      </a:r>
                      <a:endParaRPr lang="en-US" sz="2400" dirty="0"/>
                    </a:p>
                  </a:txBody>
                  <a:tcPr anchor="ctr"/>
                </a:tc>
                <a:tc>
                  <a:txBody>
                    <a:bodyPr/>
                    <a:lstStyle/>
                    <a:p>
                      <a:pPr algn="ctr"/>
                      <a:r>
                        <a:rPr lang="en-US" sz="2400" i="0" dirty="0" smtClean="0"/>
                        <a:t>Consider this…</a:t>
                      </a:r>
                      <a:endParaRPr lang="en-US" sz="2400" i="0" dirty="0"/>
                    </a:p>
                  </a:txBody>
                  <a:tcPr anchor="ctr"/>
                </a:tc>
              </a:tr>
              <a:tr h="911374">
                <a:tc>
                  <a:txBody>
                    <a:bodyPr/>
                    <a:lstStyle/>
                    <a:p>
                      <a:pPr algn="ctr"/>
                      <a:r>
                        <a:rPr lang="en-US" sz="2400" b="1" dirty="0" smtClean="0">
                          <a:solidFill>
                            <a:srgbClr val="332222"/>
                          </a:solidFill>
                        </a:rPr>
                        <a:t>1.1 </a:t>
                      </a:r>
                      <a:br>
                        <a:rPr lang="en-US" sz="2400" b="1" dirty="0" smtClean="0">
                          <a:solidFill>
                            <a:srgbClr val="332222"/>
                          </a:solidFill>
                        </a:rPr>
                      </a:br>
                      <a:r>
                        <a:rPr lang="en-US" sz="2400" b="1" dirty="0" smtClean="0">
                          <a:solidFill>
                            <a:srgbClr val="332222"/>
                          </a:solidFill>
                        </a:rPr>
                        <a:t>(26%)</a:t>
                      </a:r>
                      <a:endParaRPr lang="en-US" sz="2400" b="1" dirty="0">
                        <a:solidFill>
                          <a:srgbClr val="332222"/>
                        </a:solidFill>
                      </a:endParaRPr>
                    </a:p>
                  </a:txBody>
                  <a:tcPr anchor="ctr">
                    <a:lnR w="12700" cap="flat" cmpd="sng" algn="ctr">
                      <a:solidFill>
                        <a:srgbClr val="F8F8F8"/>
                      </a:solidFill>
                      <a:prstDash val="solid"/>
                      <a:round/>
                      <a:headEnd type="none" w="med" len="med"/>
                      <a:tailEnd type="none" w="med" len="med"/>
                    </a:lnR>
                    <a:lnB w="12700" cap="flat" cmpd="sng" algn="ctr">
                      <a:solidFill>
                        <a:srgbClr val="F8F8F8"/>
                      </a:solidFill>
                      <a:prstDash val="solid"/>
                      <a:round/>
                      <a:headEnd type="none" w="med" len="med"/>
                      <a:tailEnd type="none" w="med" len="med"/>
                    </a:lnB>
                  </a:tcPr>
                </a:tc>
                <a:tc>
                  <a:txBody>
                    <a:bodyPr/>
                    <a:lstStyle/>
                    <a:p>
                      <a:pPr algn="l"/>
                      <a:r>
                        <a:rPr lang="en-US" sz="2400" b="0" i="0" dirty="0" smtClean="0">
                          <a:solidFill>
                            <a:srgbClr val="332222"/>
                          </a:solidFill>
                        </a:rPr>
                        <a:t>Are</a:t>
                      </a:r>
                      <a:r>
                        <a:rPr lang="en-US" sz="2400" b="0" i="0" baseline="0" dirty="0" smtClean="0">
                          <a:solidFill>
                            <a:srgbClr val="332222"/>
                          </a:solidFill>
                        </a:rPr>
                        <a:t> there course instructions that direct students what to do first? Are the course overview and schedule of activities easy to locate?</a:t>
                      </a:r>
                      <a:endParaRPr lang="en-US" sz="2400" b="0" i="0" dirty="0">
                        <a:solidFill>
                          <a:srgbClr val="332222"/>
                        </a:solidFill>
                      </a:endParaRPr>
                    </a:p>
                  </a:txBody>
                  <a:tcPr anchor="ctr">
                    <a:lnL w="12700" cap="flat" cmpd="sng" algn="ctr">
                      <a:solidFill>
                        <a:srgbClr val="F8F8F8"/>
                      </a:solidFill>
                      <a:prstDash val="solid"/>
                      <a:round/>
                      <a:headEnd type="none" w="med" len="med"/>
                      <a:tailEnd type="none" w="med" len="med"/>
                    </a:lnL>
                    <a:lnB w="12700" cap="flat" cmpd="sng" algn="ctr">
                      <a:solidFill>
                        <a:srgbClr val="F8F8F8"/>
                      </a:solidFill>
                      <a:prstDash val="solid"/>
                      <a:round/>
                      <a:headEnd type="none" w="med" len="med"/>
                      <a:tailEnd type="none" w="med" len="med"/>
                    </a:lnB>
                  </a:tcPr>
                </a:tc>
              </a:tr>
              <a:tr h="911374">
                <a:tc>
                  <a:txBody>
                    <a:bodyPr/>
                    <a:lstStyle/>
                    <a:p>
                      <a:pPr algn="ctr"/>
                      <a:r>
                        <a:rPr lang="en-US" sz="2400" b="1" dirty="0" smtClean="0">
                          <a:solidFill>
                            <a:srgbClr val="332222"/>
                          </a:solidFill>
                        </a:rPr>
                        <a:t>2.2 </a:t>
                      </a:r>
                      <a:br>
                        <a:rPr lang="en-US" sz="2400" b="1" dirty="0" smtClean="0">
                          <a:solidFill>
                            <a:srgbClr val="332222"/>
                          </a:solidFill>
                        </a:rPr>
                      </a:br>
                      <a:r>
                        <a:rPr lang="en-US" sz="2400" b="1" dirty="0" smtClean="0">
                          <a:solidFill>
                            <a:srgbClr val="332222"/>
                          </a:solidFill>
                        </a:rPr>
                        <a:t>(24%)</a:t>
                      </a:r>
                      <a:endParaRPr lang="en-US" sz="2400" b="1" dirty="0">
                        <a:solidFill>
                          <a:srgbClr val="332222"/>
                        </a:solidFill>
                      </a:endParaRPr>
                    </a:p>
                  </a:txBody>
                  <a:tcPr anchor="ctr">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a:r>
                        <a:rPr lang="en-US" sz="2400" b="0" i="0" dirty="0" smtClean="0">
                          <a:solidFill>
                            <a:srgbClr val="332222"/>
                          </a:solidFill>
                        </a:rPr>
                        <a:t>Does the instructor include module</a:t>
                      </a:r>
                      <a:r>
                        <a:rPr lang="en-US" sz="2400" b="0" i="0" baseline="0" dirty="0" smtClean="0">
                          <a:solidFill>
                            <a:srgbClr val="332222"/>
                          </a:solidFill>
                        </a:rPr>
                        <a:t> / unit objectives in the syllabus, checklist, or topic / module block?</a:t>
                      </a:r>
                      <a:endParaRPr lang="en-US" sz="2400" b="0" i="0" dirty="0">
                        <a:solidFill>
                          <a:srgbClr val="332222"/>
                        </a:solidFill>
                      </a:endParaRPr>
                    </a:p>
                  </a:txBody>
                  <a:tcPr anchor="ctr">
                    <a:lnL w="12700" cap="flat" cmpd="sng" algn="ctr">
                      <a:solidFill>
                        <a:srgbClr val="F8F8F8"/>
                      </a:solidFill>
                      <a:prstDash val="solid"/>
                      <a:round/>
                      <a:headEnd type="none" w="med" len="med"/>
                      <a:tailEnd type="none" w="med" len="med"/>
                    </a:lnL>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r>
              <a:tr h="1200055">
                <a:tc>
                  <a:txBody>
                    <a:bodyPr/>
                    <a:lstStyle/>
                    <a:p>
                      <a:pPr algn="ctr"/>
                      <a:r>
                        <a:rPr lang="en-US" sz="2400" b="1" dirty="0" smtClean="0">
                          <a:solidFill>
                            <a:srgbClr val="332222"/>
                          </a:solidFill>
                        </a:rPr>
                        <a:t>3.3 </a:t>
                      </a:r>
                      <a:br>
                        <a:rPr lang="en-US" sz="2400" b="1" dirty="0" smtClean="0">
                          <a:solidFill>
                            <a:srgbClr val="332222"/>
                          </a:solidFill>
                        </a:rPr>
                      </a:br>
                      <a:r>
                        <a:rPr lang="en-US" sz="2400" b="1" dirty="0" smtClean="0">
                          <a:solidFill>
                            <a:srgbClr val="332222"/>
                          </a:solidFill>
                        </a:rPr>
                        <a:t>(42%)</a:t>
                      </a:r>
                      <a:endParaRPr lang="en-US" sz="2400" b="1" dirty="0">
                        <a:solidFill>
                          <a:srgbClr val="332222"/>
                        </a:solidFill>
                      </a:endParaRPr>
                    </a:p>
                  </a:txBody>
                  <a:tcPr anchor="ctr">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dirty="0" smtClean="0">
                          <a:solidFill>
                            <a:srgbClr val="332222"/>
                          </a:solidFill>
                        </a:rPr>
                        <a:t>Has </a:t>
                      </a:r>
                      <a:r>
                        <a:rPr lang="en-US" sz="2400" dirty="0" smtClean="0">
                          <a:solidFill>
                            <a:srgbClr val="332222"/>
                          </a:solidFill>
                        </a:rPr>
                        <a:t>the instructor stated the criteria for evaluation of papers and assignments, such as rubrics or a list of criteria with associated point values?</a:t>
                      </a:r>
                    </a:p>
                  </a:txBody>
                  <a:tcPr anchor="ctr">
                    <a:lnL w="12700" cap="flat" cmpd="sng" algn="ctr">
                      <a:solidFill>
                        <a:srgbClr val="F8F8F8"/>
                      </a:solidFill>
                      <a:prstDash val="solid"/>
                      <a:round/>
                      <a:headEnd type="none" w="med" len="med"/>
                      <a:tailEnd type="none" w="med" len="med"/>
                    </a:lnL>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r>
              <a:tr h="1200055">
                <a:tc>
                  <a:txBody>
                    <a:bodyPr/>
                    <a:lstStyle/>
                    <a:p>
                      <a:pPr algn="ctr"/>
                      <a:r>
                        <a:rPr lang="en-US" sz="2400" b="1" dirty="0" smtClean="0">
                          <a:solidFill>
                            <a:srgbClr val="332222"/>
                          </a:solidFill>
                        </a:rPr>
                        <a:t>5.3 </a:t>
                      </a:r>
                      <a:br>
                        <a:rPr lang="en-US" sz="2400" b="1" dirty="0" smtClean="0">
                          <a:solidFill>
                            <a:srgbClr val="332222"/>
                          </a:solidFill>
                        </a:rPr>
                      </a:br>
                      <a:r>
                        <a:rPr lang="en-US" sz="2400" b="1" dirty="0" smtClean="0">
                          <a:solidFill>
                            <a:srgbClr val="332222"/>
                          </a:solidFill>
                        </a:rPr>
                        <a:t>(33%)</a:t>
                      </a:r>
                      <a:endParaRPr lang="en-US" sz="2400" b="1" dirty="0">
                        <a:solidFill>
                          <a:srgbClr val="332222"/>
                        </a:solidFill>
                      </a:endParaRPr>
                    </a:p>
                  </a:txBody>
                  <a:tcPr anchor="ctr">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i="0" dirty="0" smtClean="0">
                          <a:solidFill>
                            <a:srgbClr val="332222"/>
                          </a:solidFill>
                        </a:rPr>
                        <a:t>Is there a “clear statement of instructor responsibilities” which states the</a:t>
                      </a:r>
                      <a:r>
                        <a:rPr lang="en-US" sz="2400" dirty="0" smtClean="0">
                          <a:solidFill>
                            <a:srgbClr val="332222"/>
                          </a:solidFill>
                        </a:rPr>
                        <a:t> timeframe for responding to student emails / discussion posts, and</a:t>
                      </a:r>
                      <a:r>
                        <a:rPr lang="en-US" sz="2400" baseline="0" dirty="0" smtClean="0">
                          <a:solidFill>
                            <a:srgbClr val="332222"/>
                          </a:solidFill>
                        </a:rPr>
                        <a:t> </a:t>
                      </a:r>
                      <a:r>
                        <a:rPr lang="en-US" sz="2400" dirty="0" smtClean="0">
                          <a:solidFill>
                            <a:srgbClr val="332222"/>
                          </a:solidFill>
                        </a:rPr>
                        <a:t>when grades will be posted?</a:t>
                      </a:r>
                    </a:p>
                  </a:txBody>
                  <a:tcPr anchor="ctr">
                    <a:lnL w="12700" cap="flat" cmpd="sng" algn="ctr">
                      <a:solidFill>
                        <a:srgbClr val="F8F8F8"/>
                      </a:solidFill>
                      <a:prstDash val="solid"/>
                      <a:round/>
                      <a:headEnd type="none" w="med" len="med"/>
                      <a:tailEnd type="none" w="med" len="med"/>
                    </a:lnL>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189346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ng Nam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 y="0"/>
            <a:ext cx="9144000" cy="6858000"/>
          </a:xfrm>
          <a:prstGeom prst="rect">
            <a:avLst/>
          </a:prstGeom>
        </p:spPr>
      </p:pic>
      <p:sp>
        <p:nvSpPr>
          <p:cNvPr id="7" name="TextBox 6"/>
          <p:cNvSpPr txBox="1"/>
          <p:nvPr/>
        </p:nvSpPr>
        <p:spPr>
          <a:xfrm>
            <a:off x="161316" y="15874"/>
            <a:ext cx="3762546" cy="261610"/>
          </a:xfrm>
          <a:prstGeom prst="rect">
            <a:avLst/>
          </a:prstGeom>
          <a:noFill/>
        </p:spPr>
        <p:txBody>
          <a:bodyPr wrap="square" rtlCol="0">
            <a:spAutoFit/>
          </a:bodyPr>
          <a:lstStyle/>
          <a:p>
            <a:pPr algn="ctr"/>
            <a:r>
              <a:rPr lang="en-US" sz="1100" dirty="0" smtClean="0">
                <a:solidFill>
                  <a:schemeClr val="bg1"/>
                </a:solidFill>
                <a:latin typeface="Palatino"/>
                <a:cs typeface="Palatino"/>
              </a:rPr>
              <a:t>Office of Distance Learning</a:t>
            </a:r>
            <a:endParaRPr lang="en-US" sz="1100" dirty="0">
              <a:solidFill>
                <a:schemeClr val="bg1"/>
              </a:solidFill>
              <a:latin typeface="Palatino"/>
              <a:cs typeface="Palatino"/>
            </a:endParaRPr>
          </a:p>
        </p:txBody>
      </p:sp>
      <p:sp>
        <p:nvSpPr>
          <p:cNvPr id="2" name="Title 1"/>
          <p:cNvSpPr>
            <a:spLocks noGrp="1"/>
          </p:cNvSpPr>
          <p:nvPr>
            <p:ph type="title"/>
          </p:nvPr>
        </p:nvSpPr>
        <p:spPr>
          <a:xfrm>
            <a:off x="457200" y="274638"/>
            <a:ext cx="8229600" cy="944562"/>
          </a:xfrm>
        </p:spPr>
        <p:txBody>
          <a:bodyPr>
            <a:normAutofit fontScale="90000"/>
          </a:bodyPr>
          <a:lstStyle/>
          <a:p>
            <a:r>
              <a:rPr lang="en-US" b="1" dirty="0" smtClean="0">
                <a:solidFill>
                  <a:srgbClr val="C00000"/>
                </a:solidFill>
                <a:effectLst>
                  <a:outerShdw blurRad="38100" dist="38100" dir="2700000" algn="tl">
                    <a:srgbClr val="000000">
                      <a:alpha val="43137"/>
                    </a:srgbClr>
                  </a:outerShdw>
                </a:effectLst>
              </a:rPr>
              <a:t>Turning the Tide on Course Reviews</a:t>
            </a:r>
            <a:endParaRPr lang="en-US"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43000"/>
            <a:ext cx="8229600" cy="4983163"/>
          </a:xfrm>
        </p:spPr>
        <p:txBody>
          <a:bodyPr>
            <a:normAutofit/>
          </a:bodyPr>
          <a:lstStyle/>
          <a:p>
            <a:pPr marL="0" indent="0">
              <a:spcBef>
                <a:spcPts val="200"/>
              </a:spcBef>
              <a:buNone/>
            </a:pPr>
            <a:r>
              <a:rPr lang="en-US" i="1" dirty="0">
                <a:solidFill>
                  <a:schemeClr val="tx2"/>
                </a:solidFill>
              </a:rPr>
              <a:t>"Just sit right back and you’ll hear our tale, </a:t>
            </a:r>
            <a:endParaRPr lang="en-US" i="1" dirty="0" smtClean="0">
              <a:solidFill>
                <a:schemeClr val="tx2"/>
              </a:solidFill>
            </a:endParaRPr>
          </a:p>
          <a:p>
            <a:pPr marL="0" indent="0">
              <a:spcBef>
                <a:spcPts val="200"/>
              </a:spcBef>
              <a:buNone/>
            </a:pPr>
            <a:r>
              <a:rPr lang="en-US" i="1" dirty="0">
                <a:solidFill>
                  <a:schemeClr val="tx2"/>
                </a:solidFill>
              </a:rPr>
              <a:t>	</a:t>
            </a:r>
            <a:r>
              <a:rPr lang="en-US" i="1" dirty="0" smtClean="0">
                <a:solidFill>
                  <a:schemeClr val="tx2"/>
                </a:solidFill>
              </a:rPr>
              <a:t>a </a:t>
            </a:r>
            <a:r>
              <a:rPr lang="en-US" i="1" dirty="0">
                <a:solidFill>
                  <a:schemeClr val="tx2"/>
                </a:solidFill>
              </a:rPr>
              <a:t>tale of course reviews</a:t>
            </a:r>
            <a:endParaRPr lang="en-US" dirty="0">
              <a:solidFill>
                <a:schemeClr val="tx2"/>
              </a:solidFill>
            </a:endParaRPr>
          </a:p>
          <a:p>
            <a:pPr marL="0" indent="0">
              <a:spcBef>
                <a:spcPts val="200"/>
              </a:spcBef>
              <a:buNone/>
            </a:pPr>
            <a:r>
              <a:rPr lang="en-US" i="1" dirty="0">
                <a:solidFill>
                  <a:schemeClr val="tx2"/>
                </a:solidFill>
              </a:rPr>
              <a:t>That started with the rubric </a:t>
            </a:r>
            <a:endParaRPr lang="en-US" i="1" dirty="0" smtClean="0">
              <a:solidFill>
                <a:schemeClr val="tx2"/>
              </a:solidFill>
            </a:endParaRPr>
          </a:p>
          <a:p>
            <a:pPr marL="0" indent="0">
              <a:spcBef>
                <a:spcPts val="200"/>
              </a:spcBef>
              <a:buNone/>
            </a:pPr>
            <a:r>
              <a:rPr lang="en-US" i="1" dirty="0">
                <a:solidFill>
                  <a:schemeClr val="tx2"/>
                </a:solidFill>
              </a:rPr>
              <a:t>	</a:t>
            </a:r>
            <a:r>
              <a:rPr lang="en-US" i="1" dirty="0" smtClean="0">
                <a:solidFill>
                  <a:schemeClr val="tx2"/>
                </a:solidFill>
              </a:rPr>
              <a:t>and </a:t>
            </a:r>
            <a:r>
              <a:rPr lang="en-US" i="1" dirty="0">
                <a:solidFill>
                  <a:schemeClr val="tx2"/>
                </a:solidFill>
              </a:rPr>
              <a:t>overcoming the </a:t>
            </a:r>
            <a:r>
              <a:rPr lang="en-US" i="1" dirty="0" smtClean="0">
                <a:solidFill>
                  <a:schemeClr val="tx2"/>
                </a:solidFill>
              </a:rPr>
              <a:t>‘not met’ </a:t>
            </a:r>
            <a:r>
              <a:rPr lang="en-US" i="1" dirty="0">
                <a:solidFill>
                  <a:schemeClr val="tx2"/>
                </a:solidFill>
              </a:rPr>
              <a:t>blues.</a:t>
            </a:r>
            <a:endParaRPr lang="en-US" dirty="0">
              <a:solidFill>
                <a:schemeClr val="tx2"/>
              </a:solidFill>
            </a:endParaRPr>
          </a:p>
          <a:p>
            <a:pPr marL="0" indent="0">
              <a:spcBef>
                <a:spcPts val="200"/>
              </a:spcBef>
              <a:buNone/>
            </a:pPr>
            <a:r>
              <a:rPr lang="en-US" i="1" dirty="0">
                <a:solidFill>
                  <a:schemeClr val="tx2"/>
                </a:solidFill>
              </a:rPr>
              <a:t>When the feedback started getting rough, </a:t>
            </a:r>
            <a:endParaRPr lang="en-US" i="1" dirty="0" smtClean="0">
              <a:solidFill>
                <a:schemeClr val="tx2"/>
              </a:solidFill>
            </a:endParaRPr>
          </a:p>
          <a:p>
            <a:pPr marL="0" indent="0">
              <a:spcBef>
                <a:spcPts val="200"/>
              </a:spcBef>
              <a:buNone/>
            </a:pPr>
            <a:r>
              <a:rPr lang="en-US" i="1" dirty="0">
                <a:solidFill>
                  <a:schemeClr val="tx2"/>
                </a:solidFill>
              </a:rPr>
              <a:t>	</a:t>
            </a:r>
            <a:r>
              <a:rPr lang="en-US" i="1" dirty="0" smtClean="0">
                <a:solidFill>
                  <a:schemeClr val="tx2"/>
                </a:solidFill>
              </a:rPr>
              <a:t>instructors </a:t>
            </a:r>
            <a:r>
              <a:rPr lang="en-US" i="1" dirty="0">
                <a:solidFill>
                  <a:schemeClr val="tx2"/>
                </a:solidFill>
              </a:rPr>
              <a:t>were growing weary</a:t>
            </a:r>
            <a:endParaRPr lang="en-US" dirty="0">
              <a:solidFill>
                <a:schemeClr val="tx2"/>
              </a:solidFill>
            </a:endParaRPr>
          </a:p>
          <a:p>
            <a:pPr marL="0" indent="0">
              <a:spcBef>
                <a:spcPts val="200"/>
              </a:spcBef>
              <a:buNone/>
            </a:pPr>
            <a:r>
              <a:rPr lang="en-US" i="1" dirty="0">
                <a:solidFill>
                  <a:schemeClr val="tx2"/>
                </a:solidFill>
              </a:rPr>
              <a:t>So the design team found the standards </a:t>
            </a:r>
            <a:endParaRPr lang="en-US" i="1" dirty="0" smtClean="0">
              <a:solidFill>
                <a:schemeClr val="tx2"/>
              </a:solidFill>
            </a:endParaRPr>
          </a:p>
          <a:p>
            <a:pPr marL="0" indent="0">
              <a:spcBef>
                <a:spcPts val="200"/>
              </a:spcBef>
              <a:buNone/>
            </a:pPr>
            <a:r>
              <a:rPr lang="en-US" i="1" dirty="0">
                <a:solidFill>
                  <a:schemeClr val="tx2"/>
                </a:solidFill>
              </a:rPr>
              <a:t>	</a:t>
            </a:r>
            <a:r>
              <a:rPr lang="en-US" i="1" dirty="0" smtClean="0">
                <a:solidFill>
                  <a:schemeClr val="tx2"/>
                </a:solidFill>
              </a:rPr>
              <a:t>causing </a:t>
            </a:r>
            <a:r>
              <a:rPr lang="en-US" i="1" dirty="0">
                <a:solidFill>
                  <a:schemeClr val="tx2"/>
                </a:solidFill>
              </a:rPr>
              <a:t>the most misery</a:t>
            </a:r>
            <a:r>
              <a:rPr lang="en-US" i="1" dirty="0" smtClean="0">
                <a:solidFill>
                  <a:schemeClr val="tx2"/>
                </a:solidFill>
              </a:rPr>
              <a:t>."</a:t>
            </a:r>
            <a:endParaRPr lang="en-US" dirty="0">
              <a:solidFill>
                <a:schemeClr val="tx2"/>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4818453"/>
            <a:ext cx="3086528" cy="2020711"/>
          </a:xfrm>
          <a:prstGeom prst="rect">
            <a:avLst/>
          </a:prstGeom>
          <a:noFill/>
          <a:ln w="25400">
            <a:solidFill>
              <a:srgbClr val="33222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983303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ng Nam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 y="0"/>
            <a:ext cx="9144000" cy="6858000"/>
          </a:xfrm>
          <a:prstGeom prst="rect">
            <a:avLst/>
          </a:prstGeom>
        </p:spPr>
      </p:pic>
      <p:sp>
        <p:nvSpPr>
          <p:cNvPr id="7" name="TextBox 6"/>
          <p:cNvSpPr txBox="1"/>
          <p:nvPr/>
        </p:nvSpPr>
        <p:spPr>
          <a:xfrm>
            <a:off x="161316" y="15874"/>
            <a:ext cx="3762546" cy="261610"/>
          </a:xfrm>
          <a:prstGeom prst="rect">
            <a:avLst/>
          </a:prstGeom>
          <a:noFill/>
        </p:spPr>
        <p:txBody>
          <a:bodyPr wrap="square" rtlCol="0">
            <a:spAutoFit/>
          </a:bodyPr>
          <a:lstStyle/>
          <a:p>
            <a:pPr algn="ctr"/>
            <a:r>
              <a:rPr lang="en-US" sz="1100" dirty="0" smtClean="0">
                <a:solidFill>
                  <a:schemeClr val="bg1"/>
                </a:solidFill>
                <a:latin typeface="Palatino"/>
                <a:cs typeface="Palatino"/>
              </a:rPr>
              <a:t>Office of Distance Learning</a:t>
            </a:r>
            <a:endParaRPr lang="en-US" sz="1100" dirty="0">
              <a:solidFill>
                <a:schemeClr val="bg1"/>
              </a:solidFill>
              <a:latin typeface="Palatino"/>
              <a:cs typeface="Palatino"/>
            </a:endParaRPr>
          </a:p>
        </p:txBody>
      </p:sp>
      <p:sp>
        <p:nvSpPr>
          <p:cNvPr id="6" name="Rectangle 5"/>
          <p:cNvSpPr/>
          <p:nvPr/>
        </p:nvSpPr>
        <p:spPr>
          <a:xfrm>
            <a:off x="7620000" y="6172200"/>
            <a:ext cx="1524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18255065"/>
              </p:ext>
            </p:extLst>
          </p:nvPr>
        </p:nvGraphicFramePr>
        <p:xfrm>
          <a:off x="457200" y="457202"/>
          <a:ext cx="8458200" cy="5921746"/>
        </p:xfrm>
        <a:graphic>
          <a:graphicData uri="http://schemas.openxmlformats.org/drawingml/2006/table">
            <a:tbl>
              <a:tblPr firstRow="1" bandRow="1">
                <a:tableStyleId>{21E4AEA4-8DFA-4A89-87EB-49C32662AFE0}</a:tableStyleId>
              </a:tblPr>
              <a:tblGrid>
                <a:gridCol w="1551963"/>
                <a:gridCol w="6906237"/>
              </a:tblGrid>
              <a:tr h="1447798">
                <a:tc>
                  <a:txBody>
                    <a:bodyPr/>
                    <a:lstStyle/>
                    <a:p>
                      <a:r>
                        <a:rPr lang="en-US" sz="2400" dirty="0" smtClean="0"/>
                        <a:t>Essential Standards Not Met</a:t>
                      </a:r>
                      <a:endParaRPr lang="en-US" sz="2400" dirty="0"/>
                    </a:p>
                  </a:txBody>
                  <a:tcPr anchor="ctr"/>
                </a:tc>
                <a:tc>
                  <a:txBody>
                    <a:bodyPr/>
                    <a:lstStyle/>
                    <a:p>
                      <a:pPr algn="ctr"/>
                      <a:r>
                        <a:rPr lang="en-US" sz="2400" i="0" dirty="0" smtClean="0"/>
                        <a:t>Consider this…</a:t>
                      </a:r>
                      <a:endParaRPr lang="en-US" sz="2400" i="0" dirty="0"/>
                    </a:p>
                  </a:txBody>
                  <a:tcPr anchor="ctr"/>
                </a:tc>
              </a:tr>
              <a:tr h="1048254">
                <a:tc>
                  <a:txBody>
                    <a:bodyPr/>
                    <a:lstStyle/>
                    <a:p>
                      <a:pPr algn="ctr"/>
                      <a:r>
                        <a:rPr lang="en-US" sz="2400" b="1" dirty="0" smtClean="0">
                          <a:solidFill>
                            <a:srgbClr val="332222"/>
                          </a:solidFill>
                        </a:rPr>
                        <a:t>6.2 </a:t>
                      </a:r>
                      <a:br>
                        <a:rPr lang="en-US" sz="2400" b="1" dirty="0" smtClean="0">
                          <a:solidFill>
                            <a:srgbClr val="332222"/>
                          </a:solidFill>
                        </a:rPr>
                      </a:br>
                      <a:r>
                        <a:rPr lang="en-US" sz="2400" b="1" dirty="0" smtClean="0">
                          <a:solidFill>
                            <a:srgbClr val="332222"/>
                          </a:solidFill>
                        </a:rPr>
                        <a:t>(24%)</a:t>
                      </a:r>
                      <a:endParaRPr lang="en-US" sz="2400" b="1" dirty="0">
                        <a:solidFill>
                          <a:srgbClr val="332222"/>
                        </a:solidFill>
                      </a:endParaRPr>
                    </a:p>
                  </a:txBody>
                  <a:tcPr anchor="ctr">
                    <a:lnR w="12700" cap="flat" cmpd="sng" algn="ctr">
                      <a:solidFill>
                        <a:srgbClr val="F8F8F8"/>
                      </a:solidFill>
                      <a:prstDash val="solid"/>
                      <a:round/>
                      <a:headEnd type="none" w="med" len="med"/>
                      <a:tailEnd type="none" w="med" len="med"/>
                    </a:lnR>
                    <a:lnB w="12700" cap="flat" cmpd="sng" algn="ctr">
                      <a:solidFill>
                        <a:srgbClr val="F8F8F8"/>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dirty="0" smtClean="0">
                          <a:solidFill>
                            <a:srgbClr val="332222"/>
                          </a:solidFill>
                        </a:rPr>
                        <a:t>Does the instructor</a:t>
                      </a:r>
                      <a:r>
                        <a:rPr lang="en-US" sz="2400" baseline="0" dirty="0" smtClean="0">
                          <a:solidFill>
                            <a:srgbClr val="332222"/>
                          </a:solidFill>
                        </a:rPr>
                        <a:t> use technology to </a:t>
                      </a:r>
                      <a:r>
                        <a:rPr lang="en-US" sz="2400" dirty="0" smtClean="0">
                          <a:solidFill>
                            <a:srgbClr val="332222"/>
                          </a:solidFill>
                        </a:rPr>
                        <a:t>increase students’ comfort with course material</a:t>
                      </a:r>
                      <a:r>
                        <a:rPr lang="en-US" sz="2400" baseline="0" dirty="0" smtClean="0">
                          <a:solidFill>
                            <a:srgbClr val="332222"/>
                          </a:solidFill>
                        </a:rPr>
                        <a:t> and </a:t>
                      </a:r>
                      <a:r>
                        <a:rPr lang="en-US" sz="2400" dirty="0" smtClean="0">
                          <a:solidFill>
                            <a:srgbClr val="332222"/>
                          </a:solidFill>
                        </a:rPr>
                        <a:t>facilitate learner engagement?</a:t>
                      </a:r>
                    </a:p>
                  </a:txBody>
                  <a:tcPr anchor="ctr">
                    <a:lnL w="12700" cap="flat" cmpd="sng" algn="ctr">
                      <a:solidFill>
                        <a:srgbClr val="F8F8F8"/>
                      </a:solidFill>
                      <a:prstDash val="solid"/>
                      <a:round/>
                      <a:headEnd type="none" w="med" len="med"/>
                      <a:tailEnd type="none" w="med" len="med"/>
                    </a:lnL>
                    <a:lnB w="12700" cap="flat" cmpd="sng" algn="ctr">
                      <a:solidFill>
                        <a:srgbClr val="F8F8F8"/>
                      </a:solidFill>
                      <a:prstDash val="solid"/>
                      <a:round/>
                      <a:headEnd type="none" w="med" len="med"/>
                      <a:tailEnd type="none" w="med" len="med"/>
                    </a:lnB>
                  </a:tcPr>
                </a:tc>
              </a:tr>
              <a:tr h="1048254">
                <a:tc>
                  <a:txBody>
                    <a:bodyPr/>
                    <a:lstStyle/>
                    <a:p>
                      <a:pPr algn="ctr"/>
                      <a:r>
                        <a:rPr lang="en-US" sz="2400" b="1" dirty="0" smtClean="0">
                          <a:solidFill>
                            <a:srgbClr val="332222"/>
                          </a:solidFill>
                        </a:rPr>
                        <a:t>6.3 </a:t>
                      </a:r>
                      <a:br>
                        <a:rPr lang="en-US" sz="2400" b="1" dirty="0" smtClean="0">
                          <a:solidFill>
                            <a:srgbClr val="332222"/>
                          </a:solidFill>
                        </a:rPr>
                      </a:br>
                      <a:r>
                        <a:rPr lang="en-US" sz="2400" b="1" dirty="0" smtClean="0">
                          <a:solidFill>
                            <a:srgbClr val="332222"/>
                          </a:solidFill>
                        </a:rPr>
                        <a:t>(24%)</a:t>
                      </a:r>
                      <a:endParaRPr lang="en-US" sz="2400" b="1" dirty="0">
                        <a:solidFill>
                          <a:srgbClr val="332222"/>
                        </a:solidFill>
                      </a:endParaRPr>
                    </a:p>
                  </a:txBody>
                  <a:tcPr anchor="ctr">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rgbClr val="332222"/>
                          </a:solidFill>
                        </a:rPr>
                        <a:t>Does the learner move from one place to another in the course in a logical manner, and with ease?</a:t>
                      </a:r>
                    </a:p>
                  </a:txBody>
                  <a:tcPr anchor="ctr">
                    <a:lnL w="12700" cap="flat" cmpd="sng" algn="ctr">
                      <a:solidFill>
                        <a:srgbClr val="F8F8F8"/>
                      </a:solidFill>
                      <a:prstDash val="solid"/>
                      <a:round/>
                      <a:headEnd type="none" w="med" len="med"/>
                      <a:tailEnd type="none" w="med" len="med"/>
                    </a:lnL>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r>
              <a:tr h="1048254">
                <a:tc>
                  <a:txBody>
                    <a:bodyPr/>
                    <a:lstStyle/>
                    <a:p>
                      <a:pPr algn="ctr"/>
                      <a:r>
                        <a:rPr lang="en-US" sz="2400" b="1" dirty="0" smtClean="0">
                          <a:solidFill>
                            <a:srgbClr val="332222"/>
                          </a:solidFill>
                        </a:rPr>
                        <a:t>7.1 </a:t>
                      </a:r>
                      <a:br>
                        <a:rPr lang="en-US" sz="2400" b="1" dirty="0" smtClean="0">
                          <a:solidFill>
                            <a:srgbClr val="332222"/>
                          </a:solidFill>
                        </a:rPr>
                      </a:br>
                      <a:r>
                        <a:rPr lang="en-US" sz="2400" b="1" dirty="0" smtClean="0">
                          <a:solidFill>
                            <a:srgbClr val="332222"/>
                          </a:solidFill>
                        </a:rPr>
                        <a:t>(42%)</a:t>
                      </a:r>
                      <a:endParaRPr lang="en-US" sz="2400" b="1" dirty="0">
                        <a:solidFill>
                          <a:srgbClr val="332222"/>
                        </a:solidFill>
                      </a:endParaRPr>
                    </a:p>
                  </a:txBody>
                  <a:tcPr anchor="ctr">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a:r>
                        <a:rPr lang="en-US" sz="2400" b="0" i="0" dirty="0" smtClean="0">
                          <a:solidFill>
                            <a:srgbClr val="332222"/>
                          </a:solidFill>
                        </a:rPr>
                        <a:t>Does the instructor explain the links and resources provided in the Learner Support block? </a:t>
                      </a:r>
                    </a:p>
                  </a:txBody>
                  <a:tcPr anchor="ctr">
                    <a:lnL w="12700" cap="flat" cmpd="sng" algn="ctr">
                      <a:solidFill>
                        <a:srgbClr val="F8F8F8"/>
                      </a:solidFill>
                      <a:prstDash val="solid"/>
                      <a:round/>
                      <a:headEnd type="none" w="med" len="med"/>
                      <a:tailEnd type="none" w="med" len="med"/>
                    </a:lnL>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r>
              <a:tr h="1048254">
                <a:tc>
                  <a:txBody>
                    <a:bodyPr/>
                    <a:lstStyle/>
                    <a:p>
                      <a:pPr algn="ctr"/>
                      <a:r>
                        <a:rPr lang="en-US" sz="2400" b="1" dirty="0" smtClean="0">
                          <a:solidFill>
                            <a:srgbClr val="332222"/>
                          </a:solidFill>
                        </a:rPr>
                        <a:t>8.1 </a:t>
                      </a:r>
                      <a:br>
                        <a:rPr lang="en-US" sz="2400" b="1" dirty="0" smtClean="0">
                          <a:solidFill>
                            <a:srgbClr val="332222"/>
                          </a:solidFill>
                        </a:rPr>
                      </a:br>
                      <a:r>
                        <a:rPr lang="en-US" sz="2400" b="1" dirty="0" smtClean="0">
                          <a:solidFill>
                            <a:srgbClr val="332222"/>
                          </a:solidFill>
                        </a:rPr>
                        <a:t>(33%)</a:t>
                      </a:r>
                      <a:endParaRPr lang="en-US" sz="2400" b="1" dirty="0">
                        <a:solidFill>
                          <a:srgbClr val="332222"/>
                        </a:solidFill>
                      </a:endParaRPr>
                    </a:p>
                  </a:txBody>
                  <a:tcPr anchor="ctr">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tcPr>
                </a:tc>
                <a:tc>
                  <a:txBody>
                    <a:bodyPr/>
                    <a:lstStyle/>
                    <a:p>
                      <a:pPr marL="0" indent="0">
                        <a:buFont typeface="Arial" panose="020B0604020202020204" pitchFamily="34" charset="0"/>
                        <a:buNone/>
                      </a:pPr>
                      <a:r>
                        <a:rPr lang="en-US" sz="2400" b="0" i="0" dirty="0" smtClean="0">
                          <a:solidFill>
                            <a:srgbClr val="332222"/>
                          </a:solidFill>
                        </a:rPr>
                        <a:t>Does the instructor explain</a:t>
                      </a:r>
                      <a:r>
                        <a:rPr lang="en-US" sz="2400" b="0" i="0" baseline="0" dirty="0" smtClean="0">
                          <a:solidFill>
                            <a:srgbClr val="332222"/>
                          </a:solidFill>
                        </a:rPr>
                        <a:t> services </a:t>
                      </a:r>
                      <a:r>
                        <a:rPr lang="en-US" sz="2400" dirty="0" smtClean="0">
                          <a:solidFill>
                            <a:srgbClr val="332222"/>
                          </a:solidFill>
                        </a:rPr>
                        <a:t>provided by the Office of Disability Services</a:t>
                      </a:r>
                      <a:r>
                        <a:rPr lang="en-US" sz="2400" baseline="0" dirty="0" smtClean="0">
                          <a:solidFill>
                            <a:srgbClr val="332222"/>
                          </a:solidFill>
                        </a:rPr>
                        <a:t> and how to </a:t>
                      </a:r>
                      <a:r>
                        <a:rPr lang="en-US" sz="2400" dirty="0" smtClean="0">
                          <a:solidFill>
                            <a:srgbClr val="332222"/>
                          </a:solidFill>
                        </a:rPr>
                        <a:t>access these services?</a:t>
                      </a:r>
                    </a:p>
                  </a:txBody>
                  <a:tcPr anchor="ctr">
                    <a:lnL w="12700" cap="flat" cmpd="sng" algn="ctr">
                      <a:solidFill>
                        <a:srgbClr val="F8F8F8"/>
                      </a:solidFill>
                      <a:prstDash val="solid"/>
                      <a:round/>
                      <a:headEnd type="none" w="med" len="med"/>
                      <a:tailEnd type="none" w="med" len="med"/>
                    </a:lnL>
                    <a:lnT w="12700" cap="flat" cmpd="sng" algn="ctr">
                      <a:solidFill>
                        <a:srgbClr val="F8F8F8"/>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39130482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ng Nam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 y="0"/>
            <a:ext cx="9144000" cy="6858000"/>
          </a:xfrm>
          <a:prstGeom prst="rect">
            <a:avLst/>
          </a:prstGeom>
        </p:spPr>
      </p:pic>
      <p:sp>
        <p:nvSpPr>
          <p:cNvPr id="7" name="TextBox 6"/>
          <p:cNvSpPr txBox="1"/>
          <p:nvPr/>
        </p:nvSpPr>
        <p:spPr>
          <a:xfrm>
            <a:off x="161316" y="15874"/>
            <a:ext cx="3762546" cy="261610"/>
          </a:xfrm>
          <a:prstGeom prst="rect">
            <a:avLst/>
          </a:prstGeom>
          <a:noFill/>
        </p:spPr>
        <p:txBody>
          <a:bodyPr wrap="square" rtlCol="0">
            <a:spAutoFit/>
          </a:bodyPr>
          <a:lstStyle/>
          <a:p>
            <a:pPr algn="ctr"/>
            <a:r>
              <a:rPr lang="en-US" sz="1100" dirty="0" smtClean="0">
                <a:solidFill>
                  <a:schemeClr val="bg1"/>
                </a:solidFill>
                <a:latin typeface="Palatino"/>
                <a:cs typeface="Palatino"/>
              </a:rPr>
              <a:t>Office of Distance Learning</a:t>
            </a:r>
            <a:endParaRPr lang="en-US" sz="1100" dirty="0">
              <a:solidFill>
                <a:schemeClr val="bg1"/>
              </a:solidFill>
              <a:latin typeface="Palatino"/>
              <a:cs typeface="Palatino"/>
            </a:endParaRPr>
          </a:p>
        </p:txBody>
      </p:sp>
      <p:sp>
        <p:nvSpPr>
          <p:cNvPr id="10" name="Title 1"/>
          <p:cNvSpPr>
            <a:spLocks noGrp="1"/>
          </p:cNvSpPr>
          <p:nvPr>
            <p:ph type="title"/>
          </p:nvPr>
        </p:nvSpPr>
        <p:spPr>
          <a:xfrm>
            <a:off x="422929" y="584207"/>
            <a:ext cx="8111471" cy="558800"/>
          </a:xfrm>
        </p:spPr>
        <p:txBody>
          <a:bodyPr>
            <a:noAutofit/>
          </a:bodyPr>
          <a:lstStyle/>
          <a:p>
            <a:pPr algn="l"/>
            <a:r>
              <a:rPr lang="en-US" sz="3400" b="1" dirty="0" smtClean="0">
                <a:solidFill>
                  <a:schemeClr val="tx2"/>
                </a:solidFill>
                <a:effectLst>
                  <a:outerShdw blurRad="38100" dist="38100" dir="2700000" algn="tl">
                    <a:srgbClr val="000000">
                      <a:alpha val="43137"/>
                    </a:srgbClr>
                  </a:outerShdw>
                </a:effectLst>
                <a:latin typeface="B Univers 65 Bold"/>
                <a:cs typeface="B Univers 65 Bold"/>
              </a:rPr>
              <a:t>Remedies for the Blues: </a:t>
            </a:r>
            <a:br>
              <a:rPr lang="en-US" sz="3400" b="1" dirty="0" smtClean="0">
                <a:solidFill>
                  <a:schemeClr val="tx2"/>
                </a:solidFill>
                <a:effectLst>
                  <a:outerShdw blurRad="38100" dist="38100" dir="2700000" algn="tl">
                    <a:srgbClr val="000000">
                      <a:alpha val="43137"/>
                    </a:srgbClr>
                  </a:outerShdw>
                </a:effectLst>
                <a:latin typeface="B Univers 65 Bold"/>
                <a:cs typeface="B Univers 65 Bold"/>
              </a:rPr>
            </a:br>
            <a:r>
              <a:rPr lang="en-US" sz="3400" b="1" dirty="0">
                <a:solidFill>
                  <a:schemeClr val="tx2"/>
                </a:solidFill>
                <a:effectLst>
                  <a:outerShdw blurRad="38100" dist="38100" dir="2700000" algn="tl">
                    <a:srgbClr val="000000">
                      <a:alpha val="43137"/>
                    </a:srgbClr>
                  </a:outerShdw>
                </a:effectLst>
                <a:latin typeface="B Univers 65 Bold"/>
                <a:cs typeface="B Univers 65 Bold"/>
              </a:rPr>
              <a:t>	</a:t>
            </a:r>
            <a:r>
              <a:rPr lang="en-US" sz="3400" b="1" dirty="0" smtClean="0">
                <a:solidFill>
                  <a:srgbClr val="C00000"/>
                </a:solidFill>
                <a:effectLst>
                  <a:outerShdw blurRad="38100" dist="38100" dir="2700000" algn="tl">
                    <a:srgbClr val="000000">
                      <a:alpha val="43137"/>
                    </a:srgbClr>
                  </a:outerShdw>
                </a:effectLst>
                <a:latin typeface="B Univers 65 Bold"/>
                <a:cs typeface="B Univers 65 Bold"/>
              </a:rPr>
              <a:t>Actions Taken for Reviewers</a:t>
            </a:r>
            <a:endParaRPr lang="en-US" sz="3400" b="1" dirty="0">
              <a:solidFill>
                <a:srgbClr val="C00000"/>
              </a:solidFill>
              <a:effectLst>
                <a:outerShdw blurRad="38100" dist="38100" dir="2700000" algn="tl">
                  <a:srgbClr val="000000">
                    <a:alpha val="43137"/>
                  </a:srgbClr>
                </a:outerShdw>
              </a:effectLst>
              <a:latin typeface="Univers 55"/>
              <a:cs typeface="Univers 55"/>
            </a:endParaRPr>
          </a:p>
        </p:txBody>
      </p:sp>
      <p:sp>
        <p:nvSpPr>
          <p:cNvPr id="6" name="TextBox 5"/>
          <p:cNvSpPr txBox="1"/>
          <p:nvPr/>
        </p:nvSpPr>
        <p:spPr>
          <a:xfrm>
            <a:off x="473364" y="1676400"/>
            <a:ext cx="8229600" cy="3170099"/>
          </a:xfrm>
          <a:prstGeom prst="rect">
            <a:avLst/>
          </a:prstGeom>
          <a:noFill/>
        </p:spPr>
        <p:txBody>
          <a:bodyPr wrap="square" rtlCol="0">
            <a:spAutoFit/>
          </a:bodyPr>
          <a:lstStyle/>
          <a:p>
            <a:pPr>
              <a:spcBef>
                <a:spcPts val="600"/>
              </a:spcBef>
              <a:spcAft>
                <a:spcPts val="600"/>
              </a:spcAft>
            </a:pPr>
            <a:r>
              <a:rPr lang="en-US" sz="3200" dirty="0" smtClean="0">
                <a:solidFill>
                  <a:schemeClr val="tx2"/>
                </a:solidFill>
              </a:rPr>
              <a:t>“Reviewer Refresher” workshop (SP14) </a:t>
            </a:r>
          </a:p>
          <a:p>
            <a:pPr marL="914400" lvl="1" indent="-457200">
              <a:spcBef>
                <a:spcPts val="600"/>
              </a:spcBef>
              <a:spcAft>
                <a:spcPts val="600"/>
              </a:spcAft>
              <a:buFont typeface="Wingdings" panose="05000000000000000000" pitchFamily="2" charset="2"/>
              <a:buChar char="§"/>
            </a:pPr>
            <a:r>
              <a:rPr lang="en-US" sz="3200" dirty="0" smtClean="0">
                <a:solidFill>
                  <a:schemeClr val="tx2"/>
                </a:solidFill>
              </a:rPr>
              <a:t>Most missed (50%+)</a:t>
            </a:r>
          </a:p>
          <a:p>
            <a:pPr marL="914400" lvl="1" indent="-457200">
              <a:spcBef>
                <a:spcPts val="600"/>
              </a:spcBef>
              <a:spcAft>
                <a:spcPts val="600"/>
              </a:spcAft>
              <a:buFont typeface="Wingdings" panose="05000000000000000000" pitchFamily="2" charset="2"/>
              <a:buChar char="§"/>
            </a:pPr>
            <a:r>
              <a:rPr lang="en-US" sz="3200" dirty="0" smtClean="0">
                <a:solidFill>
                  <a:schemeClr val="tx2"/>
                </a:solidFill>
              </a:rPr>
              <a:t>Essentials most missed (20%+)</a:t>
            </a:r>
          </a:p>
          <a:p>
            <a:pPr marL="914400" lvl="1" indent="-457200">
              <a:spcBef>
                <a:spcPts val="600"/>
              </a:spcBef>
              <a:spcAft>
                <a:spcPts val="600"/>
              </a:spcAft>
              <a:buFont typeface="Wingdings" panose="05000000000000000000" pitchFamily="2" charset="2"/>
              <a:buChar char="§"/>
            </a:pPr>
            <a:r>
              <a:rPr lang="en-US" sz="3200" b="1" dirty="0" smtClean="0">
                <a:solidFill>
                  <a:schemeClr val="tx2"/>
                </a:solidFill>
              </a:rPr>
              <a:t>General standards</a:t>
            </a:r>
          </a:p>
          <a:p>
            <a:pPr>
              <a:spcBef>
                <a:spcPts val="600"/>
              </a:spcBef>
              <a:spcAft>
                <a:spcPts val="600"/>
              </a:spcAft>
            </a:pPr>
            <a:endParaRPr lang="en-US" sz="3200" dirty="0" smtClean="0">
              <a:solidFill>
                <a:schemeClr val="tx2"/>
              </a:solidFill>
            </a:endParaRP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3977198"/>
            <a:ext cx="2321103" cy="2880802"/>
          </a:xfrm>
          <a:prstGeom prst="rect">
            <a:avLst/>
          </a:prstGeom>
          <a:noFill/>
          <a:ln w="25400">
            <a:solidFill>
              <a:srgbClr val="332222"/>
            </a:solidFill>
            <a:miter lim="800000"/>
            <a:headEnd/>
            <a:tailEnd/>
          </a:ln>
          <a:extLst>
            <a:ext uri="{909E8E84-426E-40DD-AFC4-6F175D3DCCD1}">
              <a14:hiddenFill xmlns:a14="http://schemas.microsoft.com/office/drawing/2010/main">
                <a:solidFill>
                  <a:schemeClr val="accent1"/>
                </a:solidFill>
              </a14:hiddenFill>
            </a:ext>
          </a:extLst>
        </p:spPr>
      </p:pic>
      <p:cxnSp>
        <p:nvCxnSpPr>
          <p:cNvPr id="8" name="Straight Connector 7"/>
          <p:cNvCxnSpPr/>
          <p:nvPr/>
        </p:nvCxnSpPr>
        <p:spPr>
          <a:xfrm>
            <a:off x="473364" y="15240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67934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ng Nam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 y="0"/>
            <a:ext cx="9144000" cy="6858000"/>
          </a:xfrm>
          <a:prstGeom prst="rect">
            <a:avLst/>
          </a:prstGeom>
        </p:spPr>
      </p:pic>
      <p:sp>
        <p:nvSpPr>
          <p:cNvPr id="7" name="TextBox 6"/>
          <p:cNvSpPr txBox="1"/>
          <p:nvPr/>
        </p:nvSpPr>
        <p:spPr>
          <a:xfrm>
            <a:off x="161316" y="15874"/>
            <a:ext cx="3762546" cy="261610"/>
          </a:xfrm>
          <a:prstGeom prst="rect">
            <a:avLst/>
          </a:prstGeom>
          <a:noFill/>
        </p:spPr>
        <p:txBody>
          <a:bodyPr wrap="square" rtlCol="0">
            <a:spAutoFit/>
          </a:bodyPr>
          <a:lstStyle/>
          <a:p>
            <a:pPr algn="ctr"/>
            <a:r>
              <a:rPr lang="en-US" sz="1100" dirty="0" smtClean="0">
                <a:solidFill>
                  <a:schemeClr val="bg1"/>
                </a:solidFill>
                <a:latin typeface="Palatino"/>
                <a:cs typeface="Palatino"/>
              </a:rPr>
              <a:t>Office of Distance Learning</a:t>
            </a:r>
            <a:endParaRPr lang="en-US" sz="1100" dirty="0">
              <a:solidFill>
                <a:schemeClr val="bg1"/>
              </a:solidFill>
              <a:latin typeface="Palatino"/>
              <a:cs typeface="Palatino"/>
            </a:endParaRPr>
          </a:p>
        </p:txBody>
      </p:sp>
      <p:sp>
        <p:nvSpPr>
          <p:cNvPr id="10" name="Title 1"/>
          <p:cNvSpPr>
            <a:spLocks noGrp="1"/>
          </p:cNvSpPr>
          <p:nvPr>
            <p:ph type="title"/>
          </p:nvPr>
        </p:nvSpPr>
        <p:spPr>
          <a:xfrm>
            <a:off x="422929" y="584207"/>
            <a:ext cx="8111471" cy="558800"/>
          </a:xfrm>
        </p:spPr>
        <p:txBody>
          <a:bodyPr>
            <a:noAutofit/>
          </a:bodyPr>
          <a:lstStyle/>
          <a:p>
            <a:pPr algn="l"/>
            <a:r>
              <a:rPr lang="en-US" sz="3400" b="1" dirty="0" smtClean="0">
                <a:solidFill>
                  <a:schemeClr val="tx2"/>
                </a:solidFill>
                <a:effectLst>
                  <a:outerShdw blurRad="38100" dist="38100" dir="2700000" algn="tl">
                    <a:srgbClr val="000000">
                      <a:alpha val="43137"/>
                    </a:srgbClr>
                  </a:outerShdw>
                </a:effectLst>
                <a:latin typeface="B Univers 65 Bold"/>
                <a:cs typeface="B Univers 65 Bold"/>
              </a:rPr>
              <a:t>Closer Look at General Standard 1</a:t>
            </a:r>
            <a:br>
              <a:rPr lang="en-US" sz="3400" b="1" dirty="0" smtClean="0">
                <a:solidFill>
                  <a:schemeClr val="tx2"/>
                </a:solidFill>
                <a:effectLst>
                  <a:outerShdw blurRad="38100" dist="38100" dir="2700000" algn="tl">
                    <a:srgbClr val="000000">
                      <a:alpha val="43137"/>
                    </a:srgbClr>
                  </a:outerShdw>
                </a:effectLst>
                <a:latin typeface="B Univers 65 Bold"/>
                <a:cs typeface="B Univers 65 Bold"/>
              </a:rPr>
            </a:br>
            <a:r>
              <a:rPr lang="en-US" sz="1800" b="1" dirty="0" smtClean="0">
                <a:solidFill>
                  <a:schemeClr val="tx2"/>
                </a:solidFill>
                <a:latin typeface="B Univers 65 Bold"/>
                <a:cs typeface="B Univers 65 Bold"/>
              </a:rPr>
              <a:t>(6 of 8 were “not met” at least 20% of the time)</a:t>
            </a:r>
            <a:endParaRPr lang="en-US" sz="1800" b="1" dirty="0">
              <a:solidFill>
                <a:schemeClr val="tx2"/>
              </a:solidFill>
              <a:latin typeface="Univers 55"/>
              <a:cs typeface="Univers 55"/>
            </a:endParaRPr>
          </a:p>
        </p:txBody>
      </p:sp>
      <p:sp>
        <p:nvSpPr>
          <p:cNvPr id="6" name="TextBox 5"/>
          <p:cNvSpPr txBox="1"/>
          <p:nvPr/>
        </p:nvSpPr>
        <p:spPr>
          <a:xfrm>
            <a:off x="473364" y="1295401"/>
            <a:ext cx="8442036" cy="1384995"/>
          </a:xfrm>
          <a:prstGeom prst="rect">
            <a:avLst/>
          </a:prstGeom>
          <a:noFill/>
        </p:spPr>
        <p:txBody>
          <a:bodyPr wrap="square" rtlCol="0">
            <a:spAutoFit/>
          </a:bodyPr>
          <a:lstStyle/>
          <a:p>
            <a:pPr>
              <a:spcBef>
                <a:spcPts val="600"/>
              </a:spcBef>
              <a:spcAft>
                <a:spcPts val="600"/>
              </a:spcAft>
            </a:pPr>
            <a:r>
              <a:rPr lang="en-US" sz="2800" b="1" dirty="0" smtClean="0">
                <a:solidFill>
                  <a:schemeClr val="tx2"/>
                </a:solidFill>
              </a:rPr>
              <a:t>GS1</a:t>
            </a:r>
            <a:r>
              <a:rPr lang="en-US" sz="2800" dirty="0" smtClean="0">
                <a:solidFill>
                  <a:schemeClr val="tx2"/>
                </a:solidFill>
              </a:rPr>
              <a:t>: The course introduction sets the tone for the course, lets students know what to expect, and provides guidance to ensure they get off to a good start.</a:t>
            </a:r>
          </a:p>
        </p:txBody>
      </p:sp>
      <p:sp>
        <p:nvSpPr>
          <p:cNvPr id="8" name="TextBox 7"/>
          <p:cNvSpPr txBox="1"/>
          <p:nvPr/>
        </p:nvSpPr>
        <p:spPr>
          <a:xfrm>
            <a:off x="350982" y="2688525"/>
            <a:ext cx="8686800" cy="3693319"/>
          </a:xfrm>
          <a:prstGeom prst="rect">
            <a:avLst/>
          </a:prstGeom>
          <a:solidFill>
            <a:schemeClr val="bg1">
              <a:lumMod val="85000"/>
            </a:schemeClr>
          </a:solidFill>
          <a:ln w="25400">
            <a:solidFill>
              <a:srgbClr val="C00000"/>
            </a:solidFill>
          </a:ln>
        </p:spPr>
        <p:txBody>
          <a:bodyPr wrap="square" rtlCol="0">
            <a:spAutoFit/>
          </a:bodyPr>
          <a:lstStyle/>
          <a:p>
            <a:r>
              <a:rPr lang="en-US" b="1" dirty="0" smtClean="0">
                <a:solidFill>
                  <a:srgbClr val="332222"/>
                </a:solidFill>
              </a:rPr>
              <a:t>As reviewers, look for:</a:t>
            </a:r>
          </a:p>
          <a:p>
            <a:pPr marL="285750" indent="-285750">
              <a:buFont typeface="Arial" panose="020B0604020202020204" pitchFamily="34" charset="0"/>
              <a:buChar char="•"/>
            </a:pPr>
            <a:r>
              <a:rPr lang="en-US" dirty="0" smtClean="0">
                <a:solidFill>
                  <a:srgbClr val="332222"/>
                </a:solidFill>
              </a:rPr>
              <a:t>How are students welcomed to the course? Is there a welcome video or note? </a:t>
            </a:r>
          </a:p>
          <a:p>
            <a:pPr marL="285750" indent="-285750">
              <a:buFont typeface="Arial" panose="020B0604020202020204" pitchFamily="34" charset="0"/>
              <a:buChar char="•"/>
            </a:pPr>
            <a:r>
              <a:rPr lang="en-US" dirty="0" smtClean="0">
                <a:solidFill>
                  <a:srgbClr val="332222"/>
                </a:solidFill>
              </a:rPr>
              <a:t>Do students know where to begin, and specifically what to do to begin the course?</a:t>
            </a:r>
          </a:p>
          <a:p>
            <a:pPr marL="285750" indent="-285750">
              <a:buFont typeface="Arial" panose="020B0604020202020204" pitchFamily="34" charset="0"/>
              <a:buChar char="•"/>
            </a:pPr>
            <a:r>
              <a:rPr lang="en-US" dirty="0" smtClean="0">
                <a:solidFill>
                  <a:srgbClr val="332222"/>
                </a:solidFill>
              </a:rPr>
              <a:t>Is the purpose and structure of the course explained? Look for: course schedule, delivery modality, modes of communication, learning activities, and how learning will be assessed. </a:t>
            </a:r>
          </a:p>
          <a:p>
            <a:pPr marL="285750" indent="-285750">
              <a:buFont typeface="Arial" panose="020B0604020202020204" pitchFamily="34" charset="0"/>
              <a:buChar char="•"/>
            </a:pPr>
            <a:r>
              <a:rPr lang="en-US" dirty="0" smtClean="0">
                <a:solidFill>
                  <a:srgbClr val="332222"/>
                </a:solidFill>
              </a:rPr>
              <a:t>Is “Day 1” information available easily? </a:t>
            </a:r>
          </a:p>
          <a:p>
            <a:pPr marL="285750" indent="-285750">
              <a:buFont typeface="Arial" panose="020B0604020202020204" pitchFamily="34" charset="0"/>
              <a:buChar char="•"/>
            </a:pPr>
            <a:r>
              <a:rPr lang="en-US" dirty="0" smtClean="0">
                <a:solidFill>
                  <a:srgbClr val="332222"/>
                </a:solidFill>
              </a:rPr>
              <a:t>Are the course calendar and syllabus easy to access and understand?</a:t>
            </a:r>
          </a:p>
          <a:p>
            <a:pPr marL="285750" indent="-285750">
              <a:buFont typeface="Arial" panose="020B0604020202020204" pitchFamily="34" charset="0"/>
              <a:buChar char="•"/>
            </a:pPr>
            <a:r>
              <a:rPr lang="en-US" dirty="0" smtClean="0">
                <a:solidFill>
                  <a:srgbClr val="332222"/>
                </a:solidFill>
              </a:rPr>
              <a:t>Are the course policies clearly stated?</a:t>
            </a:r>
          </a:p>
          <a:p>
            <a:pPr marL="285750" indent="-285750">
              <a:buFont typeface="Arial" panose="020B0604020202020204" pitchFamily="34" charset="0"/>
              <a:buChar char="•"/>
            </a:pPr>
            <a:r>
              <a:rPr lang="en-US" dirty="0" smtClean="0">
                <a:solidFill>
                  <a:srgbClr val="332222"/>
                </a:solidFill>
              </a:rPr>
              <a:t>Does the instructor provide a self-introduction?</a:t>
            </a:r>
          </a:p>
          <a:p>
            <a:pPr marL="285750" indent="-285750">
              <a:buFont typeface="Arial" panose="020B0604020202020204" pitchFamily="34" charset="0"/>
              <a:buChar char="•"/>
            </a:pPr>
            <a:r>
              <a:rPr lang="en-US" dirty="0" smtClean="0">
                <a:solidFill>
                  <a:srgbClr val="332222"/>
                </a:solidFill>
              </a:rPr>
              <a:t>Are students expected to introduce themselves? (note: check instructor worksheet)</a:t>
            </a:r>
          </a:p>
          <a:p>
            <a:pPr marL="285750" indent="-285750">
              <a:buFont typeface="Arial" panose="020B0604020202020204" pitchFamily="34" charset="0"/>
              <a:buChar char="•"/>
            </a:pPr>
            <a:r>
              <a:rPr lang="en-US" dirty="0" smtClean="0">
                <a:solidFill>
                  <a:srgbClr val="332222"/>
                </a:solidFill>
              </a:rPr>
              <a:t>Are the pre-requisite skills / knowledge clearly stated? (note: this is different from course pre-</a:t>
            </a:r>
            <a:r>
              <a:rPr lang="en-US" dirty="0" err="1" smtClean="0">
                <a:solidFill>
                  <a:srgbClr val="332222"/>
                </a:solidFill>
              </a:rPr>
              <a:t>reqs</a:t>
            </a:r>
            <a:r>
              <a:rPr lang="en-US" dirty="0" smtClean="0">
                <a:solidFill>
                  <a:srgbClr val="332222"/>
                </a:solidFill>
              </a:rPr>
              <a:t>)</a:t>
            </a:r>
          </a:p>
        </p:txBody>
      </p:sp>
    </p:spTree>
    <p:extLst>
      <p:ext uri="{BB962C8B-B14F-4D97-AF65-F5344CB8AC3E}">
        <p14:creationId xmlns:p14="http://schemas.microsoft.com/office/powerpoint/2010/main" val="42387500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ng Nam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 y="0"/>
            <a:ext cx="9144000" cy="6858000"/>
          </a:xfrm>
          <a:prstGeom prst="rect">
            <a:avLst/>
          </a:prstGeom>
        </p:spPr>
      </p:pic>
      <p:sp>
        <p:nvSpPr>
          <p:cNvPr id="7" name="TextBox 6"/>
          <p:cNvSpPr txBox="1"/>
          <p:nvPr/>
        </p:nvSpPr>
        <p:spPr>
          <a:xfrm>
            <a:off x="161316" y="15874"/>
            <a:ext cx="3762546" cy="261610"/>
          </a:xfrm>
          <a:prstGeom prst="rect">
            <a:avLst/>
          </a:prstGeom>
          <a:noFill/>
        </p:spPr>
        <p:txBody>
          <a:bodyPr wrap="square" rtlCol="0">
            <a:spAutoFit/>
          </a:bodyPr>
          <a:lstStyle/>
          <a:p>
            <a:pPr algn="ctr"/>
            <a:r>
              <a:rPr lang="en-US" sz="1100" dirty="0" smtClean="0">
                <a:solidFill>
                  <a:schemeClr val="bg1"/>
                </a:solidFill>
                <a:latin typeface="Palatino"/>
                <a:cs typeface="Palatino"/>
              </a:rPr>
              <a:t>Office of Distance Learning</a:t>
            </a:r>
            <a:endParaRPr lang="en-US" sz="1100" dirty="0">
              <a:solidFill>
                <a:schemeClr val="bg1"/>
              </a:solidFill>
              <a:latin typeface="Palatino"/>
              <a:cs typeface="Palatino"/>
            </a:endParaRPr>
          </a:p>
        </p:txBody>
      </p:sp>
      <p:sp>
        <p:nvSpPr>
          <p:cNvPr id="10" name="Title 1"/>
          <p:cNvSpPr>
            <a:spLocks noGrp="1"/>
          </p:cNvSpPr>
          <p:nvPr>
            <p:ph type="title"/>
          </p:nvPr>
        </p:nvSpPr>
        <p:spPr>
          <a:xfrm>
            <a:off x="422929" y="584207"/>
            <a:ext cx="8111471" cy="558800"/>
          </a:xfrm>
        </p:spPr>
        <p:txBody>
          <a:bodyPr>
            <a:noAutofit/>
          </a:bodyPr>
          <a:lstStyle/>
          <a:p>
            <a:pPr algn="l"/>
            <a:r>
              <a:rPr lang="en-US" sz="3400" b="1" dirty="0" smtClean="0">
                <a:solidFill>
                  <a:schemeClr val="tx2"/>
                </a:solidFill>
                <a:effectLst>
                  <a:outerShdw blurRad="38100" dist="38100" dir="2700000" algn="tl">
                    <a:srgbClr val="000000">
                      <a:alpha val="43137"/>
                    </a:srgbClr>
                  </a:outerShdw>
                </a:effectLst>
                <a:latin typeface="B Univers 65 Bold"/>
                <a:cs typeface="B Univers 65 Bold"/>
              </a:rPr>
              <a:t>Closer Look at General Standard 7</a:t>
            </a:r>
            <a:br>
              <a:rPr lang="en-US" sz="3400" b="1" dirty="0" smtClean="0">
                <a:solidFill>
                  <a:schemeClr val="tx2"/>
                </a:solidFill>
                <a:effectLst>
                  <a:outerShdw blurRad="38100" dist="38100" dir="2700000" algn="tl">
                    <a:srgbClr val="000000">
                      <a:alpha val="43137"/>
                    </a:srgbClr>
                  </a:outerShdw>
                </a:effectLst>
                <a:latin typeface="B Univers 65 Bold"/>
                <a:cs typeface="B Univers 65 Bold"/>
              </a:rPr>
            </a:br>
            <a:r>
              <a:rPr lang="en-US" sz="1800" b="1" dirty="0" smtClean="0">
                <a:solidFill>
                  <a:schemeClr val="tx2"/>
                </a:solidFill>
                <a:latin typeface="B Univers 65 Bold"/>
                <a:cs typeface="B Univers 65 Bold"/>
              </a:rPr>
              <a:t>(3 of 4 were “not met” at least 20% of the time)</a:t>
            </a:r>
            <a:endParaRPr lang="en-US" sz="1800" b="1" dirty="0">
              <a:solidFill>
                <a:schemeClr val="tx2"/>
              </a:solidFill>
              <a:latin typeface="Univers 55"/>
              <a:cs typeface="Univers 55"/>
            </a:endParaRPr>
          </a:p>
        </p:txBody>
      </p:sp>
      <p:sp>
        <p:nvSpPr>
          <p:cNvPr id="6" name="TextBox 5"/>
          <p:cNvSpPr txBox="1"/>
          <p:nvPr/>
        </p:nvSpPr>
        <p:spPr>
          <a:xfrm>
            <a:off x="473364" y="1295401"/>
            <a:ext cx="8442036" cy="1384995"/>
          </a:xfrm>
          <a:prstGeom prst="rect">
            <a:avLst/>
          </a:prstGeom>
          <a:noFill/>
        </p:spPr>
        <p:txBody>
          <a:bodyPr wrap="square" rtlCol="0">
            <a:spAutoFit/>
          </a:bodyPr>
          <a:lstStyle/>
          <a:p>
            <a:pPr>
              <a:spcBef>
                <a:spcPts val="600"/>
              </a:spcBef>
              <a:spcAft>
                <a:spcPts val="600"/>
              </a:spcAft>
            </a:pPr>
            <a:r>
              <a:rPr lang="en-US" sz="2800" b="1" dirty="0" smtClean="0">
                <a:solidFill>
                  <a:schemeClr val="tx2"/>
                </a:solidFill>
              </a:rPr>
              <a:t>GS7</a:t>
            </a:r>
            <a:r>
              <a:rPr lang="en-US" sz="2800" dirty="0" smtClean="0">
                <a:solidFill>
                  <a:schemeClr val="tx2"/>
                </a:solidFill>
              </a:rPr>
              <a:t>: In the learner support standard, four different kinds of support services are addressed: technical, accessibility, academic services, and student services.</a:t>
            </a:r>
          </a:p>
        </p:txBody>
      </p:sp>
      <p:sp>
        <p:nvSpPr>
          <p:cNvPr id="8" name="TextBox 7"/>
          <p:cNvSpPr txBox="1"/>
          <p:nvPr/>
        </p:nvSpPr>
        <p:spPr>
          <a:xfrm>
            <a:off x="350982" y="2688525"/>
            <a:ext cx="8686800" cy="1754326"/>
          </a:xfrm>
          <a:prstGeom prst="rect">
            <a:avLst/>
          </a:prstGeom>
          <a:solidFill>
            <a:schemeClr val="bg1">
              <a:lumMod val="85000"/>
            </a:schemeClr>
          </a:solidFill>
          <a:ln w="25400">
            <a:solidFill>
              <a:srgbClr val="C00000"/>
            </a:solidFill>
          </a:ln>
        </p:spPr>
        <p:txBody>
          <a:bodyPr wrap="square" rtlCol="0">
            <a:spAutoFit/>
          </a:bodyPr>
          <a:lstStyle/>
          <a:p>
            <a:r>
              <a:rPr lang="en-US" b="1" dirty="0" smtClean="0">
                <a:solidFill>
                  <a:srgbClr val="332222"/>
                </a:solidFill>
              </a:rPr>
              <a:t>As reviewers, look for:</a:t>
            </a:r>
          </a:p>
          <a:p>
            <a:pPr marL="285750" indent="-285750">
              <a:buFont typeface="Arial" panose="020B0604020202020204" pitchFamily="34" charset="0"/>
              <a:buChar char="•"/>
            </a:pPr>
            <a:r>
              <a:rPr lang="en-US" dirty="0" smtClean="0">
                <a:solidFill>
                  <a:srgbClr val="332222"/>
                </a:solidFill>
              </a:rPr>
              <a:t>A statement in the course (typically the syllabus) that directs students to each of the links within the Learner Support block. A brief explanation for each link should be provided.</a:t>
            </a:r>
          </a:p>
          <a:p>
            <a:pPr marL="285750" indent="-285750">
              <a:buFont typeface="Arial" panose="020B0604020202020204" pitchFamily="34" charset="0"/>
              <a:buChar char="•"/>
            </a:pPr>
            <a:endParaRPr lang="en-US" dirty="0">
              <a:solidFill>
                <a:srgbClr val="332222"/>
              </a:solidFill>
            </a:endParaRPr>
          </a:p>
          <a:p>
            <a:pPr marL="285750" indent="-285750">
              <a:buFont typeface="Arial" panose="020B0604020202020204" pitchFamily="34" charset="0"/>
              <a:buChar char="•"/>
            </a:pPr>
            <a:endParaRPr lang="en-US" dirty="0" smtClean="0">
              <a:solidFill>
                <a:srgbClr val="332222"/>
              </a:solidFill>
            </a:endParaRPr>
          </a:p>
        </p:txBody>
      </p:sp>
    </p:spTree>
    <p:extLst>
      <p:ext uri="{BB962C8B-B14F-4D97-AF65-F5344CB8AC3E}">
        <p14:creationId xmlns:p14="http://schemas.microsoft.com/office/powerpoint/2010/main" val="9186701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ng Nam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 y="0"/>
            <a:ext cx="9144000" cy="6858000"/>
          </a:xfrm>
          <a:prstGeom prst="rect">
            <a:avLst/>
          </a:prstGeom>
        </p:spPr>
      </p:pic>
      <p:sp>
        <p:nvSpPr>
          <p:cNvPr id="7" name="TextBox 6"/>
          <p:cNvSpPr txBox="1"/>
          <p:nvPr/>
        </p:nvSpPr>
        <p:spPr>
          <a:xfrm>
            <a:off x="161316" y="15874"/>
            <a:ext cx="3762546" cy="261610"/>
          </a:xfrm>
          <a:prstGeom prst="rect">
            <a:avLst/>
          </a:prstGeom>
          <a:noFill/>
        </p:spPr>
        <p:txBody>
          <a:bodyPr wrap="square" rtlCol="0">
            <a:spAutoFit/>
          </a:bodyPr>
          <a:lstStyle/>
          <a:p>
            <a:pPr algn="ctr"/>
            <a:r>
              <a:rPr lang="en-US" sz="1100" dirty="0" smtClean="0">
                <a:solidFill>
                  <a:schemeClr val="bg1"/>
                </a:solidFill>
                <a:latin typeface="Palatino"/>
                <a:cs typeface="Palatino"/>
              </a:rPr>
              <a:t>Office of Distance Learning</a:t>
            </a:r>
            <a:endParaRPr lang="en-US" sz="1100" dirty="0">
              <a:solidFill>
                <a:schemeClr val="bg1"/>
              </a:solidFill>
              <a:latin typeface="Palatino"/>
              <a:cs typeface="Palatino"/>
            </a:endParaRPr>
          </a:p>
        </p:txBody>
      </p:sp>
      <p:sp>
        <p:nvSpPr>
          <p:cNvPr id="10" name="Title 1"/>
          <p:cNvSpPr>
            <a:spLocks noGrp="1"/>
          </p:cNvSpPr>
          <p:nvPr>
            <p:ph type="title"/>
          </p:nvPr>
        </p:nvSpPr>
        <p:spPr>
          <a:xfrm>
            <a:off x="422929" y="584207"/>
            <a:ext cx="8111471" cy="558800"/>
          </a:xfrm>
        </p:spPr>
        <p:txBody>
          <a:bodyPr>
            <a:noAutofit/>
          </a:bodyPr>
          <a:lstStyle/>
          <a:p>
            <a:pPr algn="l"/>
            <a:r>
              <a:rPr lang="en-US" sz="3400" b="1" dirty="0" smtClean="0">
                <a:solidFill>
                  <a:schemeClr val="tx2"/>
                </a:solidFill>
                <a:effectLst>
                  <a:outerShdw blurRad="38100" dist="38100" dir="2700000" algn="tl">
                    <a:srgbClr val="000000">
                      <a:alpha val="43137"/>
                    </a:srgbClr>
                  </a:outerShdw>
                </a:effectLst>
                <a:latin typeface="B Univers 65 Bold"/>
                <a:cs typeface="B Univers 65 Bold"/>
              </a:rPr>
              <a:t>Closer Look at General Standard 8</a:t>
            </a:r>
            <a:br>
              <a:rPr lang="en-US" sz="3400" b="1" dirty="0" smtClean="0">
                <a:solidFill>
                  <a:schemeClr val="tx2"/>
                </a:solidFill>
                <a:effectLst>
                  <a:outerShdw blurRad="38100" dist="38100" dir="2700000" algn="tl">
                    <a:srgbClr val="000000">
                      <a:alpha val="43137"/>
                    </a:srgbClr>
                  </a:outerShdw>
                </a:effectLst>
                <a:latin typeface="B Univers 65 Bold"/>
                <a:cs typeface="B Univers 65 Bold"/>
              </a:rPr>
            </a:br>
            <a:r>
              <a:rPr lang="en-US" sz="1800" b="1" dirty="0" smtClean="0">
                <a:solidFill>
                  <a:schemeClr val="tx2"/>
                </a:solidFill>
                <a:latin typeface="B Univers 65 Bold"/>
                <a:cs typeface="B Univers 65 Bold"/>
              </a:rPr>
              <a:t>(3 of 4 were “not met” at least 20% of the time)</a:t>
            </a:r>
            <a:endParaRPr lang="en-US" sz="1800" b="1" dirty="0">
              <a:solidFill>
                <a:schemeClr val="tx2"/>
              </a:solidFill>
              <a:latin typeface="Univers 55"/>
              <a:cs typeface="Univers 55"/>
            </a:endParaRPr>
          </a:p>
        </p:txBody>
      </p:sp>
      <p:sp>
        <p:nvSpPr>
          <p:cNvPr id="6" name="TextBox 5"/>
          <p:cNvSpPr txBox="1"/>
          <p:nvPr/>
        </p:nvSpPr>
        <p:spPr>
          <a:xfrm>
            <a:off x="473364" y="1295401"/>
            <a:ext cx="8442036" cy="1384995"/>
          </a:xfrm>
          <a:prstGeom prst="rect">
            <a:avLst/>
          </a:prstGeom>
          <a:noFill/>
        </p:spPr>
        <p:txBody>
          <a:bodyPr wrap="square" rtlCol="0">
            <a:spAutoFit/>
          </a:bodyPr>
          <a:lstStyle/>
          <a:p>
            <a:pPr>
              <a:spcBef>
                <a:spcPts val="600"/>
              </a:spcBef>
              <a:spcAft>
                <a:spcPts val="600"/>
              </a:spcAft>
            </a:pPr>
            <a:r>
              <a:rPr lang="en-US" sz="2800" b="1" dirty="0" smtClean="0">
                <a:solidFill>
                  <a:schemeClr val="tx2"/>
                </a:solidFill>
              </a:rPr>
              <a:t>GS8</a:t>
            </a:r>
            <a:r>
              <a:rPr lang="en-US" sz="2800" dirty="0" smtClean="0">
                <a:solidFill>
                  <a:schemeClr val="tx2"/>
                </a:solidFill>
              </a:rPr>
              <a:t>: The accessibility standard incorporates the principles of Universal Design for Learning and is consistent with Web Content Accessibility Guidelines.</a:t>
            </a:r>
          </a:p>
        </p:txBody>
      </p:sp>
      <p:sp>
        <p:nvSpPr>
          <p:cNvPr id="8" name="TextBox 7"/>
          <p:cNvSpPr txBox="1"/>
          <p:nvPr/>
        </p:nvSpPr>
        <p:spPr>
          <a:xfrm>
            <a:off x="350982" y="2688525"/>
            <a:ext cx="8686800" cy="2862322"/>
          </a:xfrm>
          <a:prstGeom prst="rect">
            <a:avLst/>
          </a:prstGeom>
          <a:solidFill>
            <a:schemeClr val="bg1">
              <a:lumMod val="85000"/>
            </a:schemeClr>
          </a:solidFill>
          <a:ln w="25400">
            <a:solidFill>
              <a:srgbClr val="C00000"/>
            </a:solidFill>
          </a:ln>
        </p:spPr>
        <p:txBody>
          <a:bodyPr wrap="square" rtlCol="0">
            <a:spAutoFit/>
          </a:bodyPr>
          <a:lstStyle/>
          <a:p>
            <a:r>
              <a:rPr lang="en-US" b="1" dirty="0" smtClean="0">
                <a:solidFill>
                  <a:srgbClr val="332222"/>
                </a:solidFill>
              </a:rPr>
              <a:t>As reviewers, look for:</a:t>
            </a:r>
          </a:p>
          <a:p>
            <a:pPr marL="285750" indent="-285750">
              <a:buFont typeface="Arial" panose="020B0604020202020204" pitchFamily="34" charset="0"/>
              <a:buChar char="•"/>
            </a:pPr>
            <a:r>
              <a:rPr lang="en-US" dirty="0" smtClean="0">
                <a:solidFill>
                  <a:srgbClr val="332222"/>
                </a:solidFill>
              </a:rPr>
              <a:t>Statement about the Office of Disability Services and how to access these services.</a:t>
            </a:r>
          </a:p>
          <a:p>
            <a:pPr marL="285750" indent="-285750">
              <a:buFont typeface="Arial" panose="020B0604020202020204" pitchFamily="34" charset="0"/>
              <a:buChar char="•"/>
            </a:pPr>
            <a:r>
              <a:rPr lang="en-US" dirty="0" smtClean="0">
                <a:solidFill>
                  <a:srgbClr val="332222"/>
                </a:solidFill>
              </a:rPr>
              <a:t>A link (through Learner Support) for Accessibility policies.</a:t>
            </a:r>
          </a:p>
          <a:p>
            <a:pPr marL="285750" indent="-285750">
              <a:buFont typeface="Arial" panose="020B0604020202020204" pitchFamily="34" charset="0"/>
              <a:buChar char="•"/>
            </a:pPr>
            <a:r>
              <a:rPr lang="en-US" dirty="0" smtClean="0">
                <a:solidFill>
                  <a:srgbClr val="332222"/>
                </a:solidFill>
              </a:rPr>
              <a:t>Equivalents to auditory and visual content.</a:t>
            </a:r>
          </a:p>
          <a:p>
            <a:pPr marL="285750" indent="-285750">
              <a:buFont typeface="Arial" panose="020B0604020202020204" pitchFamily="34" charset="0"/>
              <a:buChar char="•"/>
            </a:pPr>
            <a:r>
              <a:rPr lang="en-US" dirty="0" smtClean="0">
                <a:solidFill>
                  <a:srgbClr val="332222"/>
                </a:solidFill>
              </a:rPr>
              <a:t>Fonts, colors, graphics that promote navigation and readability. (For example, blinking icons may induce seizures, or some colors are not visible to students with certain color-blindness.)</a:t>
            </a:r>
          </a:p>
          <a:p>
            <a:pPr marL="285750" indent="-285750">
              <a:buFont typeface="Arial" panose="020B0604020202020204" pitchFamily="34" charset="0"/>
              <a:buChar char="•"/>
            </a:pPr>
            <a:r>
              <a:rPr lang="en-US" dirty="0" smtClean="0">
                <a:solidFill>
                  <a:srgbClr val="332222"/>
                </a:solidFill>
              </a:rPr>
              <a:t>Use the “description” fields to include additional information about an assignment, page, link, image, etc. (Many faculty put “x” or “.” so that is what is read by the screen reader.)</a:t>
            </a:r>
          </a:p>
        </p:txBody>
      </p:sp>
    </p:spTree>
    <p:extLst>
      <p:ext uri="{BB962C8B-B14F-4D97-AF65-F5344CB8AC3E}">
        <p14:creationId xmlns:p14="http://schemas.microsoft.com/office/powerpoint/2010/main" val="9186701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ng Nam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 y="0"/>
            <a:ext cx="9144000" cy="6858000"/>
          </a:xfrm>
          <a:prstGeom prst="rect">
            <a:avLst/>
          </a:prstGeom>
        </p:spPr>
      </p:pic>
      <p:sp>
        <p:nvSpPr>
          <p:cNvPr id="7" name="TextBox 6"/>
          <p:cNvSpPr txBox="1"/>
          <p:nvPr/>
        </p:nvSpPr>
        <p:spPr>
          <a:xfrm>
            <a:off x="161316" y="15874"/>
            <a:ext cx="3762546" cy="261610"/>
          </a:xfrm>
          <a:prstGeom prst="rect">
            <a:avLst/>
          </a:prstGeom>
          <a:noFill/>
        </p:spPr>
        <p:txBody>
          <a:bodyPr wrap="square" rtlCol="0">
            <a:spAutoFit/>
          </a:bodyPr>
          <a:lstStyle/>
          <a:p>
            <a:pPr algn="ctr"/>
            <a:r>
              <a:rPr lang="en-US" sz="1100" dirty="0" smtClean="0">
                <a:solidFill>
                  <a:schemeClr val="bg1"/>
                </a:solidFill>
                <a:latin typeface="Palatino"/>
                <a:cs typeface="Palatino"/>
              </a:rPr>
              <a:t>Office of Distance Learning</a:t>
            </a:r>
            <a:endParaRPr lang="en-US" sz="1100" dirty="0">
              <a:solidFill>
                <a:schemeClr val="bg1"/>
              </a:solidFill>
              <a:latin typeface="Palatino"/>
              <a:cs typeface="Palatino"/>
            </a:endParaRPr>
          </a:p>
        </p:txBody>
      </p:sp>
      <p:sp>
        <p:nvSpPr>
          <p:cNvPr id="10" name="Title 1"/>
          <p:cNvSpPr>
            <a:spLocks noGrp="1"/>
          </p:cNvSpPr>
          <p:nvPr>
            <p:ph type="title"/>
          </p:nvPr>
        </p:nvSpPr>
        <p:spPr>
          <a:xfrm>
            <a:off x="422929" y="584207"/>
            <a:ext cx="8111471" cy="558800"/>
          </a:xfrm>
        </p:spPr>
        <p:txBody>
          <a:bodyPr>
            <a:noAutofit/>
          </a:bodyPr>
          <a:lstStyle/>
          <a:p>
            <a:pPr algn="l"/>
            <a:r>
              <a:rPr lang="en-US" sz="3400" b="1" dirty="0" smtClean="0">
                <a:solidFill>
                  <a:schemeClr val="tx2"/>
                </a:solidFill>
                <a:effectLst>
                  <a:outerShdw blurRad="38100" dist="38100" dir="2700000" algn="tl">
                    <a:srgbClr val="000000">
                      <a:alpha val="43137"/>
                    </a:srgbClr>
                  </a:outerShdw>
                </a:effectLst>
                <a:latin typeface="B Univers 65 Bold"/>
                <a:cs typeface="B Univers 65 Bold"/>
              </a:rPr>
              <a:t>Remedies for the Blues: </a:t>
            </a:r>
            <a:br>
              <a:rPr lang="en-US" sz="3400" b="1" dirty="0" smtClean="0">
                <a:solidFill>
                  <a:schemeClr val="tx2"/>
                </a:solidFill>
                <a:effectLst>
                  <a:outerShdw blurRad="38100" dist="38100" dir="2700000" algn="tl">
                    <a:srgbClr val="000000">
                      <a:alpha val="43137"/>
                    </a:srgbClr>
                  </a:outerShdw>
                </a:effectLst>
                <a:latin typeface="B Univers 65 Bold"/>
                <a:cs typeface="B Univers 65 Bold"/>
              </a:rPr>
            </a:br>
            <a:r>
              <a:rPr lang="en-US" sz="3400" b="1" dirty="0">
                <a:solidFill>
                  <a:schemeClr val="tx2"/>
                </a:solidFill>
                <a:effectLst>
                  <a:outerShdw blurRad="38100" dist="38100" dir="2700000" algn="tl">
                    <a:srgbClr val="000000">
                      <a:alpha val="43137"/>
                    </a:srgbClr>
                  </a:outerShdw>
                </a:effectLst>
                <a:latin typeface="B Univers 65 Bold"/>
                <a:cs typeface="B Univers 65 Bold"/>
              </a:rPr>
              <a:t>	</a:t>
            </a:r>
            <a:r>
              <a:rPr lang="en-US" sz="3400" b="1" dirty="0" smtClean="0">
                <a:solidFill>
                  <a:srgbClr val="C00000"/>
                </a:solidFill>
                <a:effectLst>
                  <a:outerShdw blurRad="38100" dist="38100" dir="2700000" algn="tl">
                    <a:srgbClr val="000000">
                      <a:alpha val="43137"/>
                    </a:srgbClr>
                  </a:outerShdw>
                </a:effectLst>
                <a:latin typeface="B Univers 65 Bold"/>
                <a:cs typeface="B Univers 65 Bold"/>
              </a:rPr>
              <a:t>Actions Taken for DL Faculty</a:t>
            </a:r>
            <a:endParaRPr lang="en-US" sz="3400" b="1" dirty="0">
              <a:solidFill>
                <a:srgbClr val="C00000"/>
              </a:solidFill>
              <a:effectLst>
                <a:outerShdw blurRad="38100" dist="38100" dir="2700000" algn="tl">
                  <a:srgbClr val="000000">
                    <a:alpha val="43137"/>
                  </a:srgbClr>
                </a:outerShdw>
              </a:effectLst>
              <a:latin typeface="Univers 55"/>
              <a:cs typeface="Univers 55"/>
            </a:endParaRPr>
          </a:p>
        </p:txBody>
      </p:sp>
      <p:sp>
        <p:nvSpPr>
          <p:cNvPr id="6" name="TextBox 5"/>
          <p:cNvSpPr txBox="1"/>
          <p:nvPr/>
        </p:nvSpPr>
        <p:spPr>
          <a:xfrm>
            <a:off x="473364" y="1676400"/>
            <a:ext cx="8229600" cy="2523768"/>
          </a:xfrm>
          <a:prstGeom prst="rect">
            <a:avLst/>
          </a:prstGeom>
          <a:noFill/>
        </p:spPr>
        <p:txBody>
          <a:bodyPr wrap="square" rtlCol="0">
            <a:spAutoFit/>
          </a:bodyPr>
          <a:lstStyle/>
          <a:p>
            <a:pPr marL="914400" lvl="1" indent="-457200">
              <a:spcBef>
                <a:spcPts val="600"/>
              </a:spcBef>
              <a:spcAft>
                <a:spcPts val="600"/>
              </a:spcAft>
              <a:buFont typeface="Wingdings" panose="05000000000000000000" pitchFamily="2" charset="2"/>
              <a:buChar char="§"/>
            </a:pPr>
            <a:r>
              <a:rPr lang="en-US" sz="3200" dirty="0" smtClean="0">
                <a:solidFill>
                  <a:schemeClr val="tx2"/>
                </a:solidFill>
              </a:rPr>
              <a:t>Mini-Reviews</a:t>
            </a:r>
          </a:p>
          <a:p>
            <a:pPr marL="914400" lvl="1" indent="-457200">
              <a:spcBef>
                <a:spcPts val="600"/>
              </a:spcBef>
              <a:spcAft>
                <a:spcPts val="600"/>
              </a:spcAft>
              <a:buFont typeface="Wingdings" panose="05000000000000000000" pitchFamily="2" charset="2"/>
              <a:buChar char="§"/>
            </a:pPr>
            <a:r>
              <a:rPr lang="en-US" sz="3200" dirty="0" smtClean="0">
                <a:solidFill>
                  <a:schemeClr val="tx2"/>
                </a:solidFill>
              </a:rPr>
              <a:t>Accessibility Workshop</a:t>
            </a:r>
          </a:p>
          <a:p>
            <a:pPr marL="914400" lvl="1" indent="-457200">
              <a:spcBef>
                <a:spcPts val="600"/>
              </a:spcBef>
              <a:spcAft>
                <a:spcPts val="600"/>
              </a:spcAft>
              <a:buFont typeface="Wingdings" panose="05000000000000000000" pitchFamily="2" charset="2"/>
              <a:buChar char="§"/>
            </a:pPr>
            <a:r>
              <a:rPr lang="en-US" sz="3200" dirty="0" smtClean="0">
                <a:solidFill>
                  <a:schemeClr val="tx2"/>
                </a:solidFill>
              </a:rPr>
              <a:t>Learner Support “block” in Moodle</a:t>
            </a:r>
          </a:p>
          <a:p>
            <a:pPr>
              <a:spcBef>
                <a:spcPts val="600"/>
              </a:spcBef>
              <a:spcAft>
                <a:spcPts val="600"/>
              </a:spcAft>
            </a:pPr>
            <a:endParaRPr lang="en-US" sz="3200" dirty="0" smtClean="0">
              <a:solidFill>
                <a:schemeClr val="tx2"/>
              </a:solidFill>
            </a:endParaRPr>
          </a:p>
        </p:txBody>
      </p:sp>
      <p:cxnSp>
        <p:nvCxnSpPr>
          <p:cNvPr id="8" name="Straight Connector 7"/>
          <p:cNvCxnSpPr/>
          <p:nvPr/>
        </p:nvCxnSpPr>
        <p:spPr>
          <a:xfrm>
            <a:off x="473364" y="15240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809999"/>
            <a:ext cx="3043082" cy="2353317"/>
          </a:xfrm>
          <a:prstGeom prst="rect">
            <a:avLst/>
          </a:prstGeom>
          <a:noFill/>
          <a:ln w="25400">
            <a:solidFill>
              <a:srgbClr val="33222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49998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ng Nam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 y="0"/>
            <a:ext cx="9144000" cy="6858000"/>
          </a:xfrm>
          <a:prstGeom prst="rect">
            <a:avLst/>
          </a:prstGeom>
        </p:spPr>
      </p:pic>
      <p:sp>
        <p:nvSpPr>
          <p:cNvPr id="7" name="TextBox 6"/>
          <p:cNvSpPr txBox="1"/>
          <p:nvPr/>
        </p:nvSpPr>
        <p:spPr>
          <a:xfrm>
            <a:off x="161316" y="15874"/>
            <a:ext cx="3762546" cy="261610"/>
          </a:xfrm>
          <a:prstGeom prst="rect">
            <a:avLst/>
          </a:prstGeom>
          <a:noFill/>
        </p:spPr>
        <p:txBody>
          <a:bodyPr wrap="square" rtlCol="0">
            <a:spAutoFit/>
          </a:bodyPr>
          <a:lstStyle/>
          <a:p>
            <a:pPr algn="ctr"/>
            <a:r>
              <a:rPr lang="en-US" sz="1100" dirty="0" smtClean="0">
                <a:solidFill>
                  <a:schemeClr val="bg1"/>
                </a:solidFill>
                <a:latin typeface="Palatino"/>
                <a:cs typeface="Palatino"/>
              </a:rPr>
              <a:t>Office of Distance Learning</a:t>
            </a:r>
            <a:endParaRPr lang="en-US" sz="1100" dirty="0">
              <a:solidFill>
                <a:schemeClr val="bg1"/>
              </a:solidFill>
              <a:latin typeface="Palatino"/>
              <a:cs typeface="Palatino"/>
            </a:endParaRPr>
          </a:p>
        </p:txBody>
      </p:sp>
      <p:sp>
        <p:nvSpPr>
          <p:cNvPr id="10" name="Title 1"/>
          <p:cNvSpPr>
            <a:spLocks noGrp="1"/>
          </p:cNvSpPr>
          <p:nvPr>
            <p:ph type="title"/>
          </p:nvPr>
        </p:nvSpPr>
        <p:spPr>
          <a:xfrm>
            <a:off x="422929" y="584207"/>
            <a:ext cx="8111471" cy="558800"/>
          </a:xfrm>
        </p:spPr>
        <p:txBody>
          <a:bodyPr>
            <a:noAutofit/>
          </a:bodyPr>
          <a:lstStyle/>
          <a:p>
            <a:pPr algn="l"/>
            <a:r>
              <a:rPr lang="en-US" sz="3400" b="1" dirty="0" smtClean="0">
                <a:solidFill>
                  <a:schemeClr val="tx2"/>
                </a:solidFill>
                <a:effectLst>
                  <a:outerShdw blurRad="38100" dist="38100" dir="2700000" algn="tl">
                    <a:srgbClr val="000000">
                      <a:alpha val="43137"/>
                    </a:srgbClr>
                  </a:outerShdw>
                </a:effectLst>
                <a:latin typeface="B Univers 65 Bold"/>
                <a:cs typeface="B Univers 65 Bold"/>
              </a:rPr>
              <a:t>Remedies for the Blues: </a:t>
            </a:r>
            <a:br>
              <a:rPr lang="en-US" sz="3400" b="1" dirty="0" smtClean="0">
                <a:solidFill>
                  <a:schemeClr val="tx2"/>
                </a:solidFill>
                <a:effectLst>
                  <a:outerShdw blurRad="38100" dist="38100" dir="2700000" algn="tl">
                    <a:srgbClr val="000000">
                      <a:alpha val="43137"/>
                    </a:srgbClr>
                  </a:outerShdw>
                </a:effectLst>
                <a:latin typeface="B Univers 65 Bold"/>
                <a:cs typeface="B Univers 65 Bold"/>
              </a:rPr>
            </a:br>
            <a:r>
              <a:rPr lang="en-US" sz="3400" b="1" dirty="0">
                <a:solidFill>
                  <a:schemeClr val="tx2"/>
                </a:solidFill>
                <a:effectLst>
                  <a:outerShdw blurRad="38100" dist="38100" dir="2700000" algn="tl">
                    <a:srgbClr val="000000">
                      <a:alpha val="43137"/>
                    </a:srgbClr>
                  </a:outerShdw>
                </a:effectLst>
                <a:latin typeface="B Univers 65 Bold"/>
                <a:cs typeface="B Univers 65 Bold"/>
              </a:rPr>
              <a:t>	</a:t>
            </a:r>
            <a:r>
              <a:rPr lang="en-US" sz="3400" b="1" dirty="0" smtClean="0">
                <a:solidFill>
                  <a:srgbClr val="C00000"/>
                </a:solidFill>
                <a:effectLst>
                  <a:outerShdw blurRad="38100" dist="38100" dir="2700000" algn="tl">
                    <a:srgbClr val="000000">
                      <a:alpha val="43137"/>
                    </a:srgbClr>
                  </a:outerShdw>
                </a:effectLst>
                <a:latin typeface="B Univers 65 Bold"/>
                <a:cs typeface="B Univers 65 Bold"/>
              </a:rPr>
              <a:t>Early Results (SU14)</a:t>
            </a:r>
            <a:endParaRPr lang="en-US" sz="3400" b="1" dirty="0">
              <a:solidFill>
                <a:srgbClr val="C00000"/>
              </a:solidFill>
              <a:effectLst>
                <a:outerShdw blurRad="38100" dist="38100" dir="2700000" algn="tl">
                  <a:srgbClr val="000000">
                    <a:alpha val="43137"/>
                  </a:srgbClr>
                </a:outerShdw>
              </a:effectLst>
              <a:latin typeface="Univers 55"/>
              <a:cs typeface="Univers 55"/>
            </a:endParaRPr>
          </a:p>
        </p:txBody>
      </p:sp>
      <p:cxnSp>
        <p:nvCxnSpPr>
          <p:cNvPr id="8" name="Straight Connector 7"/>
          <p:cNvCxnSpPr/>
          <p:nvPr/>
        </p:nvCxnSpPr>
        <p:spPr>
          <a:xfrm>
            <a:off x="473364" y="15240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Content Placeholder 11"/>
          <p:cNvSpPr txBox="1">
            <a:spLocks noGrp="1"/>
          </p:cNvSpPr>
          <p:nvPr>
            <p:ph idx="1"/>
          </p:nvPr>
        </p:nvSpPr>
        <p:spPr>
          <a:xfrm>
            <a:off x="473364" y="1524000"/>
            <a:ext cx="8442036" cy="1569660"/>
          </a:xfrm>
          <a:prstGeom prst="rect">
            <a:avLst/>
          </a:prstGeom>
          <a:noFill/>
        </p:spPr>
        <p:txBody>
          <a:bodyPr wrap="square" rtlCol="0">
            <a:spAutoFit/>
          </a:bodyPr>
          <a:lstStyle/>
          <a:p>
            <a:pPr marL="514350" indent="-457200">
              <a:spcBef>
                <a:spcPts val="0"/>
              </a:spcBef>
              <a:buFont typeface="Wingdings" panose="05000000000000000000" pitchFamily="2" charset="2"/>
              <a:buChar char="§"/>
            </a:pPr>
            <a:r>
              <a:rPr lang="en-US" dirty="0" smtClean="0">
                <a:solidFill>
                  <a:schemeClr val="tx2"/>
                </a:solidFill>
              </a:rPr>
              <a:t>29% reduction in standards not met 40%+</a:t>
            </a:r>
          </a:p>
          <a:p>
            <a:pPr marL="514350" indent="-457200">
              <a:spcBef>
                <a:spcPts val="0"/>
              </a:spcBef>
              <a:buFont typeface="Wingdings" panose="05000000000000000000" pitchFamily="2" charset="2"/>
              <a:buChar char="§"/>
            </a:pPr>
            <a:r>
              <a:rPr lang="en-US" dirty="0" smtClean="0">
                <a:solidFill>
                  <a:schemeClr val="tx2"/>
                </a:solidFill>
              </a:rPr>
              <a:t>86% reduction overall in “not met” standards (of standards addressed)</a:t>
            </a:r>
            <a:endParaRPr lang="en-US" dirty="0" smtClean="0">
              <a:solidFill>
                <a:schemeClr val="tx2"/>
              </a:solidFill>
            </a:endParaRPr>
          </a:p>
        </p:txBody>
      </p:sp>
      <p:sp>
        <p:nvSpPr>
          <p:cNvPr id="9" name="Rectangle 8"/>
          <p:cNvSpPr/>
          <p:nvPr/>
        </p:nvSpPr>
        <p:spPr>
          <a:xfrm>
            <a:off x="7772400" y="6172200"/>
            <a:ext cx="13716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Content Placeholder 4"/>
          <p:cNvGraphicFramePr>
            <a:graphicFrameLocks/>
          </p:cNvGraphicFramePr>
          <p:nvPr>
            <p:extLst>
              <p:ext uri="{D42A27DB-BD31-4B8C-83A1-F6EECF244321}">
                <p14:modId xmlns:p14="http://schemas.microsoft.com/office/powerpoint/2010/main" val="4074749422"/>
              </p:ext>
            </p:extLst>
          </p:nvPr>
        </p:nvGraphicFramePr>
        <p:xfrm>
          <a:off x="320964" y="2971799"/>
          <a:ext cx="8534400" cy="3724219"/>
        </p:xfrm>
        <a:graphic>
          <a:graphicData uri="http://schemas.openxmlformats.org/drawingml/2006/table">
            <a:tbl>
              <a:tblPr firstRow="1" bandRow="1">
                <a:tableStyleId>{21E4AEA4-8DFA-4A89-87EB-49C32662AFE0}</a:tableStyleId>
              </a:tblPr>
              <a:tblGrid>
                <a:gridCol w="2844800"/>
                <a:gridCol w="2844800"/>
                <a:gridCol w="2844800"/>
              </a:tblGrid>
              <a:tr h="1239469">
                <a:tc>
                  <a:txBody>
                    <a:bodyPr/>
                    <a:lstStyle/>
                    <a:p>
                      <a:r>
                        <a:rPr lang="en-US" sz="2200" dirty="0" smtClean="0"/>
                        <a:t>Frequency</a:t>
                      </a:r>
                      <a:r>
                        <a:rPr lang="en-US" sz="2200" baseline="0" dirty="0" smtClean="0"/>
                        <a:t> of </a:t>
                      </a:r>
                      <a:r>
                        <a:rPr lang="en-US" sz="2200" dirty="0" smtClean="0"/>
                        <a:t>Not Met </a:t>
                      </a:r>
                    </a:p>
                    <a:p>
                      <a:r>
                        <a:rPr lang="en-US" sz="2200" b="0" dirty="0" smtClean="0"/>
                        <a:t>by review team</a:t>
                      </a:r>
                      <a:endParaRPr lang="en-US" sz="2200" b="0" dirty="0"/>
                    </a:p>
                  </a:txBody>
                  <a:tcPr anchor="ctr"/>
                </a:tc>
                <a:tc>
                  <a:txBody>
                    <a:bodyPr/>
                    <a:lstStyle/>
                    <a:p>
                      <a:pPr algn="ctr"/>
                      <a:r>
                        <a:rPr lang="en-US" sz="2200" i="0" dirty="0" smtClean="0"/>
                        <a:t># of</a:t>
                      </a:r>
                      <a:r>
                        <a:rPr lang="en-US" sz="2200" i="0" baseline="0" dirty="0" smtClean="0"/>
                        <a:t> standards </a:t>
                      </a:r>
                      <a:r>
                        <a:rPr lang="en-US" sz="2200" i="0" baseline="0" dirty="0" smtClean="0"/>
                        <a:t>not </a:t>
                      </a:r>
                      <a:r>
                        <a:rPr lang="en-US" sz="2200" i="0" baseline="0" dirty="0" smtClean="0"/>
                        <a:t>met FA11-FA13</a:t>
                      </a:r>
                      <a:br>
                        <a:rPr lang="en-US" sz="2200" i="0" baseline="0" dirty="0" smtClean="0"/>
                      </a:br>
                      <a:r>
                        <a:rPr lang="en-US" sz="2200" b="0" i="0" baseline="0" dirty="0" smtClean="0"/>
                        <a:t>(out of 41) </a:t>
                      </a:r>
                      <a:endParaRPr lang="en-US" sz="2200" b="0" i="0" dirty="0"/>
                    </a:p>
                  </a:txBody>
                  <a:tcPr anchor="ctr"/>
                </a:tc>
                <a:tc>
                  <a:txBody>
                    <a:bodyPr/>
                    <a:lstStyle/>
                    <a:p>
                      <a:pPr algn="ctr"/>
                      <a:r>
                        <a:rPr lang="en-US" sz="2200" i="0" dirty="0" smtClean="0"/>
                        <a:t># of</a:t>
                      </a:r>
                      <a:r>
                        <a:rPr lang="en-US" sz="2200" i="0" baseline="0" dirty="0" smtClean="0"/>
                        <a:t> </a:t>
                      </a:r>
                      <a:r>
                        <a:rPr lang="en-US" sz="2200" i="0" baseline="0" dirty="0" smtClean="0"/>
                        <a:t>standards </a:t>
                      </a:r>
                      <a:r>
                        <a:rPr lang="en-US" sz="2200" i="0" baseline="0" dirty="0" smtClean="0"/>
                        <a:t>not met FA11-SU14</a:t>
                      </a:r>
                      <a:br>
                        <a:rPr lang="en-US" sz="2200" i="0" baseline="0" dirty="0" smtClean="0"/>
                      </a:br>
                      <a:r>
                        <a:rPr lang="en-US" sz="2200" b="0" i="0" baseline="0" dirty="0" smtClean="0"/>
                        <a:t>(out of 41) </a:t>
                      </a:r>
                      <a:endParaRPr lang="en-US" sz="2200" b="0" i="0" dirty="0"/>
                    </a:p>
                  </a:txBody>
                  <a:tcPr anchor="ctr"/>
                </a:tc>
              </a:tr>
              <a:tr h="482016">
                <a:tc>
                  <a:txBody>
                    <a:bodyPr/>
                    <a:lstStyle/>
                    <a:p>
                      <a:r>
                        <a:rPr lang="en-US" sz="2200" b="1" dirty="0" smtClean="0">
                          <a:solidFill>
                            <a:srgbClr val="332222"/>
                          </a:solidFill>
                        </a:rPr>
                        <a:t>50%+ </a:t>
                      </a:r>
                      <a:endParaRPr lang="en-US" sz="2200" dirty="0">
                        <a:solidFill>
                          <a:srgbClr val="332222"/>
                        </a:solidFill>
                      </a:endParaRPr>
                    </a:p>
                  </a:txBody>
                  <a:tcPr anchor="ctr"/>
                </a:tc>
                <a:tc>
                  <a:txBody>
                    <a:bodyPr/>
                    <a:lstStyle/>
                    <a:p>
                      <a:pPr algn="ctr"/>
                      <a:r>
                        <a:rPr lang="en-US" sz="2200" i="0" dirty="0" smtClean="0">
                          <a:solidFill>
                            <a:srgbClr val="332222"/>
                          </a:solidFill>
                        </a:rPr>
                        <a:t>3</a:t>
                      </a:r>
                      <a:endParaRPr lang="en-US" sz="2200" i="0" dirty="0">
                        <a:solidFill>
                          <a:srgbClr val="332222"/>
                        </a:solidFill>
                      </a:endParaRPr>
                    </a:p>
                  </a:txBody>
                  <a:tcPr anchor="ctr"/>
                </a:tc>
                <a:tc>
                  <a:txBody>
                    <a:bodyPr/>
                    <a:lstStyle/>
                    <a:p>
                      <a:pPr algn="ctr"/>
                      <a:r>
                        <a:rPr lang="en-US" sz="2200" dirty="0" smtClean="0">
                          <a:solidFill>
                            <a:srgbClr val="332222"/>
                          </a:solidFill>
                        </a:rPr>
                        <a:t>2</a:t>
                      </a:r>
                      <a:endParaRPr lang="en-US" sz="2200" dirty="0">
                        <a:solidFill>
                          <a:srgbClr val="332222"/>
                        </a:solidFill>
                      </a:endParaRPr>
                    </a:p>
                  </a:txBody>
                  <a:tcPr anchor="ctr"/>
                </a:tc>
              </a:tr>
              <a:tr h="519351">
                <a:tc>
                  <a:txBody>
                    <a:bodyPr/>
                    <a:lstStyle/>
                    <a:p>
                      <a:r>
                        <a:rPr lang="en-US" sz="2200" b="1" dirty="0" smtClean="0">
                          <a:solidFill>
                            <a:srgbClr val="332222"/>
                          </a:solidFill>
                        </a:rPr>
                        <a:t>40-49% </a:t>
                      </a:r>
                      <a:endParaRPr lang="en-US" sz="2200" dirty="0">
                        <a:solidFill>
                          <a:srgbClr val="332222"/>
                        </a:solidFill>
                      </a:endParaRPr>
                    </a:p>
                  </a:txBody>
                  <a:tcPr anchor="ctr"/>
                </a:tc>
                <a:tc>
                  <a:txBody>
                    <a:bodyPr/>
                    <a:lstStyle/>
                    <a:p>
                      <a:pPr algn="ctr"/>
                      <a:r>
                        <a:rPr lang="en-US" sz="2200" i="0" dirty="0" smtClean="0">
                          <a:solidFill>
                            <a:srgbClr val="332222"/>
                          </a:solidFill>
                        </a:rPr>
                        <a:t>4</a:t>
                      </a:r>
                      <a:endParaRPr lang="en-US" sz="2200" i="0" dirty="0">
                        <a:solidFill>
                          <a:srgbClr val="332222"/>
                        </a:solidFill>
                      </a:endParaRPr>
                    </a:p>
                  </a:txBody>
                  <a:tcPr anchor="ctr"/>
                </a:tc>
                <a:tc>
                  <a:txBody>
                    <a:bodyPr/>
                    <a:lstStyle/>
                    <a:p>
                      <a:pPr algn="ctr"/>
                      <a:r>
                        <a:rPr lang="en-US" sz="2200" dirty="0" smtClean="0">
                          <a:solidFill>
                            <a:srgbClr val="332222"/>
                          </a:solidFill>
                        </a:rPr>
                        <a:t>3</a:t>
                      </a:r>
                      <a:endParaRPr lang="en-US" sz="2200" dirty="0">
                        <a:solidFill>
                          <a:srgbClr val="332222"/>
                        </a:solidFill>
                      </a:endParaRPr>
                    </a:p>
                  </a:txBody>
                  <a:tcPr anchor="ctr"/>
                </a:tc>
              </a:tr>
              <a:tr h="519351">
                <a:tc>
                  <a:txBody>
                    <a:bodyPr/>
                    <a:lstStyle/>
                    <a:p>
                      <a:r>
                        <a:rPr lang="en-US" sz="2200" b="1" dirty="0" smtClean="0">
                          <a:solidFill>
                            <a:srgbClr val="332222"/>
                          </a:solidFill>
                        </a:rPr>
                        <a:t>30-39% </a:t>
                      </a:r>
                      <a:endParaRPr lang="en-US" sz="2200" dirty="0">
                        <a:solidFill>
                          <a:srgbClr val="332222"/>
                        </a:solidFill>
                      </a:endParaRPr>
                    </a:p>
                  </a:txBody>
                  <a:tcPr anchor="ctr"/>
                </a:tc>
                <a:tc>
                  <a:txBody>
                    <a:bodyPr/>
                    <a:lstStyle/>
                    <a:p>
                      <a:pPr algn="ctr"/>
                      <a:r>
                        <a:rPr lang="en-US" sz="2200" i="0" dirty="0" smtClean="0">
                          <a:solidFill>
                            <a:srgbClr val="332222"/>
                          </a:solidFill>
                        </a:rPr>
                        <a:t>7</a:t>
                      </a:r>
                      <a:endParaRPr lang="en-US" sz="2200" i="0" dirty="0">
                        <a:solidFill>
                          <a:srgbClr val="332222"/>
                        </a:solidFill>
                      </a:endParaRPr>
                    </a:p>
                  </a:txBody>
                  <a:tcPr anchor="ctr"/>
                </a:tc>
                <a:tc>
                  <a:txBody>
                    <a:bodyPr/>
                    <a:lstStyle/>
                    <a:p>
                      <a:pPr algn="ctr"/>
                      <a:r>
                        <a:rPr lang="en-US" sz="2200" dirty="0" smtClean="0">
                          <a:solidFill>
                            <a:srgbClr val="332222"/>
                          </a:solidFill>
                        </a:rPr>
                        <a:t>7</a:t>
                      </a:r>
                      <a:endParaRPr lang="en-US" sz="2200" dirty="0">
                        <a:solidFill>
                          <a:srgbClr val="332222"/>
                        </a:solidFill>
                      </a:endParaRPr>
                    </a:p>
                  </a:txBody>
                  <a:tcPr anchor="ctr"/>
                </a:tc>
              </a:tr>
              <a:tr h="482016">
                <a:tc>
                  <a:txBody>
                    <a:bodyPr/>
                    <a:lstStyle/>
                    <a:p>
                      <a:r>
                        <a:rPr lang="en-US" sz="2200" b="1" dirty="0" smtClean="0">
                          <a:solidFill>
                            <a:srgbClr val="332222"/>
                          </a:solidFill>
                        </a:rPr>
                        <a:t>20-29%</a:t>
                      </a:r>
                      <a:r>
                        <a:rPr lang="en-US" sz="2200" b="1" baseline="0" dirty="0" smtClean="0">
                          <a:solidFill>
                            <a:srgbClr val="332222"/>
                          </a:solidFill>
                        </a:rPr>
                        <a:t> </a:t>
                      </a:r>
                      <a:endParaRPr lang="en-US" sz="2200" dirty="0">
                        <a:solidFill>
                          <a:srgbClr val="332222"/>
                        </a:solidFill>
                      </a:endParaRPr>
                    </a:p>
                  </a:txBody>
                  <a:tcPr anchor="ctr">
                    <a:lnB w="12700" cap="flat" cmpd="sng" algn="ctr">
                      <a:solidFill>
                        <a:srgbClr val="7A7346"/>
                      </a:solidFill>
                      <a:prstDash val="solid"/>
                      <a:round/>
                      <a:headEnd type="none" w="med" len="med"/>
                      <a:tailEnd type="none" w="med" len="med"/>
                    </a:lnB>
                  </a:tcPr>
                </a:tc>
                <a:tc>
                  <a:txBody>
                    <a:bodyPr/>
                    <a:lstStyle/>
                    <a:p>
                      <a:pPr algn="ctr"/>
                      <a:r>
                        <a:rPr lang="en-US" sz="2200" i="0" dirty="0" smtClean="0">
                          <a:solidFill>
                            <a:srgbClr val="332222"/>
                          </a:solidFill>
                        </a:rPr>
                        <a:t>7</a:t>
                      </a:r>
                      <a:endParaRPr lang="en-US" sz="2200" i="0" dirty="0">
                        <a:solidFill>
                          <a:srgbClr val="332222"/>
                        </a:solidFill>
                      </a:endParaRPr>
                    </a:p>
                  </a:txBody>
                  <a:tcPr anchor="ctr">
                    <a:lnB w="12700" cap="flat" cmpd="sng" algn="ctr">
                      <a:solidFill>
                        <a:srgbClr val="7A7346"/>
                      </a:solidFill>
                      <a:prstDash val="solid"/>
                      <a:round/>
                      <a:headEnd type="none" w="med" len="med"/>
                      <a:tailEnd type="none" w="med" len="med"/>
                    </a:lnB>
                  </a:tcPr>
                </a:tc>
                <a:tc>
                  <a:txBody>
                    <a:bodyPr/>
                    <a:lstStyle/>
                    <a:p>
                      <a:pPr algn="ctr"/>
                      <a:r>
                        <a:rPr lang="en-US" sz="2200" dirty="0" smtClean="0">
                          <a:solidFill>
                            <a:srgbClr val="332222"/>
                          </a:solidFill>
                        </a:rPr>
                        <a:t>9</a:t>
                      </a:r>
                      <a:endParaRPr lang="en-US" sz="2200" dirty="0">
                        <a:solidFill>
                          <a:srgbClr val="332222"/>
                        </a:solidFill>
                      </a:endParaRPr>
                    </a:p>
                  </a:txBody>
                  <a:tcPr anchor="ctr">
                    <a:lnB w="12700" cap="flat" cmpd="sng" algn="ctr">
                      <a:solidFill>
                        <a:srgbClr val="7A7346"/>
                      </a:solidFill>
                      <a:prstDash val="solid"/>
                      <a:round/>
                      <a:headEnd type="none" w="med" len="med"/>
                      <a:tailEnd type="none" w="med" len="med"/>
                    </a:lnB>
                  </a:tcPr>
                </a:tc>
              </a:tr>
              <a:tr h="482016">
                <a:tc>
                  <a:txBody>
                    <a:bodyPr/>
                    <a:lstStyle/>
                    <a:p>
                      <a:pPr algn="r"/>
                      <a:r>
                        <a:rPr lang="en-US" sz="2200" b="1" dirty="0" smtClean="0">
                          <a:solidFill>
                            <a:srgbClr val="332222"/>
                          </a:solidFill>
                        </a:rPr>
                        <a:t>TOTAL</a:t>
                      </a:r>
                      <a:endParaRPr lang="en-US" sz="2200" b="1" dirty="0">
                        <a:solidFill>
                          <a:srgbClr val="332222"/>
                        </a:solidFill>
                      </a:endParaRPr>
                    </a:p>
                  </a:txBody>
                  <a:tcPr>
                    <a:lnR w="12700" cap="flat" cmpd="sng" algn="ctr">
                      <a:solidFill>
                        <a:srgbClr val="7A7346"/>
                      </a:solidFill>
                      <a:prstDash val="solid"/>
                      <a:round/>
                      <a:headEnd type="none" w="med" len="med"/>
                      <a:tailEnd type="none" w="med" len="med"/>
                    </a:lnR>
                    <a:lnT w="12700" cap="flat" cmpd="sng" algn="ctr">
                      <a:solidFill>
                        <a:srgbClr val="7A7346"/>
                      </a:solidFill>
                      <a:prstDash val="solid"/>
                      <a:round/>
                      <a:headEnd type="none" w="med" len="med"/>
                      <a:tailEnd type="none" w="med" len="med"/>
                    </a:lnT>
                  </a:tcPr>
                </a:tc>
                <a:tc>
                  <a:txBody>
                    <a:bodyPr/>
                    <a:lstStyle/>
                    <a:p>
                      <a:pPr algn="ctr"/>
                      <a:r>
                        <a:rPr lang="en-US" sz="2200" b="1" i="0" dirty="0" smtClean="0">
                          <a:solidFill>
                            <a:srgbClr val="332222"/>
                          </a:solidFill>
                        </a:rPr>
                        <a:t>21</a:t>
                      </a:r>
                      <a:endParaRPr lang="en-US" sz="2200" b="1" i="0" dirty="0">
                        <a:solidFill>
                          <a:srgbClr val="332222"/>
                        </a:solidFill>
                      </a:endParaRPr>
                    </a:p>
                  </a:txBody>
                  <a:tcPr>
                    <a:lnL w="12700" cap="flat" cmpd="sng" algn="ctr">
                      <a:solidFill>
                        <a:srgbClr val="7A7346"/>
                      </a:solidFill>
                      <a:prstDash val="solid"/>
                      <a:round/>
                      <a:headEnd type="none" w="med" len="med"/>
                      <a:tailEnd type="none" w="med" len="med"/>
                    </a:lnL>
                    <a:lnT w="12700" cap="flat" cmpd="sng" algn="ctr">
                      <a:solidFill>
                        <a:srgbClr val="7A7346"/>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dirty="0" smtClean="0">
                          <a:solidFill>
                            <a:srgbClr val="332222"/>
                          </a:solidFill>
                        </a:rPr>
                        <a:t>21</a:t>
                      </a:r>
                    </a:p>
                  </a:txBody>
                  <a:tcPr>
                    <a:lnT w="12700" cap="flat" cmpd="sng" algn="ctr">
                      <a:solidFill>
                        <a:srgbClr val="7A7346"/>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13849084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mplate6.ps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3214414" y="2057400"/>
            <a:ext cx="5929586" cy="646331"/>
          </a:xfrm>
          <a:prstGeom prst="rect">
            <a:avLst/>
          </a:prstGeom>
          <a:noFill/>
        </p:spPr>
        <p:txBody>
          <a:bodyPr wrap="square" rtlCol="0">
            <a:spAutoFit/>
          </a:bodyPr>
          <a:lstStyle/>
          <a:p>
            <a:pPr algn="ctr"/>
            <a:r>
              <a:rPr lang="en-US" sz="3600" b="1" dirty="0" smtClean="0">
                <a:solidFill>
                  <a:schemeClr val="tx2"/>
                </a:solidFill>
                <a:effectLst>
                  <a:outerShdw blurRad="38100" dist="38100" dir="2700000" algn="tl">
                    <a:srgbClr val="000000">
                      <a:alpha val="43137"/>
                    </a:srgbClr>
                  </a:outerShdw>
                </a:effectLst>
                <a:latin typeface="Palatino"/>
                <a:cs typeface="Palatino"/>
              </a:rPr>
              <a:t>Your Remedies</a:t>
            </a:r>
          </a:p>
        </p:txBody>
      </p:sp>
    </p:spTree>
    <p:extLst>
      <p:ext uri="{BB962C8B-B14F-4D97-AF65-F5344CB8AC3E}">
        <p14:creationId xmlns:p14="http://schemas.microsoft.com/office/powerpoint/2010/main" val="29188346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ng Nam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 y="0"/>
            <a:ext cx="9144000" cy="6858000"/>
          </a:xfrm>
          <a:prstGeom prst="rect">
            <a:avLst/>
          </a:prstGeom>
        </p:spPr>
      </p:pic>
      <p:sp>
        <p:nvSpPr>
          <p:cNvPr id="7" name="TextBox 6"/>
          <p:cNvSpPr txBox="1"/>
          <p:nvPr/>
        </p:nvSpPr>
        <p:spPr>
          <a:xfrm>
            <a:off x="161316" y="15874"/>
            <a:ext cx="3762546" cy="261610"/>
          </a:xfrm>
          <a:prstGeom prst="rect">
            <a:avLst/>
          </a:prstGeom>
          <a:noFill/>
        </p:spPr>
        <p:txBody>
          <a:bodyPr wrap="square" rtlCol="0">
            <a:spAutoFit/>
          </a:bodyPr>
          <a:lstStyle/>
          <a:p>
            <a:pPr algn="ctr"/>
            <a:r>
              <a:rPr lang="en-US" sz="1100" dirty="0" smtClean="0">
                <a:solidFill>
                  <a:schemeClr val="bg1"/>
                </a:solidFill>
                <a:latin typeface="Palatino"/>
                <a:cs typeface="Palatino"/>
              </a:rPr>
              <a:t>Office of Distance Learning</a:t>
            </a:r>
            <a:endParaRPr lang="en-US" sz="1100" dirty="0">
              <a:solidFill>
                <a:schemeClr val="bg1"/>
              </a:solidFill>
              <a:latin typeface="Palatino"/>
              <a:cs typeface="Palatino"/>
            </a:endParaRPr>
          </a:p>
        </p:txBody>
      </p:sp>
      <p:sp>
        <p:nvSpPr>
          <p:cNvPr id="10" name="Title 1"/>
          <p:cNvSpPr>
            <a:spLocks noGrp="1"/>
          </p:cNvSpPr>
          <p:nvPr>
            <p:ph type="title"/>
          </p:nvPr>
        </p:nvSpPr>
        <p:spPr>
          <a:xfrm>
            <a:off x="422929" y="584207"/>
            <a:ext cx="8280035" cy="558800"/>
          </a:xfrm>
        </p:spPr>
        <p:txBody>
          <a:bodyPr>
            <a:noAutofit/>
          </a:bodyPr>
          <a:lstStyle/>
          <a:p>
            <a:pPr algn="l"/>
            <a:r>
              <a:rPr lang="en-US" sz="3400" b="1" dirty="0" smtClean="0">
                <a:solidFill>
                  <a:schemeClr val="tx2"/>
                </a:solidFill>
                <a:effectLst>
                  <a:outerShdw blurRad="38100" dist="38100" dir="2700000" algn="tl">
                    <a:srgbClr val="000000">
                      <a:alpha val="43137"/>
                    </a:srgbClr>
                  </a:outerShdw>
                </a:effectLst>
                <a:latin typeface="B Univers 65 Bold"/>
                <a:cs typeface="B Univers 65 Bold"/>
              </a:rPr>
              <a:t>Ahoy! In this workshop, we:</a:t>
            </a:r>
            <a:endParaRPr lang="en-US" sz="3400" b="1" dirty="0">
              <a:solidFill>
                <a:schemeClr val="tx2"/>
              </a:solidFill>
              <a:effectLst>
                <a:outerShdw blurRad="38100" dist="38100" dir="2700000" algn="tl">
                  <a:srgbClr val="000000">
                    <a:alpha val="43137"/>
                  </a:srgbClr>
                </a:outerShdw>
              </a:effectLst>
              <a:latin typeface="Univers 55"/>
              <a:cs typeface="Univers 55"/>
            </a:endParaRPr>
          </a:p>
        </p:txBody>
      </p:sp>
      <p:sp>
        <p:nvSpPr>
          <p:cNvPr id="6" name="TextBox 5"/>
          <p:cNvSpPr txBox="1"/>
          <p:nvPr/>
        </p:nvSpPr>
        <p:spPr>
          <a:xfrm>
            <a:off x="473364" y="1447800"/>
            <a:ext cx="8229600" cy="3847207"/>
          </a:xfrm>
          <a:prstGeom prst="rect">
            <a:avLst/>
          </a:prstGeom>
          <a:noFill/>
        </p:spPr>
        <p:txBody>
          <a:bodyPr wrap="square" rtlCol="0">
            <a:spAutoFit/>
          </a:bodyPr>
          <a:lstStyle/>
          <a:p>
            <a:pPr marL="457200" indent="-457200">
              <a:spcBef>
                <a:spcPts val="600"/>
              </a:spcBef>
              <a:spcAft>
                <a:spcPts val="600"/>
              </a:spcAft>
              <a:buFont typeface="Wingdings" panose="05000000000000000000" pitchFamily="2" charset="2"/>
              <a:buChar char="§"/>
            </a:pPr>
            <a:r>
              <a:rPr lang="en-US" sz="3200" dirty="0" smtClean="0">
                <a:solidFill>
                  <a:schemeClr val="tx2"/>
                </a:solidFill>
              </a:rPr>
              <a:t>Explained </a:t>
            </a:r>
            <a:r>
              <a:rPr lang="en-US" sz="3200" dirty="0">
                <a:solidFill>
                  <a:schemeClr val="tx2"/>
                </a:solidFill>
              </a:rPr>
              <a:t>the internal peer-review course-certification process </a:t>
            </a:r>
            <a:r>
              <a:rPr lang="en-US" sz="3200" dirty="0" smtClean="0">
                <a:solidFill>
                  <a:schemeClr val="tx2"/>
                </a:solidFill>
              </a:rPr>
              <a:t>used.</a:t>
            </a:r>
            <a:endParaRPr lang="en-US" sz="3200" dirty="0">
              <a:solidFill>
                <a:schemeClr val="tx2"/>
              </a:solidFill>
            </a:endParaRPr>
          </a:p>
          <a:p>
            <a:pPr marL="457200" indent="-457200">
              <a:spcBef>
                <a:spcPts val="600"/>
              </a:spcBef>
              <a:spcAft>
                <a:spcPts val="600"/>
              </a:spcAft>
              <a:buFont typeface="Wingdings" panose="05000000000000000000" pitchFamily="2" charset="2"/>
              <a:buChar char="§"/>
            </a:pPr>
            <a:r>
              <a:rPr lang="en-US" sz="3200" dirty="0" smtClean="0">
                <a:solidFill>
                  <a:schemeClr val="tx2"/>
                </a:solidFill>
              </a:rPr>
              <a:t>Identified </a:t>
            </a:r>
            <a:r>
              <a:rPr lang="en-US" sz="3200" dirty="0">
                <a:solidFill>
                  <a:schemeClr val="tx2"/>
                </a:solidFill>
              </a:rPr>
              <a:t>QM standards continuously marked “not met” among internal review </a:t>
            </a:r>
            <a:r>
              <a:rPr lang="en-US" sz="3200" dirty="0" smtClean="0">
                <a:solidFill>
                  <a:schemeClr val="tx2"/>
                </a:solidFill>
              </a:rPr>
              <a:t>teams. </a:t>
            </a:r>
            <a:endParaRPr lang="en-US" sz="3200" dirty="0">
              <a:solidFill>
                <a:schemeClr val="tx2"/>
              </a:solidFill>
            </a:endParaRPr>
          </a:p>
          <a:p>
            <a:pPr marL="457200" indent="-457200">
              <a:spcBef>
                <a:spcPts val="600"/>
              </a:spcBef>
              <a:spcAft>
                <a:spcPts val="600"/>
              </a:spcAft>
              <a:buFont typeface="Wingdings" panose="05000000000000000000" pitchFamily="2" charset="2"/>
              <a:buChar char="§"/>
            </a:pPr>
            <a:r>
              <a:rPr lang="en-US" sz="3200" dirty="0" smtClean="0">
                <a:solidFill>
                  <a:schemeClr val="tx2"/>
                </a:solidFill>
              </a:rPr>
              <a:t>Discussed methods </a:t>
            </a:r>
            <a:r>
              <a:rPr lang="en-US" sz="3200" dirty="0">
                <a:solidFill>
                  <a:schemeClr val="tx2"/>
                </a:solidFill>
              </a:rPr>
              <a:t>for remedying the “not met blues” for both </a:t>
            </a:r>
            <a:r>
              <a:rPr lang="en-US" sz="3200" dirty="0" smtClean="0">
                <a:solidFill>
                  <a:schemeClr val="tx2"/>
                </a:solidFill>
              </a:rPr>
              <a:t>review </a:t>
            </a:r>
            <a:r>
              <a:rPr lang="en-US" sz="3200" dirty="0">
                <a:solidFill>
                  <a:schemeClr val="tx2"/>
                </a:solidFill>
              </a:rPr>
              <a:t>teams and faculty members. </a:t>
            </a:r>
            <a:endParaRPr lang="en-US" sz="3200" dirty="0">
              <a:solidFill>
                <a:schemeClr val="tx2"/>
              </a:solidFill>
              <a:effectLst/>
            </a:endParaRPr>
          </a:p>
        </p:txBody>
      </p:sp>
    </p:spTree>
    <p:extLst>
      <p:ext uri="{BB962C8B-B14F-4D97-AF65-F5344CB8AC3E}">
        <p14:creationId xmlns:p14="http://schemas.microsoft.com/office/powerpoint/2010/main" val="18572154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mplate6.ps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3581400" y="1085636"/>
            <a:ext cx="5638800" cy="4862870"/>
          </a:xfrm>
          <a:prstGeom prst="rect">
            <a:avLst/>
          </a:prstGeom>
          <a:noFill/>
        </p:spPr>
        <p:txBody>
          <a:bodyPr wrap="square" rtlCol="0">
            <a:spAutoFit/>
          </a:bodyPr>
          <a:lstStyle/>
          <a:p>
            <a:pPr algn="ctr"/>
            <a:r>
              <a:rPr lang="en-US" sz="3600" b="1" dirty="0" smtClean="0">
                <a:solidFill>
                  <a:schemeClr val="tx2"/>
                </a:solidFill>
                <a:effectLst>
                  <a:outerShdw blurRad="38100" dist="38100" dir="2700000" algn="tl">
                    <a:srgbClr val="000000">
                      <a:alpha val="43137"/>
                    </a:srgbClr>
                  </a:outerShdw>
                </a:effectLst>
                <a:latin typeface="Palatino"/>
                <a:cs typeface="Palatino"/>
              </a:rPr>
              <a:t>Thank You!</a:t>
            </a:r>
          </a:p>
          <a:p>
            <a:endParaRPr lang="en-US" sz="2600" dirty="0" smtClean="0">
              <a:solidFill>
                <a:schemeClr val="tx2"/>
              </a:solidFill>
              <a:latin typeface="B Univers 65 Bold"/>
              <a:cs typeface="B Univers 65 Bold"/>
            </a:endParaRPr>
          </a:p>
          <a:p>
            <a:r>
              <a:rPr lang="en-US" sz="2600" dirty="0" smtClean="0">
                <a:solidFill>
                  <a:schemeClr val="tx2"/>
                </a:solidFill>
                <a:latin typeface="B Univers 65 Bold"/>
                <a:cs typeface="B Univers 65 Bold"/>
              </a:rPr>
              <a:t>Alise Hagan: </a:t>
            </a:r>
            <a:r>
              <a:rPr lang="en-US" sz="2600" dirty="0" smtClean="0">
                <a:solidFill>
                  <a:schemeClr val="tx2"/>
                </a:solidFill>
                <a:latin typeface="B Univers 65 Bold"/>
                <a:cs typeface="B Univers 65 Bold"/>
                <a:hlinkClick r:id="rId4"/>
              </a:rPr>
              <a:t>alise@louisiana.edu</a:t>
            </a:r>
            <a:endParaRPr lang="en-US" sz="2600" dirty="0" smtClean="0">
              <a:solidFill>
                <a:schemeClr val="tx2"/>
              </a:solidFill>
              <a:latin typeface="B Univers 65 Bold"/>
              <a:cs typeface="B Univers 65 Bold"/>
            </a:endParaRPr>
          </a:p>
          <a:p>
            <a:r>
              <a:rPr lang="en-US" sz="2600" dirty="0" smtClean="0">
                <a:solidFill>
                  <a:schemeClr val="tx2"/>
                </a:solidFill>
                <a:latin typeface="B Univers 65 Bold"/>
                <a:cs typeface="B Univers 65 Bold"/>
              </a:rPr>
              <a:t>Claire Arabie: </a:t>
            </a:r>
            <a:r>
              <a:rPr lang="en-US" sz="2600" dirty="0" smtClean="0">
                <a:solidFill>
                  <a:schemeClr val="tx2"/>
                </a:solidFill>
                <a:latin typeface="B Univers 65 Bold"/>
                <a:cs typeface="B Univers 65 Bold"/>
                <a:hlinkClick r:id="rId5"/>
              </a:rPr>
              <a:t>claire@louisiana.edu</a:t>
            </a:r>
            <a:endParaRPr lang="en-US" sz="2600" dirty="0" smtClean="0">
              <a:solidFill>
                <a:schemeClr val="tx2"/>
              </a:solidFill>
              <a:latin typeface="B Univers 65 Bold"/>
              <a:cs typeface="B Univers 65 Bold"/>
            </a:endParaRPr>
          </a:p>
          <a:p>
            <a:endParaRPr lang="en-US" sz="2600" dirty="0">
              <a:solidFill>
                <a:schemeClr val="tx2"/>
              </a:solidFill>
              <a:latin typeface="B Univers 65 Bold"/>
              <a:cs typeface="B Univers 65 Bold"/>
            </a:endParaRPr>
          </a:p>
          <a:p>
            <a:r>
              <a:rPr lang="en-US" sz="2600" dirty="0">
                <a:solidFill>
                  <a:schemeClr val="tx2"/>
                </a:solidFill>
                <a:latin typeface="B Univers 65 Bold"/>
                <a:cs typeface="B Univers 65 Bold"/>
                <a:hlinkClick r:id="rId6"/>
              </a:rPr>
              <a:t>http://distancelearning.louisiana.edu</a:t>
            </a:r>
            <a:r>
              <a:rPr lang="en-US" sz="2600" dirty="0" smtClean="0">
                <a:solidFill>
                  <a:schemeClr val="tx2"/>
                </a:solidFill>
                <a:latin typeface="B Univers 65 Bold"/>
                <a:cs typeface="B Univers 65 Bold"/>
                <a:hlinkClick r:id="rId6"/>
              </a:rPr>
              <a:t>/</a:t>
            </a:r>
            <a:endParaRPr lang="en-US" sz="2600" dirty="0" smtClean="0">
              <a:solidFill>
                <a:schemeClr val="tx2"/>
              </a:solidFill>
              <a:latin typeface="B Univers 65 Bold"/>
              <a:cs typeface="B Univers 65 Bold"/>
            </a:endParaRPr>
          </a:p>
          <a:p>
            <a:endParaRPr lang="en-US" sz="3600" b="1" dirty="0" smtClean="0">
              <a:solidFill>
                <a:schemeClr val="tx2"/>
              </a:solidFill>
              <a:effectLst>
                <a:outerShdw blurRad="38100" dist="38100" dir="2700000" algn="tl">
                  <a:srgbClr val="000000">
                    <a:alpha val="43137"/>
                  </a:srgbClr>
                </a:outerShdw>
              </a:effectLst>
              <a:latin typeface="Palatino"/>
              <a:cs typeface="Palatino"/>
            </a:endParaRPr>
          </a:p>
          <a:p>
            <a:pPr algn="ctr"/>
            <a:endParaRPr lang="en-US" sz="3600" b="1" dirty="0" smtClean="0">
              <a:solidFill>
                <a:schemeClr val="tx2"/>
              </a:solidFill>
              <a:effectLst>
                <a:outerShdw blurRad="38100" dist="38100" dir="2700000" algn="tl">
                  <a:srgbClr val="000000">
                    <a:alpha val="43137"/>
                  </a:srgbClr>
                </a:outerShdw>
              </a:effectLst>
              <a:latin typeface="Palatino"/>
              <a:cs typeface="Palatino"/>
            </a:endParaRPr>
          </a:p>
          <a:p>
            <a:pPr algn="ctr"/>
            <a:endParaRPr lang="en-US" sz="3600" b="1" dirty="0">
              <a:solidFill>
                <a:schemeClr val="tx2"/>
              </a:solidFill>
              <a:effectLst>
                <a:outerShdw blurRad="38100" dist="38100" dir="2700000" algn="tl">
                  <a:srgbClr val="000000">
                    <a:alpha val="43137"/>
                  </a:srgbClr>
                </a:outerShdw>
              </a:effectLst>
              <a:latin typeface="Palatino"/>
              <a:cs typeface="Palatino"/>
            </a:endParaRPr>
          </a:p>
          <a:p>
            <a:pPr algn="ctr"/>
            <a:endParaRPr lang="en-US" sz="3600" b="1" dirty="0" smtClean="0">
              <a:solidFill>
                <a:schemeClr val="tx2"/>
              </a:solidFill>
              <a:effectLst>
                <a:outerShdw blurRad="38100" dist="38100" dir="2700000" algn="tl">
                  <a:srgbClr val="000000">
                    <a:alpha val="43137"/>
                  </a:srgbClr>
                </a:outerShdw>
              </a:effectLst>
              <a:latin typeface="Palatino"/>
              <a:cs typeface="Palatino"/>
            </a:endParaRPr>
          </a:p>
        </p:txBody>
      </p:sp>
    </p:spTree>
    <p:extLst>
      <p:ext uri="{BB962C8B-B14F-4D97-AF65-F5344CB8AC3E}">
        <p14:creationId xmlns:p14="http://schemas.microsoft.com/office/powerpoint/2010/main" val="1122252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ng Nam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 y="0"/>
            <a:ext cx="9144000" cy="6858000"/>
          </a:xfrm>
          <a:prstGeom prst="rect">
            <a:avLst/>
          </a:prstGeom>
        </p:spPr>
      </p:pic>
      <p:sp>
        <p:nvSpPr>
          <p:cNvPr id="7" name="TextBox 6"/>
          <p:cNvSpPr txBox="1"/>
          <p:nvPr/>
        </p:nvSpPr>
        <p:spPr>
          <a:xfrm>
            <a:off x="161316" y="15874"/>
            <a:ext cx="3762546" cy="261610"/>
          </a:xfrm>
          <a:prstGeom prst="rect">
            <a:avLst/>
          </a:prstGeom>
          <a:noFill/>
        </p:spPr>
        <p:txBody>
          <a:bodyPr wrap="square" rtlCol="0">
            <a:spAutoFit/>
          </a:bodyPr>
          <a:lstStyle/>
          <a:p>
            <a:pPr algn="ctr"/>
            <a:r>
              <a:rPr lang="en-US" sz="1100" dirty="0" smtClean="0">
                <a:solidFill>
                  <a:schemeClr val="bg1"/>
                </a:solidFill>
                <a:latin typeface="Palatino"/>
                <a:cs typeface="Palatino"/>
              </a:rPr>
              <a:t>Office of Distance Learning</a:t>
            </a:r>
            <a:endParaRPr lang="en-US" sz="1100" dirty="0">
              <a:solidFill>
                <a:schemeClr val="bg1"/>
              </a:solidFill>
              <a:latin typeface="Palatino"/>
              <a:cs typeface="Palatino"/>
            </a:endParaRPr>
          </a:p>
        </p:txBody>
      </p:sp>
      <p:sp>
        <p:nvSpPr>
          <p:cNvPr id="10" name="Title 1"/>
          <p:cNvSpPr>
            <a:spLocks noGrp="1"/>
          </p:cNvSpPr>
          <p:nvPr>
            <p:ph type="title"/>
          </p:nvPr>
        </p:nvSpPr>
        <p:spPr>
          <a:xfrm>
            <a:off x="422929" y="584207"/>
            <a:ext cx="8111471" cy="558800"/>
          </a:xfrm>
        </p:spPr>
        <p:txBody>
          <a:bodyPr>
            <a:noAutofit/>
          </a:bodyPr>
          <a:lstStyle/>
          <a:p>
            <a:pPr algn="l"/>
            <a:r>
              <a:rPr lang="en-US" sz="3400" b="1" dirty="0" smtClean="0">
                <a:solidFill>
                  <a:schemeClr val="tx2"/>
                </a:solidFill>
                <a:effectLst>
                  <a:outerShdw blurRad="38100" dist="38100" dir="2700000" algn="tl">
                    <a:srgbClr val="000000">
                      <a:alpha val="43137"/>
                    </a:srgbClr>
                  </a:outerShdw>
                </a:effectLst>
                <a:latin typeface="B Univers 65 Bold"/>
                <a:cs typeface="B Univers 65 Bold"/>
              </a:rPr>
              <a:t>Objectives</a:t>
            </a:r>
            <a:endParaRPr lang="en-US" sz="3400" b="1" dirty="0">
              <a:solidFill>
                <a:schemeClr val="tx2"/>
              </a:solidFill>
              <a:effectLst>
                <a:outerShdw blurRad="38100" dist="38100" dir="2700000" algn="tl">
                  <a:srgbClr val="000000">
                    <a:alpha val="43137"/>
                  </a:srgbClr>
                </a:outerShdw>
              </a:effectLst>
              <a:latin typeface="Univers 55"/>
              <a:cs typeface="Univers 55"/>
            </a:endParaRPr>
          </a:p>
        </p:txBody>
      </p:sp>
      <p:sp>
        <p:nvSpPr>
          <p:cNvPr id="6" name="TextBox 5"/>
          <p:cNvSpPr txBox="1"/>
          <p:nvPr/>
        </p:nvSpPr>
        <p:spPr>
          <a:xfrm>
            <a:off x="473364" y="1295400"/>
            <a:ext cx="8229600" cy="4339650"/>
          </a:xfrm>
          <a:prstGeom prst="rect">
            <a:avLst/>
          </a:prstGeom>
          <a:noFill/>
        </p:spPr>
        <p:txBody>
          <a:bodyPr wrap="square" rtlCol="0">
            <a:spAutoFit/>
          </a:bodyPr>
          <a:lstStyle/>
          <a:p>
            <a:pPr>
              <a:spcBef>
                <a:spcPts val="600"/>
              </a:spcBef>
              <a:spcAft>
                <a:spcPts val="600"/>
              </a:spcAft>
            </a:pPr>
            <a:r>
              <a:rPr lang="en-US" sz="3200" b="1" dirty="0">
                <a:solidFill>
                  <a:schemeClr val="tx2"/>
                </a:solidFill>
              </a:rPr>
              <a:t>Learning Objective 1: </a:t>
            </a:r>
            <a:r>
              <a:rPr lang="en-US" sz="3200" dirty="0">
                <a:solidFill>
                  <a:schemeClr val="tx2"/>
                </a:solidFill>
              </a:rPr>
              <a:t>Explain the internal peer-review course-certification process </a:t>
            </a:r>
            <a:r>
              <a:rPr lang="en-US" sz="3200" dirty="0" smtClean="0">
                <a:solidFill>
                  <a:schemeClr val="tx2"/>
                </a:solidFill>
              </a:rPr>
              <a:t>used.</a:t>
            </a:r>
            <a:endParaRPr lang="en-US" sz="3200" dirty="0">
              <a:solidFill>
                <a:schemeClr val="tx2"/>
              </a:solidFill>
            </a:endParaRPr>
          </a:p>
          <a:p>
            <a:pPr>
              <a:spcBef>
                <a:spcPts val="600"/>
              </a:spcBef>
              <a:spcAft>
                <a:spcPts val="600"/>
              </a:spcAft>
            </a:pPr>
            <a:r>
              <a:rPr lang="en-US" sz="3200" b="1" dirty="0">
                <a:solidFill>
                  <a:schemeClr val="tx2"/>
                </a:solidFill>
              </a:rPr>
              <a:t>Learning Objective 2: </a:t>
            </a:r>
            <a:r>
              <a:rPr lang="en-US" sz="3200" dirty="0">
                <a:solidFill>
                  <a:schemeClr val="tx2"/>
                </a:solidFill>
              </a:rPr>
              <a:t>Identify QM standards continuously marked “not met” among internal review </a:t>
            </a:r>
            <a:r>
              <a:rPr lang="en-US" sz="3200" dirty="0" smtClean="0">
                <a:solidFill>
                  <a:schemeClr val="tx2"/>
                </a:solidFill>
              </a:rPr>
              <a:t>teams. </a:t>
            </a:r>
            <a:endParaRPr lang="en-US" sz="3200" dirty="0">
              <a:solidFill>
                <a:schemeClr val="tx2"/>
              </a:solidFill>
            </a:endParaRPr>
          </a:p>
          <a:p>
            <a:pPr>
              <a:spcBef>
                <a:spcPts val="600"/>
              </a:spcBef>
              <a:spcAft>
                <a:spcPts val="600"/>
              </a:spcAft>
            </a:pPr>
            <a:r>
              <a:rPr lang="en-US" sz="3200" b="1" dirty="0">
                <a:solidFill>
                  <a:schemeClr val="tx2"/>
                </a:solidFill>
              </a:rPr>
              <a:t>Learning Objective 3: </a:t>
            </a:r>
            <a:r>
              <a:rPr lang="en-US" sz="3200" dirty="0">
                <a:solidFill>
                  <a:schemeClr val="tx2"/>
                </a:solidFill>
              </a:rPr>
              <a:t>Discuss methods for remedying the “not met blues” for both review teams and faculty members. </a:t>
            </a:r>
            <a:endParaRPr lang="en-US" sz="3200" dirty="0">
              <a:solidFill>
                <a:schemeClr val="tx2"/>
              </a:solidFill>
              <a:effectLst/>
            </a:endParaRPr>
          </a:p>
        </p:txBody>
      </p:sp>
    </p:spTree>
    <p:extLst>
      <p:ext uri="{BB962C8B-B14F-4D97-AF65-F5344CB8AC3E}">
        <p14:creationId xmlns:p14="http://schemas.microsoft.com/office/powerpoint/2010/main" val="549414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mplate6.ps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3214414" y="2057400"/>
            <a:ext cx="5929586" cy="1754326"/>
          </a:xfrm>
          <a:prstGeom prst="rect">
            <a:avLst/>
          </a:prstGeom>
          <a:noFill/>
        </p:spPr>
        <p:txBody>
          <a:bodyPr wrap="square" rtlCol="0">
            <a:spAutoFit/>
          </a:bodyPr>
          <a:lstStyle/>
          <a:p>
            <a:pPr algn="ctr"/>
            <a:r>
              <a:rPr lang="en-US" sz="3600" b="1" dirty="0" smtClean="0">
                <a:solidFill>
                  <a:schemeClr val="tx2"/>
                </a:solidFill>
                <a:effectLst>
                  <a:outerShdw blurRad="38100" dist="38100" dir="2700000" algn="tl">
                    <a:srgbClr val="000000">
                      <a:alpha val="43137"/>
                    </a:srgbClr>
                  </a:outerShdw>
                </a:effectLst>
                <a:latin typeface="Palatino"/>
                <a:cs typeface="Palatino"/>
              </a:rPr>
              <a:t>Peer-Review </a:t>
            </a:r>
            <a:br>
              <a:rPr lang="en-US" sz="3600" b="1" dirty="0" smtClean="0">
                <a:solidFill>
                  <a:schemeClr val="tx2"/>
                </a:solidFill>
                <a:effectLst>
                  <a:outerShdw blurRad="38100" dist="38100" dir="2700000" algn="tl">
                    <a:srgbClr val="000000">
                      <a:alpha val="43137"/>
                    </a:srgbClr>
                  </a:outerShdw>
                </a:effectLst>
                <a:latin typeface="Palatino"/>
                <a:cs typeface="Palatino"/>
              </a:rPr>
            </a:br>
            <a:r>
              <a:rPr lang="en-US" sz="3600" b="1" dirty="0" smtClean="0">
                <a:solidFill>
                  <a:schemeClr val="tx2"/>
                </a:solidFill>
                <a:effectLst>
                  <a:outerShdw blurRad="38100" dist="38100" dir="2700000" algn="tl">
                    <a:srgbClr val="000000">
                      <a:alpha val="43137"/>
                    </a:srgbClr>
                  </a:outerShdw>
                </a:effectLst>
                <a:latin typeface="Palatino"/>
                <a:cs typeface="Palatino"/>
              </a:rPr>
              <a:t>Course Certification Process at UL Lafayette</a:t>
            </a:r>
          </a:p>
        </p:txBody>
      </p:sp>
    </p:spTree>
    <p:extLst>
      <p:ext uri="{BB962C8B-B14F-4D97-AF65-F5344CB8AC3E}">
        <p14:creationId xmlns:p14="http://schemas.microsoft.com/office/powerpoint/2010/main" val="25652026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ng Nam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 y="0"/>
            <a:ext cx="9144000" cy="6858000"/>
          </a:xfrm>
          <a:prstGeom prst="rect">
            <a:avLst/>
          </a:prstGeom>
        </p:spPr>
      </p:pic>
      <p:sp>
        <p:nvSpPr>
          <p:cNvPr id="7" name="TextBox 6"/>
          <p:cNvSpPr txBox="1"/>
          <p:nvPr/>
        </p:nvSpPr>
        <p:spPr>
          <a:xfrm>
            <a:off x="161316" y="15874"/>
            <a:ext cx="3762546" cy="261610"/>
          </a:xfrm>
          <a:prstGeom prst="rect">
            <a:avLst/>
          </a:prstGeom>
          <a:noFill/>
        </p:spPr>
        <p:txBody>
          <a:bodyPr wrap="square" rtlCol="0">
            <a:spAutoFit/>
          </a:bodyPr>
          <a:lstStyle/>
          <a:p>
            <a:pPr algn="ctr"/>
            <a:r>
              <a:rPr lang="en-US" sz="1100" dirty="0" smtClean="0">
                <a:solidFill>
                  <a:schemeClr val="bg1"/>
                </a:solidFill>
                <a:latin typeface="Palatino"/>
                <a:cs typeface="Palatino"/>
              </a:rPr>
              <a:t>Office of Distance Learning</a:t>
            </a:r>
            <a:endParaRPr lang="en-US" sz="1100" dirty="0">
              <a:solidFill>
                <a:schemeClr val="bg1"/>
              </a:solidFill>
              <a:latin typeface="Palatino"/>
              <a:cs typeface="Palatino"/>
            </a:endParaRPr>
          </a:p>
        </p:txBody>
      </p:sp>
      <p:sp>
        <p:nvSpPr>
          <p:cNvPr id="10" name="Title 1"/>
          <p:cNvSpPr>
            <a:spLocks noGrp="1"/>
          </p:cNvSpPr>
          <p:nvPr>
            <p:ph type="title"/>
          </p:nvPr>
        </p:nvSpPr>
        <p:spPr>
          <a:xfrm>
            <a:off x="422929" y="584207"/>
            <a:ext cx="8111471" cy="558800"/>
          </a:xfrm>
        </p:spPr>
        <p:txBody>
          <a:bodyPr>
            <a:noAutofit/>
          </a:bodyPr>
          <a:lstStyle/>
          <a:p>
            <a:pPr algn="l"/>
            <a:r>
              <a:rPr lang="en-US" sz="3400" b="1" dirty="0" smtClean="0">
                <a:solidFill>
                  <a:schemeClr val="tx2"/>
                </a:solidFill>
                <a:effectLst>
                  <a:outerShdw blurRad="38100" dist="38100" dir="2700000" algn="tl">
                    <a:srgbClr val="000000">
                      <a:alpha val="43137"/>
                    </a:srgbClr>
                  </a:outerShdw>
                </a:effectLst>
                <a:latin typeface="B Univers 65 Bold"/>
                <a:cs typeface="B Univers 65 Bold"/>
              </a:rPr>
              <a:t>Peer-Review Process: </a:t>
            </a:r>
            <a:br>
              <a:rPr lang="en-US" sz="3400" b="1" dirty="0" smtClean="0">
                <a:solidFill>
                  <a:schemeClr val="tx2"/>
                </a:solidFill>
                <a:effectLst>
                  <a:outerShdw blurRad="38100" dist="38100" dir="2700000" algn="tl">
                    <a:srgbClr val="000000">
                      <a:alpha val="43137"/>
                    </a:srgbClr>
                  </a:outerShdw>
                </a:effectLst>
                <a:latin typeface="B Univers 65 Bold"/>
                <a:cs typeface="B Univers 65 Bold"/>
              </a:rPr>
            </a:br>
            <a:r>
              <a:rPr lang="en-US" sz="3400" b="1" dirty="0" smtClean="0">
                <a:solidFill>
                  <a:schemeClr val="tx2"/>
                </a:solidFill>
                <a:effectLst>
                  <a:outerShdw blurRad="38100" dist="38100" dir="2700000" algn="tl">
                    <a:srgbClr val="000000">
                      <a:alpha val="43137"/>
                    </a:srgbClr>
                  </a:outerShdw>
                </a:effectLst>
                <a:latin typeface="B Univers 65 Bold"/>
                <a:cs typeface="B Univers 65 Bold"/>
              </a:rPr>
              <a:t>	</a:t>
            </a:r>
            <a:r>
              <a:rPr lang="en-US" sz="3400" b="1" dirty="0" smtClean="0">
                <a:solidFill>
                  <a:srgbClr val="C00000"/>
                </a:solidFill>
                <a:effectLst>
                  <a:outerShdw blurRad="38100" dist="38100" dir="2700000" algn="tl">
                    <a:srgbClr val="000000">
                      <a:alpha val="43137"/>
                    </a:srgbClr>
                  </a:outerShdw>
                </a:effectLst>
                <a:latin typeface="B Univers 65 Bold"/>
                <a:cs typeface="B Univers 65 Bold"/>
              </a:rPr>
              <a:t>By the Numbers</a:t>
            </a:r>
            <a:endParaRPr lang="en-US" sz="3400" b="1" dirty="0">
              <a:solidFill>
                <a:srgbClr val="C00000"/>
              </a:solidFill>
              <a:effectLst>
                <a:outerShdw blurRad="38100" dist="38100" dir="2700000" algn="tl">
                  <a:srgbClr val="000000">
                    <a:alpha val="43137"/>
                  </a:srgbClr>
                </a:outerShdw>
              </a:effectLst>
              <a:latin typeface="Univers 55"/>
              <a:cs typeface="Univers 55"/>
            </a:endParaRPr>
          </a:p>
        </p:txBody>
      </p:sp>
      <p:sp>
        <p:nvSpPr>
          <p:cNvPr id="6" name="TextBox 5"/>
          <p:cNvSpPr txBox="1"/>
          <p:nvPr/>
        </p:nvSpPr>
        <p:spPr>
          <a:xfrm>
            <a:off x="473364" y="1676400"/>
            <a:ext cx="8229600" cy="4370427"/>
          </a:xfrm>
          <a:prstGeom prst="rect">
            <a:avLst/>
          </a:prstGeom>
          <a:noFill/>
        </p:spPr>
        <p:txBody>
          <a:bodyPr wrap="square" rtlCol="0">
            <a:spAutoFit/>
          </a:bodyPr>
          <a:lstStyle/>
          <a:p>
            <a:pPr marL="457200" indent="-457200">
              <a:spcBef>
                <a:spcPts val="600"/>
              </a:spcBef>
              <a:spcAft>
                <a:spcPts val="600"/>
              </a:spcAft>
              <a:buFont typeface="Wingdings" panose="05000000000000000000" pitchFamily="2" charset="2"/>
              <a:buChar char="§"/>
            </a:pPr>
            <a:r>
              <a:rPr lang="en-US" sz="3200" dirty="0" smtClean="0">
                <a:solidFill>
                  <a:srgbClr val="332222"/>
                </a:solidFill>
              </a:rPr>
              <a:t>Over </a:t>
            </a:r>
            <a:r>
              <a:rPr lang="en-US" sz="3200" b="1" dirty="0" smtClean="0">
                <a:solidFill>
                  <a:srgbClr val="C00000"/>
                </a:solidFill>
                <a:effectLst>
                  <a:outerShdw blurRad="38100" dist="38100" dir="2700000" algn="tl">
                    <a:srgbClr val="000000">
                      <a:alpha val="43137"/>
                    </a:srgbClr>
                  </a:outerShdw>
                </a:effectLst>
              </a:rPr>
              <a:t>70 courses </a:t>
            </a:r>
            <a:r>
              <a:rPr lang="en-US" sz="3200" dirty="0" smtClean="0">
                <a:solidFill>
                  <a:srgbClr val="332222"/>
                </a:solidFill>
              </a:rPr>
              <a:t>have been through the subscriber-managed peer-review process </a:t>
            </a:r>
          </a:p>
          <a:p>
            <a:pPr marL="914400" lvl="1" indent="-457200">
              <a:spcBef>
                <a:spcPts val="600"/>
              </a:spcBef>
              <a:spcAft>
                <a:spcPts val="600"/>
              </a:spcAft>
              <a:buFont typeface="Wingdings" panose="05000000000000000000" pitchFamily="2" charset="2"/>
              <a:buChar char="§"/>
            </a:pPr>
            <a:r>
              <a:rPr lang="en-US" sz="2400" dirty="0" smtClean="0">
                <a:solidFill>
                  <a:schemeClr val="tx2"/>
                </a:solidFill>
              </a:rPr>
              <a:t>average 12 reviews / cycle, or 24 reviews / year</a:t>
            </a:r>
          </a:p>
          <a:p>
            <a:pPr marL="457200" indent="-457200">
              <a:spcBef>
                <a:spcPts val="600"/>
              </a:spcBef>
              <a:spcAft>
                <a:spcPts val="600"/>
              </a:spcAft>
              <a:buFont typeface="Wingdings" panose="05000000000000000000" pitchFamily="2" charset="2"/>
              <a:buChar char="§"/>
            </a:pPr>
            <a:r>
              <a:rPr lang="en-US" sz="3200" dirty="0" smtClean="0">
                <a:solidFill>
                  <a:schemeClr val="tx2"/>
                </a:solidFill>
              </a:rPr>
              <a:t>Over </a:t>
            </a:r>
            <a:r>
              <a:rPr lang="en-US" sz="3200" b="1" dirty="0" smtClean="0">
                <a:solidFill>
                  <a:srgbClr val="C00000"/>
                </a:solidFill>
                <a:effectLst>
                  <a:outerShdw blurRad="38100" dist="38100" dir="2700000" algn="tl">
                    <a:srgbClr val="000000">
                      <a:alpha val="43137"/>
                    </a:srgbClr>
                  </a:outerShdw>
                </a:effectLst>
              </a:rPr>
              <a:t>85 faculty </a:t>
            </a:r>
            <a:r>
              <a:rPr lang="en-US" sz="3200" dirty="0" smtClean="0">
                <a:solidFill>
                  <a:schemeClr val="tx2"/>
                </a:solidFill>
              </a:rPr>
              <a:t>have served as either a department or university reviewer on at least one review</a:t>
            </a:r>
          </a:p>
          <a:p>
            <a:pPr marL="457200" indent="-457200">
              <a:spcBef>
                <a:spcPts val="600"/>
              </a:spcBef>
              <a:spcAft>
                <a:spcPts val="600"/>
              </a:spcAft>
              <a:buFont typeface="Wingdings" panose="05000000000000000000" pitchFamily="2" charset="2"/>
              <a:buChar char="§"/>
            </a:pPr>
            <a:r>
              <a:rPr lang="en-US" sz="3200" dirty="0" smtClean="0">
                <a:solidFill>
                  <a:schemeClr val="tx2"/>
                </a:solidFill>
                <a:effectLst>
                  <a:outerShdw blurRad="38100" dist="38100" dir="2700000" algn="tl">
                    <a:srgbClr val="000000">
                      <a:alpha val="43137"/>
                    </a:srgbClr>
                  </a:outerShdw>
                </a:effectLst>
              </a:rPr>
              <a:t> </a:t>
            </a:r>
            <a:r>
              <a:rPr lang="en-US" sz="3200" b="1" dirty="0" smtClean="0">
                <a:solidFill>
                  <a:srgbClr val="C00000"/>
                </a:solidFill>
                <a:effectLst>
                  <a:outerShdw blurRad="38100" dist="38100" dir="2700000" algn="tl">
                    <a:srgbClr val="000000">
                      <a:alpha val="43137"/>
                    </a:srgbClr>
                  </a:outerShdw>
                </a:effectLst>
              </a:rPr>
              <a:t>39 faculty </a:t>
            </a:r>
            <a:r>
              <a:rPr lang="en-US" sz="3200" dirty="0" smtClean="0">
                <a:solidFill>
                  <a:schemeClr val="tx2"/>
                </a:solidFill>
                <a:effectLst>
                  <a:outerShdw blurRad="38100" dist="38100" dir="2700000" algn="tl">
                    <a:srgbClr val="000000">
                      <a:alpha val="43137"/>
                    </a:srgbClr>
                  </a:outerShdw>
                </a:effectLst>
              </a:rPr>
              <a:t>in </a:t>
            </a:r>
            <a:r>
              <a:rPr lang="en-US" sz="3200" b="1" dirty="0" smtClean="0">
                <a:solidFill>
                  <a:srgbClr val="C00000"/>
                </a:solidFill>
                <a:effectLst>
                  <a:outerShdw blurRad="38100" dist="38100" dir="2700000" algn="tl">
                    <a:srgbClr val="000000">
                      <a:alpha val="43137"/>
                    </a:srgbClr>
                  </a:outerShdw>
                </a:effectLst>
              </a:rPr>
              <a:t>17 departments </a:t>
            </a:r>
            <a:r>
              <a:rPr lang="en-US" sz="3200" dirty="0" smtClean="0">
                <a:solidFill>
                  <a:schemeClr val="tx2"/>
                </a:solidFill>
              </a:rPr>
              <a:t>have </a:t>
            </a:r>
            <a:br>
              <a:rPr lang="en-US" sz="3200" dirty="0" smtClean="0">
                <a:solidFill>
                  <a:schemeClr val="tx2"/>
                </a:solidFill>
              </a:rPr>
            </a:br>
            <a:r>
              <a:rPr lang="en-US" sz="3200" dirty="0" smtClean="0">
                <a:solidFill>
                  <a:schemeClr val="tx2"/>
                </a:solidFill>
              </a:rPr>
              <a:t>at least one certified course</a:t>
            </a: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0875" y="4648200"/>
            <a:ext cx="1780468" cy="2209800"/>
          </a:xfrm>
          <a:prstGeom prst="rect">
            <a:avLst/>
          </a:prstGeom>
          <a:noFill/>
          <a:ln w="25400">
            <a:solidFill>
              <a:srgbClr val="332222"/>
            </a:solidFill>
            <a:miter lim="800000"/>
            <a:headEnd/>
            <a:tailEnd/>
          </a:ln>
          <a:extLst>
            <a:ext uri="{909E8E84-426E-40DD-AFC4-6F175D3DCCD1}">
              <a14:hiddenFill xmlns:a14="http://schemas.microsoft.com/office/drawing/2010/main">
                <a:solidFill>
                  <a:schemeClr val="accent1"/>
                </a:solidFill>
              </a14:hiddenFill>
            </a:ext>
          </a:extLst>
        </p:spPr>
      </p:pic>
      <p:cxnSp>
        <p:nvCxnSpPr>
          <p:cNvPr id="3" name="Straight Connector 2"/>
          <p:cNvCxnSpPr/>
          <p:nvPr/>
        </p:nvCxnSpPr>
        <p:spPr>
          <a:xfrm>
            <a:off x="473364" y="15240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2105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ng Nam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 y="0"/>
            <a:ext cx="9144000" cy="6858000"/>
          </a:xfrm>
          <a:prstGeom prst="rect">
            <a:avLst/>
          </a:prstGeom>
        </p:spPr>
      </p:pic>
      <p:sp>
        <p:nvSpPr>
          <p:cNvPr id="7" name="TextBox 6"/>
          <p:cNvSpPr txBox="1"/>
          <p:nvPr/>
        </p:nvSpPr>
        <p:spPr>
          <a:xfrm>
            <a:off x="161316" y="15874"/>
            <a:ext cx="3762546" cy="261610"/>
          </a:xfrm>
          <a:prstGeom prst="rect">
            <a:avLst/>
          </a:prstGeom>
          <a:noFill/>
        </p:spPr>
        <p:txBody>
          <a:bodyPr wrap="square" rtlCol="0">
            <a:spAutoFit/>
          </a:bodyPr>
          <a:lstStyle/>
          <a:p>
            <a:pPr algn="ctr"/>
            <a:r>
              <a:rPr lang="en-US" sz="1100" dirty="0" smtClean="0">
                <a:solidFill>
                  <a:schemeClr val="bg1"/>
                </a:solidFill>
                <a:latin typeface="Palatino"/>
                <a:cs typeface="Palatino"/>
              </a:rPr>
              <a:t>Office of Distance Learning</a:t>
            </a:r>
            <a:endParaRPr lang="en-US" sz="1100" dirty="0">
              <a:solidFill>
                <a:schemeClr val="bg1"/>
              </a:solidFill>
              <a:latin typeface="Palatino"/>
              <a:cs typeface="Palatino"/>
            </a:endParaRPr>
          </a:p>
        </p:txBody>
      </p:sp>
      <p:sp>
        <p:nvSpPr>
          <p:cNvPr id="10" name="Title 1"/>
          <p:cNvSpPr>
            <a:spLocks noGrp="1"/>
          </p:cNvSpPr>
          <p:nvPr>
            <p:ph type="title"/>
          </p:nvPr>
        </p:nvSpPr>
        <p:spPr>
          <a:xfrm>
            <a:off x="422929" y="584207"/>
            <a:ext cx="8111471" cy="558800"/>
          </a:xfrm>
        </p:spPr>
        <p:txBody>
          <a:bodyPr>
            <a:noAutofit/>
          </a:bodyPr>
          <a:lstStyle/>
          <a:p>
            <a:pPr algn="l"/>
            <a:r>
              <a:rPr lang="en-US" sz="3400" b="1" dirty="0" smtClean="0">
                <a:solidFill>
                  <a:schemeClr val="tx2"/>
                </a:solidFill>
                <a:effectLst>
                  <a:outerShdw blurRad="38100" dist="38100" dir="2700000" algn="tl">
                    <a:srgbClr val="000000">
                      <a:alpha val="43137"/>
                    </a:srgbClr>
                  </a:outerShdw>
                </a:effectLst>
                <a:latin typeface="B Univers 65 Bold"/>
                <a:cs typeface="B Univers 65 Bold"/>
              </a:rPr>
              <a:t>Peer-Review Process: </a:t>
            </a:r>
            <a:br>
              <a:rPr lang="en-US" sz="3400" b="1" dirty="0" smtClean="0">
                <a:solidFill>
                  <a:schemeClr val="tx2"/>
                </a:solidFill>
                <a:effectLst>
                  <a:outerShdw blurRad="38100" dist="38100" dir="2700000" algn="tl">
                    <a:srgbClr val="000000">
                      <a:alpha val="43137"/>
                    </a:srgbClr>
                  </a:outerShdw>
                </a:effectLst>
                <a:latin typeface="B Univers 65 Bold"/>
                <a:cs typeface="B Univers 65 Bold"/>
              </a:rPr>
            </a:br>
            <a:r>
              <a:rPr lang="en-US" sz="3400" b="1" dirty="0">
                <a:solidFill>
                  <a:schemeClr val="tx2"/>
                </a:solidFill>
                <a:effectLst>
                  <a:outerShdw blurRad="38100" dist="38100" dir="2700000" algn="tl">
                    <a:srgbClr val="000000">
                      <a:alpha val="43137"/>
                    </a:srgbClr>
                  </a:outerShdw>
                </a:effectLst>
                <a:latin typeface="B Univers 65 Bold"/>
                <a:cs typeface="B Univers 65 Bold"/>
              </a:rPr>
              <a:t>	</a:t>
            </a:r>
            <a:r>
              <a:rPr lang="en-US" sz="3400" b="1" dirty="0" smtClean="0">
                <a:solidFill>
                  <a:srgbClr val="C00000"/>
                </a:solidFill>
                <a:effectLst>
                  <a:outerShdw blurRad="38100" dist="38100" dir="2700000" algn="tl">
                    <a:srgbClr val="000000">
                      <a:alpha val="43137"/>
                    </a:srgbClr>
                  </a:outerShdw>
                </a:effectLst>
                <a:latin typeface="B Univers 65 Bold"/>
                <a:cs typeface="B Univers 65 Bold"/>
              </a:rPr>
              <a:t>How are courses selected?</a:t>
            </a:r>
            <a:endParaRPr lang="en-US" sz="3400" b="1" dirty="0">
              <a:solidFill>
                <a:srgbClr val="C00000"/>
              </a:solidFill>
              <a:effectLst>
                <a:outerShdw blurRad="38100" dist="38100" dir="2700000" algn="tl">
                  <a:srgbClr val="000000">
                    <a:alpha val="43137"/>
                  </a:srgbClr>
                </a:outerShdw>
              </a:effectLst>
              <a:latin typeface="Univers 55"/>
              <a:cs typeface="Univers 55"/>
            </a:endParaRPr>
          </a:p>
        </p:txBody>
      </p:sp>
      <p:graphicFrame>
        <p:nvGraphicFramePr>
          <p:cNvPr id="5" name="Diagram 4"/>
          <p:cNvGraphicFramePr/>
          <p:nvPr>
            <p:extLst>
              <p:ext uri="{D42A27DB-BD31-4B8C-83A1-F6EECF244321}">
                <p14:modId xmlns:p14="http://schemas.microsoft.com/office/powerpoint/2010/main" val="2340836928"/>
              </p:ext>
            </p:extLst>
          </p:nvPr>
        </p:nvGraphicFramePr>
        <p:xfrm>
          <a:off x="424541" y="1676400"/>
          <a:ext cx="8414657" cy="44334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693768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ng Nam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 y="0"/>
            <a:ext cx="9144000" cy="6858000"/>
          </a:xfrm>
          <a:prstGeom prst="rect">
            <a:avLst/>
          </a:prstGeom>
        </p:spPr>
      </p:pic>
      <p:sp>
        <p:nvSpPr>
          <p:cNvPr id="7" name="TextBox 6"/>
          <p:cNvSpPr txBox="1"/>
          <p:nvPr/>
        </p:nvSpPr>
        <p:spPr>
          <a:xfrm>
            <a:off x="161316" y="15874"/>
            <a:ext cx="3762546" cy="261610"/>
          </a:xfrm>
          <a:prstGeom prst="rect">
            <a:avLst/>
          </a:prstGeom>
          <a:noFill/>
        </p:spPr>
        <p:txBody>
          <a:bodyPr wrap="square" rtlCol="0">
            <a:spAutoFit/>
          </a:bodyPr>
          <a:lstStyle/>
          <a:p>
            <a:pPr algn="ctr"/>
            <a:r>
              <a:rPr lang="en-US" sz="1100" dirty="0" smtClean="0">
                <a:solidFill>
                  <a:schemeClr val="bg1"/>
                </a:solidFill>
                <a:latin typeface="Palatino"/>
                <a:cs typeface="Palatino"/>
              </a:rPr>
              <a:t>Office of Distance Learning</a:t>
            </a:r>
            <a:endParaRPr lang="en-US" sz="1100" dirty="0">
              <a:solidFill>
                <a:schemeClr val="bg1"/>
              </a:solidFill>
              <a:latin typeface="Palatino"/>
              <a:cs typeface="Palatino"/>
            </a:endParaRPr>
          </a:p>
        </p:txBody>
      </p:sp>
      <p:sp>
        <p:nvSpPr>
          <p:cNvPr id="10" name="Title 1"/>
          <p:cNvSpPr>
            <a:spLocks noGrp="1"/>
          </p:cNvSpPr>
          <p:nvPr>
            <p:ph type="title"/>
          </p:nvPr>
        </p:nvSpPr>
        <p:spPr>
          <a:xfrm>
            <a:off x="422929" y="584207"/>
            <a:ext cx="8111471" cy="558800"/>
          </a:xfrm>
        </p:spPr>
        <p:txBody>
          <a:bodyPr>
            <a:noAutofit/>
          </a:bodyPr>
          <a:lstStyle/>
          <a:p>
            <a:pPr algn="l"/>
            <a:r>
              <a:rPr lang="en-US" sz="3400" b="1" dirty="0" smtClean="0">
                <a:solidFill>
                  <a:schemeClr val="tx2"/>
                </a:solidFill>
                <a:effectLst>
                  <a:outerShdw blurRad="38100" dist="38100" dir="2700000" algn="tl">
                    <a:srgbClr val="000000">
                      <a:alpha val="43137"/>
                    </a:srgbClr>
                  </a:outerShdw>
                </a:effectLst>
                <a:latin typeface="B Univers 65 Bold"/>
                <a:cs typeface="B Univers 65 Bold"/>
              </a:rPr>
              <a:t>Peer-Review Process: </a:t>
            </a:r>
            <a:br>
              <a:rPr lang="en-US" sz="3400" b="1" dirty="0" smtClean="0">
                <a:solidFill>
                  <a:schemeClr val="tx2"/>
                </a:solidFill>
                <a:effectLst>
                  <a:outerShdw blurRad="38100" dist="38100" dir="2700000" algn="tl">
                    <a:srgbClr val="000000">
                      <a:alpha val="43137"/>
                    </a:srgbClr>
                  </a:outerShdw>
                </a:effectLst>
                <a:latin typeface="B Univers 65 Bold"/>
                <a:cs typeface="B Univers 65 Bold"/>
              </a:rPr>
            </a:br>
            <a:r>
              <a:rPr lang="en-US" sz="3400" b="1" dirty="0">
                <a:solidFill>
                  <a:schemeClr val="tx2"/>
                </a:solidFill>
                <a:effectLst>
                  <a:outerShdw blurRad="38100" dist="38100" dir="2700000" algn="tl">
                    <a:srgbClr val="000000">
                      <a:alpha val="43137"/>
                    </a:srgbClr>
                  </a:outerShdw>
                </a:effectLst>
                <a:latin typeface="B Univers 65 Bold"/>
                <a:cs typeface="B Univers 65 Bold"/>
              </a:rPr>
              <a:t>	</a:t>
            </a:r>
            <a:r>
              <a:rPr lang="en-US" sz="3400" b="1" dirty="0" smtClean="0">
                <a:solidFill>
                  <a:srgbClr val="C00000"/>
                </a:solidFill>
                <a:effectLst>
                  <a:outerShdw blurRad="38100" dist="38100" dir="2700000" algn="tl">
                    <a:srgbClr val="000000">
                      <a:alpha val="43137"/>
                    </a:srgbClr>
                  </a:outerShdw>
                </a:effectLst>
                <a:latin typeface="B Univers 65 Bold"/>
                <a:cs typeface="B Univers 65 Bold"/>
              </a:rPr>
              <a:t>Who’s on the review team?</a:t>
            </a:r>
            <a:endParaRPr lang="en-US" sz="3400" b="1" dirty="0">
              <a:solidFill>
                <a:srgbClr val="C00000"/>
              </a:solidFill>
              <a:effectLst>
                <a:outerShdw blurRad="38100" dist="38100" dir="2700000" algn="tl">
                  <a:srgbClr val="000000">
                    <a:alpha val="43137"/>
                  </a:srgbClr>
                </a:outerShdw>
              </a:effectLst>
              <a:latin typeface="Univers 55"/>
              <a:cs typeface="Univers 55"/>
            </a:endParaRPr>
          </a:p>
        </p:txBody>
      </p:sp>
      <p:graphicFrame>
        <p:nvGraphicFramePr>
          <p:cNvPr id="2" name="Diagram 1"/>
          <p:cNvGraphicFramePr/>
          <p:nvPr>
            <p:extLst>
              <p:ext uri="{D42A27DB-BD31-4B8C-83A1-F6EECF244321}">
                <p14:modId xmlns:p14="http://schemas.microsoft.com/office/powerpoint/2010/main" val="2858176640"/>
              </p:ext>
            </p:extLst>
          </p:nvPr>
        </p:nvGraphicFramePr>
        <p:xfrm>
          <a:off x="473364" y="1524000"/>
          <a:ext cx="8229600" cy="4114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46219" y="4818453"/>
            <a:ext cx="3086528" cy="2020711"/>
          </a:xfrm>
          <a:prstGeom prst="rect">
            <a:avLst/>
          </a:prstGeom>
          <a:noFill/>
          <a:ln w="25400">
            <a:solidFill>
              <a:srgbClr val="33222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736076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ng Nam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 y="0"/>
            <a:ext cx="9144000" cy="6858000"/>
          </a:xfrm>
          <a:prstGeom prst="rect">
            <a:avLst/>
          </a:prstGeom>
        </p:spPr>
      </p:pic>
      <p:sp>
        <p:nvSpPr>
          <p:cNvPr id="7" name="TextBox 6"/>
          <p:cNvSpPr txBox="1"/>
          <p:nvPr/>
        </p:nvSpPr>
        <p:spPr>
          <a:xfrm>
            <a:off x="161316" y="15874"/>
            <a:ext cx="3762546" cy="261610"/>
          </a:xfrm>
          <a:prstGeom prst="rect">
            <a:avLst/>
          </a:prstGeom>
          <a:noFill/>
        </p:spPr>
        <p:txBody>
          <a:bodyPr wrap="square" rtlCol="0">
            <a:spAutoFit/>
          </a:bodyPr>
          <a:lstStyle/>
          <a:p>
            <a:pPr algn="ctr"/>
            <a:r>
              <a:rPr lang="en-US" sz="1100" dirty="0" smtClean="0">
                <a:solidFill>
                  <a:schemeClr val="bg1"/>
                </a:solidFill>
                <a:latin typeface="Palatino"/>
                <a:cs typeface="Palatino"/>
              </a:rPr>
              <a:t>Office of Distance Learning</a:t>
            </a:r>
            <a:endParaRPr lang="en-US" sz="1100" dirty="0">
              <a:solidFill>
                <a:schemeClr val="bg1"/>
              </a:solidFill>
              <a:latin typeface="Palatino"/>
              <a:cs typeface="Palatino"/>
            </a:endParaRPr>
          </a:p>
        </p:txBody>
      </p:sp>
      <p:sp>
        <p:nvSpPr>
          <p:cNvPr id="10" name="Title 1"/>
          <p:cNvSpPr>
            <a:spLocks noGrp="1"/>
          </p:cNvSpPr>
          <p:nvPr>
            <p:ph type="title"/>
          </p:nvPr>
        </p:nvSpPr>
        <p:spPr/>
        <p:txBody>
          <a:bodyPr>
            <a:noAutofit/>
          </a:bodyPr>
          <a:lstStyle/>
          <a:p>
            <a:pPr algn="l"/>
            <a:r>
              <a:rPr lang="en-US" sz="3400" b="1" dirty="0">
                <a:solidFill>
                  <a:schemeClr val="tx2"/>
                </a:solidFill>
                <a:effectLst>
                  <a:outerShdw blurRad="38100" dist="38100" dir="2700000" algn="tl">
                    <a:srgbClr val="000000">
                      <a:alpha val="43137"/>
                    </a:srgbClr>
                  </a:outerShdw>
                </a:effectLst>
                <a:latin typeface="B Univers 65 Bold"/>
                <a:cs typeface="B Univers 65 Bold"/>
              </a:rPr>
              <a:t>Peer-Review Process: </a:t>
            </a:r>
            <a:br>
              <a:rPr lang="en-US" sz="3400" b="1" dirty="0">
                <a:solidFill>
                  <a:schemeClr val="tx2"/>
                </a:solidFill>
                <a:effectLst>
                  <a:outerShdw blurRad="38100" dist="38100" dir="2700000" algn="tl">
                    <a:srgbClr val="000000">
                      <a:alpha val="43137"/>
                    </a:srgbClr>
                  </a:outerShdw>
                </a:effectLst>
                <a:latin typeface="B Univers 65 Bold"/>
                <a:cs typeface="B Univers 65 Bold"/>
              </a:rPr>
            </a:br>
            <a:r>
              <a:rPr lang="en-US" sz="3400" b="1" dirty="0">
                <a:solidFill>
                  <a:schemeClr val="tx2"/>
                </a:solidFill>
                <a:effectLst>
                  <a:outerShdw blurRad="38100" dist="38100" dir="2700000" algn="tl">
                    <a:srgbClr val="000000">
                      <a:alpha val="43137"/>
                    </a:srgbClr>
                  </a:outerShdw>
                </a:effectLst>
                <a:latin typeface="B Univers 65 Bold"/>
                <a:cs typeface="B Univers 65 Bold"/>
              </a:rPr>
              <a:t>	</a:t>
            </a:r>
            <a:r>
              <a:rPr lang="en-US" sz="3400" b="1" dirty="0" smtClean="0">
                <a:solidFill>
                  <a:srgbClr val="C00000"/>
                </a:solidFill>
                <a:effectLst>
                  <a:outerShdw blurRad="38100" dist="38100" dir="2700000" algn="tl">
                    <a:srgbClr val="000000">
                      <a:alpha val="43137"/>
                    </a:srgbClr>
                  </a:outerShdw>
                </a:effectLst>
                <a:latin typeface="B Univers 65 Bold"/>
                <a:cs typeface="B Univers 65 Bold"/>
              </a:rPr>
              <a:t>Reviewer Roles</a:t>
            </a:r>
            <a:endParaRPr lang="en-US" sz="3400" b="1" dirty="0">
              <a:solidFill>
                <a:schemeClr val="tx2"/>
              </a:solidFill>
              <a:effectLst>
                <a:outerShdw blurRad="38100" dist="38100" dir="2700000" algn="tl">
                  <a:srgbClr val="000000">
                    <a:alpha val="43137"/>
                  </a:srgbClr>
                </a:outerShdw>
              </a:effectLst>
              <a:latin typeface="Univers 55"/>
              <a:cs typeface="Univers 55"/>
            </a:endParaRPr>
          </a:p>
        </p:txBody>
      </p:sp>
      <p:sp>
        <p:nvSpPr>
          <p:cNvPr id="6" name="Rectangle 5"/>
          <p:cNvSpPr/>
          <p:nvPr/>
        </p:nvSpPr>
        <p:spPr>
          <a:xfrm>
            <a:off x="7738153" y="6172200"/>
            <a:ext cx="13716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ontent Placeholder 14"/>
          <p:cNvGraphicFramePr>
            <a:graphicFrameLocks noGrp="1"/>
          </p:cNvGraphicFramePr>
          <p:nvPr>
            <p:ph idx="1"/>
            <p:extLst>
              <p:ext uri="{D42A27DB-BD31-4B8C-83A1-F6EECF244321}">
                <p14:modId xmlns:p14="http://schemas.microsoft.com/office/powerpoint/2010/main" val="3513049303"/>
              </p:ext>
            </p:extLst>
          </p:nvPr>
        </p:nvGraphicFramePr>
        <p:xfrm>
          <a:off x="457200" y="1447800"/>
          <a:ext cx="8534400" cy="5216407"/>
        </p:xfrm>
        <a:graphic>
          <a:graphicData uri="http://schemas.openxmlformats.org/drawingml/2006/table">
            <a:tbl>
              <a:tblPr firstRow="1" bandRow="1">
                <a:tableStyleId>{21E4AEA4-8DFA-4A89-87EB-49C32662AFE0}</a:tableStyleId>
              </a:tblPr>
              <a:tblGrid>
                <a:gridCol w="2844800"/>
                <a:gridCol w="2844800"/>
                <a:gridCol w="2844800"/>
              </a:tblGrid>
              <a:tr h="680991">
                <a:tc>
                  <a:txBody>
                    <a:bodyPr/>
                    <a:lstStyle/>
                    <a:p>
                      <a:r>
                        <a:rPr lang="en-US" sz="2400" dirty="0" smtClean="0"/>
                        <a:t>QM Standards</a:t>
                      </a:r>
                      <a:endParaRPr lang="en-US" sz="2400" dirty="0"/>
                    </a:p>
                  </a:txBody>
                  <a:tcPr anchor="ctr"/>
                </a:tc>
                <a:tc>
                  <a:txBody>
                    <a:bodyPr/>
                    <a:lstStyle/>
                    <a:p>
                      <a:pPr algn="ctr"/>
                      <a:r>
                        <a:rPr lang="en-US" sz="2400" dirty="0" smtClean="0"/>
                        <a:t>Department</a:t>
                      </a:r>
                      <a:r>
                        <a:rPr lang="en-US" sz="2400" baseline="0" dirty="0" smtClean="0"/>
                        <a:t> Reviewer</a:t>
                      </a:r>
                      <a:endParaRPr lang="en-US" sz="2400" dirty="0"/>
                    </a:p>
                  </a:txBody>
                  <a:tcPr anchor="ctr"/>
                </a:tc>
                <a:tc>
                  <a:txBody>
                    <a:bodyPr/>
                    <a:lstStyle/>
                    <a:p>
                      <a:pPr algn="ctr"/>
                      <a:r>
                        <a:rPr lang="en-US" sz="2400" dirty="0" smtClean="0"/>
                        <a:t>University </a:t>
                      </a:r>
                      <a:br>
                        <a:rPr lang="en-US" sz="2400" dirty="0" smtClean="0"/>
                      </a:br>
                      <a:r>
                        <a:rPr lang="en-US" sz="2400" dirty="0" smtClean="0"/>
                        <a:t>Reviewer</a:t>
                      </a:r>
                      <a:endParaRPr lang="en-US" sz="2400" dirty="0"/>
                    </a:p>
                  </a:txBody>
                  <a:tcPr anchor="ctr"/>
                </a:tc>
              </a:tr>
              <a:tr h="1159545">
                <a:tc>
                  <a:txBody>
                    <a:bodyPr/>
                    <a:lstStyle/>
                    <a:p>
                      <a:r>
                        <a:rPr lang="en-US" sz="3000" b="1" dirty="0" smtClean="0">
                          <a:solidFill>
                            <a:schemeClr val="accent2">
                              <a:lumMod val="75000"/>
                            </a:schemeClr>
                          </a:solidFill>
                        </a:rPr>
                        <a:t>21 Essential (3-point) standards</a:t>
                      </a:r>
                      <a:endParaRPr lang="en-US" sz="3000" b="1" dirty="0">
                        <a:solidFill>
                          <a:schemeClr val="accent2">
                            <a:lumMod val="75000"/>
                          </a:schemeClr>
                        </a:solidFill>
                      </a:endParaRPr>
                    </a:p>
                  </a:txBody>
                  <a:tcPr anchor="ctr"/>
                </a:tc>
                <a:tc>
                  <a:txBody>
                    <a:bodyPr/>
                    <a:lstStyle/>
                    <a:p>
                      <a:pPr algn="ctr"/>
                      <a:r>
                        <a:rPr lang="en-US" sz="3000" dirty="0" smtClean="0">
                          <a:solidFill>
                            <a:schemeClr val="accent2">
                              <a:lumMod val="75000"/>
                            </a:schemeClr>
                          </a:solidFill>
                        </a:rPr>
                        <a:t>21 (all)</a:t>
                      </a:r>
                      <a:endParaRPr lang="en-US" sz="3000" dirty="0">
                        <a:solidFill>
                          <a:schemeClr val="accent2">
                            <a:lumMod val="75000"/>
                          </a:schemeClr>
                        </a:solidFill>
                      </a:endParaRPr>
                    </a:p>
                  </a:txBody>
                  <a:tcPr anchor="ctr"/>
                </a:tc>
                <a:tc>
                  <a:txBody>
                    <a:bodyPr/>
                    <a:lstStyle/>
                    <a:p>
                      <a:pPr algn="ctr"/>
                      <a:r>
                        <a:rPr lang="en-US" sz="3000" dirty="0" smtClean="0">
                          <a:solidFill>
                            <a:schemeClr val="accent2">
                              <a:lumMod val="75000"/>
                            </a:schemeClr>
                          </a:solidFill>
                        </a:rPr>
                        <a:t>21 (all)</a:t>
                      </a:r>
                      <a:endParaRPr lang="en-US" sz="3000" dirty="0">
                        <a:solidFill>
                          <a:schemeClr val="accent2">
                            <a:lumMod val="75000"/>
                          </a:schemeClr>
                        </a:solidFill>
                      </a:endParaRPr>
                    </a:p>
                  </a:txBody>
                  <a:tcPr anchor="ctr"/>
                </a:tc>
              </a:tr>
              <a:tr h="1525717">
                <a:tc>
                  <a:txBody>
                    <a:bodyPr/>
                    <a:lstStyle/>
                    <a:p>
                      <a:r>
                        <a:rPr lang="en-US" sz="3000" b="1" dirty="0" smtClean="0">
                          <a:solidFill>
                            <a:schemeClr val="accent2">
                              <a:lumMod val="75000"/>
                            </a:schemeClr>
                          </a:solidFill>
                        </a:rPr>
                        <a:t>12 Very Important (2-point)</a:t>
                      </a:r>
                      <a:r>
                        <a:rPr lang="en-US" sz="3000" b="1" baseline="0" dirty="0" smtClean="0">
                          <a:solidFill>
                            <a:schemeClr val="accent2">
                              <a:lumMod val="75000"/>
                            </a:schemeClr>
                          </a:solidFill>
                        </a:rPr>
                        <a:t> standards</a:t>
                      </a:r>
                      <a:endParaRPr lang="en-US" sz="3000" b="1" dirty="0">
                        <a:solidFill>
                          <a:schemeClr val="accent2">
                            <a:lumMod val="75000"/>
                          </a:schemeClr>
                        </a:solidFill>
                      </a:endParaRPr>
                    </a:p>
                  </a:txBody>
                  <a:tcPr anchor="ctr"/>
                </a:tc>
                <a:tc>
                  <a:txBody>
                    <a:bodyPr/>
                    <a:lstStyle/>
                    <a:p>
                      <a:pPr algn="ctr"/>
                      <a:r>
                        <a:rPr lang="en-US" sz="3000" dirty="0" smtClean="0">
                          <a:solidFill>
                            <a:schemeClr val="accent2">
                              <a:lumMod val="75000"/>
                            </a:schemeClr>
                          </a:solidFill>
                        </a:rPr>
                        <a:t>6</a:t>
                      </a:r>
                      <a:endParaRPr lang="en-US" sz="3000" dirty="0">
                        <a:solidFill>
                          <a:schemeClr val="accent2">
                            <a:lumMod val="75000"/>
                          </a:schemeClr>
                        </a:solidFill>
                      </a:endParaRPr>
                    </a:p>
                  </a:txBody>
                  <a:tcPr anchor="ctr"/>
                </a:tc>
                <a:tc>
                  <a:txBody>
                    <a:bodyPr/>
                    <a:lstStyle/>
                    <a:p>
                      <a:pPr algn="ctr"/>
                      <a:r>
                        <a:rPr lang="en-US" sz="3000" dirty="0" smtClean="0">
                          <a:solidFill>
                            <a:schemeClr val="accent2">
                              <a:lumMod val="75000"/>
                            </a:schemeClr>
                          </a:solidFill>
                        </a:rPr>
                        <a:t>6</a:t>
                      </a:r>
                      <a:endParaRPr lang="en-US" sz="3000" dirty="0">
                        <a:solidFill>
                          <a:schemeClr val="accent2">
                            <a:lumMod val="75000"/>
                          </a:schemeClr>
                        </a:solidFill>
                      </a:endParaRPr>
                    </a:p>
                  </a:txBody>
                  <a:tcPr anchor="ctr"/>
                </a:tc>
              </a:tr>
              <a:tr h="1159545">
                <a:tc>
                  <a:txBody>
                    <a:bodyPr/>
                    <a:lstStyle/>
                    <a:p>
                      <a:r>
                        <a:rPr lang="en-US" sz="3000" b="1" dirty="0" smtClean="0">
                          <a:solidFill>
                            <a:schemeClr val="accent2">
                              <a:lumMod val="75000"/>
                            </a:schemeClr>
                          </a:solidFill>
                        </a:rPr>
                        <a:t>8 Important (1-point) standards</a:t>
                      </a:r>
                      <a:endParaRPr lang="en-US" sz="3000" b="1" dirty="0">
                        <a:solidFill>
                          <a:schemeClr val="accent2">
                            <a:lumMod val="75000"/>
                          </a:schemeClr>
                        </a:solidFill>
                      </a:endParaRPr>
                    </a:p>
                  </a:txBody>
                  <a:tcPr anchor="ctr"/>
                </a:tc>
                <a:tc>
                  <a:txBody>
                    <a:bodyPr/>
                    <a:lstStyle/>
                    <a:p>
                      <a:pPr algn="ctr"/>
                      <a:r>
                        <a:rPr lang="en-US" sz="3000" dirty="0" smtClean="0">
                          <a:solidFill>
                            <a:schemeClr val="accent2">
                              <a:lumMod val="75000"/>
                            </a:schemeClr>
                          </a:solidFill>
                        </a:rPr>
                        <a:t>4</a:t>
                      </a:r>
                      <a:endParaRPr lang="en-US" sz="3000" dirty="0">
                        <a:solidFill>
                          <a:schemeClr val="accent2">
                            <a:lumMod val="75000"/>
                          </a:schemeClr>
                        </a:solidFill>
                      </a:endParaRPr>
                    </a:p>
                  </a:txBody>
                  <a:tcPr anchor="ctr"/>
                </a:tc>
                <a:tc>
                  <a:txBody>
                    <a:bodyPr/>
                    <a:lstStyle/>
                    <a:p>
                      <a:pPr algn="ctr"/>
                      <a:r>
                        <a:rPr lang="en-US" sz="3000" dirty="0" smtClean="0">
                          <a:solidFill>
                            <a:schemeClr val="accent2">
                              <a:lumMod val="75000"/>
                            </a:schemeClr>
                          </a:solidFill>
                        </a:rPr>
                        <a:t>4</a:t>
                      </a:r>
                      <a:endParaRPr lang="en-US" sz="3000" dirty="0">
                        <a:solidFill>
                          <a:schemeClr val="accent2">
                            <a:lumMod val="75000"/>
                          </a:schemeClr>
                        </a:solidFill>
                      </a:endParaRPr>
                    </a:p>
                  </a:txBody>
                  <a:tcPr anchor="ctr"/>
                </a:tc>
              </a:tr>
              <a:tr h="427201">
                <a:tc>
                  <a:txBody>
                    <a:bodyPr/>
                    <a:lstStyle/>
                    <a:p>
                      <a:r>
                        <a:rPr lang="en-US" sz="3000" b="1" dirty="0" smtClean="0">
                          <a:solidFill>
                            <a:schemeClr val="accent2">
                              <a:lumMod val="75000"/>
                            </a:schemeClr>
                          </a:solidFill>
                          <a:effectLst>
                            <a:outerShdw blurRad="38100" dist="38100" dir="2700000" algn="tl">
                              <a:srgbClr val="000000">
                                <a:alpha val="43137"/>
                              </a:srgbClr>
                            </a:outerShdw>
                          </a:effectLst>
                        </a:rPr>
                        <a:t>TOTAL</a:t>
                      </a:r>
                      <a:endParaRPr lang="en-US" sz="3000" b="1" dirty="0">
                        <a:solidFill>
                          <a:schemeClr val="accent2">
                            <a:lumMod val="75000"/>
                          </a:schemeClr>
                        </a:solidFill>
                        <a:effectLst>
                          <a:outerShdw blurRad="38100" dist="38100" dir="2700000" algn="tl">
                            <a:srgbClr val="000000">
                              <a:alpha val="43137"/>
                            </a:srgbClr>
                          </a:outerShdw>
                        </a:effectLst>
                      </a:endParaRPr>
                    </a:p>
                  </a:txBody>
                  <a:tcPr anchor="ctr"/>
                </a:tc>
                <a:tc>
                  <a:txBody>
                    <a:bodyPr/>
                    <a:lstStyle/>
                    <a:p>
                      <a:pPr algn="ctr"/>
                      <a:r>
                        <a:rPr lang="en-US" sz="3000" b="1" dirty="0" smtClean="0">
                          <a:solidFill>
                            <a:schemeClr val="accent2">
                              <a:lumMod val="75000"/>
                            </a:schemeClr>
                          </a:solidFill>
                          <a:effectLst>
                            <a:outerShdw blurRad="38100" dist="38100" dir="2700000" algn="tl">
                              <a:srgbClr val="000000">
                                <a:alpha val="43137"/>
                              </a:srgbClr>
                            </a:outerShdw>
                          </a:effectLst>
                        </a:rPr>
                        <a:t>31</a:t>
                      </a:r>
                      <a:endParaRPr lang="en-US" sz="3000" b="1" dirty="0">
                        <a:solidFill>
                          <a:schemeClr val="accent2">
                            <a:lumMod val="75000"/>
                          </a:schemeClr>
                        </a:solidFill>
                        <a:effectLst>
                          <a:outerShdw blurRad="38100" dist="38100" dir="2700000" algn="tl">
                            <a:srgbClr val="000000">
                              <a:alpha val="43137"/>
                            </a:srgbClr>
                          </a:outerShdw>
                        </a:effectLst>
                      </a:endParaRPr>
                    </a:p>
                  </a:txBody>
                  <a:tcPr anchor="ctr"/>
                </a:tc>
                <a:tc>
                  <a:txBody>
                    <a:bodyPr/>
                    <a:lstStyle/>
                    <a:p>
                      <a:pPr algn="ctr"/>
                      <a:r>
                        <a:rPr lang="en-US" sz="3000" b="1" dirty="0" smtClean="0">
                          <a:solidFill>
                            <a:schemeClr val="accent2">
                              <a:lumMod val="75000"/>
                            </a:schemeClr>
                          </a:solidFill>
                          <a:effectLst>
                            <a:outerShdw blurRad="38100" dist="38100" dir="2700000" algn="tl">
                              <a:srgbClr val="000000">
                                <a:alpha val="43137"/>
                              </a:srgbClr>
                            </a:outerShdw>
                          </a:effectLst>
                        </a:rPr>
                        <a:t>31</a:t>
                      </a:r>
                      <a:endParaRPr lang="en-US" sz="3000" b="1" dirty="0">
                        <a:solidFill>
                          <a:schemeClr val="accent2">
                            <a:lumMod val="75000"/>
                          </a:schemeClr>
                        </a:solidFill>
                        <a:effectLst>
                          <a:outerShdw blurRad="38100" dist="38100" dir="2700000" algn="tl">
                            <a:srgbClr val="000000">
                              <a:alpha val="43137"/>
                            </a:srgbClr>
                          </a:outerShdw>
                        </a:effectLst>
                      </a:endParaRPr>
                    </a:p>
                  </a:txBody>
                  <a:tcPr anchor="ctr"/>
                </a:tc>
              </a:tr>
            </a:tbl>
          </a:graphicData>
        </a:graphic>
      </p:graphicFrame>
    </p:spTree>
    <p:extLst>
      <p:ext uri="{BB962C8B-B14F-4D97-AF65-F5344CB8AC3E}">
        <p14:creationId xmlns:p14="http://schemas.microsoft.com/office/powerpoint/2010/main" val="8806979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ng Nam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7" y="0"/>
            <a:ext cx="9144000" cy="6858000"/>
          </a:xfrm>
          <a:prstGeom prst="rect">
            <a:avLst/>
          </a:prstGeom>
        </p:spPr>
      </p:pic>
      <p:sp>
        <p:nvSpPr>
          <p:cNvPr id="7" name="TextBox 6"/>
          <p:cNvSpPr txBox="1"/>
          <p:nvPr/>
        </p:nvSpPr>
        <p:spPr>
          <a:xfrm>
            <a:off x="161316" y="15874"/>
            <a:ext cx="3762546" cy="261610"/>
          </a:xfrm>
          <a:prstGeom prst="rect">
            <a:avLst/>
          </a:prstGeom>
          <a:noFill/>
        </p:spPr>
        <p:txBody>
          <a:bodyPr wrap="square" rtlCol="0">
            <a:spAutoFit/>
          </a:bodyPr>
          <a:lstStyle/>
          <a:p>
            <a:pPr algn="ctr"/>
            <a:r>
              <a:rPr lang="en-US" sz="1100" dirty="0" smtClean="0">
                <a:solidFill>
                  <a:prstClr val="white"/>
                </a:solidFill>
                <a:latin typeface="Palatino"/>
                <a:cs typeface="Palatino"/>
              </a:rPr>
              <a:t>Office of Distance Learning</a:t>
            </a:r>
            <a:endParaRPr lang="en-US" sz="1100" dirty="0">
              <a:solidFill>
                <a:prstClr val="white"/>
              </a:solidFill>
              <a:latin typeface="Palatino"/>
              <a:cs typeface="Palatino"/>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20157024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itle 1"/>
          <p:cNvSpPr txBox="1">
            <a:spLocks/>
          </p:cNvSpPr>
          <p:nvPr/>
        </p:nvSpPr>
        <p:spPr>
          <a:xfrm>
            <a:off x="575329" y="736607"/>
            <a:ext cx="8111471" cy="558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400" b="1" dirty="0" smtClean="0">
                <a:solidFill>
                  <a:schemeClr val="tx2"/>
                </a:solidFill>
                <a:effectLst>
                  <a:outerShdw blurRad="38100" dist="38100" dir="2700000" algn="tl">
                    <a:srgbClr val="000000">
                      <a:alpha val="43137"/>
                    </a:srgbClr>
                  </a:outerShdw>
                </a:effectLst>
                <a:latin typeface="B Univers 65 Bold"/>
                <a:cs typeface="B Univers 65 Bold"/>
              </a:rPr>
              <a:t>Peer-Review Process: </a:t>
            </a:r>
            <a:br>
              <a:rPr lang="en-US" sz="3400" b="1" dirty="0" smtClean="0">
                <a:solidFill>
                  <a:schemeClr val="tx2"/>
                </a:solidFill>
                <a:effectLst>
                  <a:outerShdw blurRad="38100" dist="38100" dir="2700000" algn="tl">
                    <a:srgbClr val="000000">
                      <a:alpha val="43137"/>
                    </a:srgbClr>
                  </a:outerShdw>
                </a:effectLst>
                <a:latin typeface="B Univers 65 Bold"/>
                <a:cs typeface="B Univers 65 Bold"/>
              </a:rPr>
            </a:br>
            <a:r>
              <a:rPr lang="en-US" sz="3400" b="1" dirty="0" smtClean="0">
                <a:solidFill>
                  <a:schemeClr val="tx2"/>
                </a:solidFill>
                <a:effectLst>
                  <a:outerShdw blurRad="38100" dist="38100" dir="2700000" algn="tl">
                    <a:srgbClr val="000000">
                      <a:alpha val="43137"/>
                    </a:srgbClr>
                  </a:outerShdw>
                </a:effectLst>
                <a:latin typeface="B Univers 65 Bold"/>
                <a:cs typeface="B Univers 65 Bold"/>
              </a:rPr>
              <a:t>	</a:t>
            </a:r>
            <a:r>
              <a:rPr lang="en-US" sz="3400" b="1" dirty="0" smtClean="0">
                <a:solidFill>
                  <a:srgbClr val="C00000"/>
                </a:solidFill>
                <a:effectLst>
                  <a:outerShdw blurRad="38100" dist="38100" dir="2700000" algn="tl">
                    <a:srgbClr val="000000">
                      <a:alpha val="43137"/>
                    </a:srgbClr>
                  </a:outerShdw>
                </a:effectLst>
                <a:latin typeface="B Univers 65 Bold"/>
                <a:cs typeface="B Univers 65 Bold"/>
              </a:rPr>
              <a:t>What’s the path to certification?</a:t>
            </a:r>
            <a:endParaRPr lang="en-US" sz="3400" b="1" dirty="0">
              <a:solidFill>
                <a:srgbClr val="C00000"/>
              </a:solidFill>
              <a:effectLst>
                <a:outerShdw blurRad="38100" dist="38100" dir="2700000" algn="tl">
                  <a:srgbClr val="000000">
                    <a:alpha val="43137"/>
                  </a:srgbClr>
                </a:outerShdw>
              </a:effectLst>
              <a:latin typeface="Univers 55"/>
              <a:cs typeface="Univers 55"/>
            </a:endParaRPr>
          </a:p>
        </p:txBody>
      </p:sp>
      <p:sp>
        <p:nvSpPr>
          <p:cNvPr id="5" name="TextBox 4"/>
          <p:cNvSpPr txBox="1"/>
          <p:nvPr/>
        </p:nvSpPr>
        <p:spPr>
          <a:xfrm>
            <a:off x="5181600" y="2754868"/>
            <a:ext cx="996940" cy="369332"/>
          </a:xfrm>
          <a:prstGeom prst="rect">
            <a:avLst/>
          </a:prstGeom>
          <a:noFill/>
        </p:spPr>
        <p:txBody>
          <a:bodyPr wrap="none" rtlCol="0">
            <a:spAutoFit/>
          </a:bodyPr>
          <a:lstStyle/>
          <a:p>
            <a:r>
              <a:rPr lang="en-US" dirty="0"/>
              <a:t>{</a:t>
            </a:r>
            <a:r>
              <a:rPr lang="en-US" dirty="0" smtClean="0"/>
              <a:t>1 week}</a:t>
            </a:r>
            <a:endParaRPr lang="en-US" dirty="0"/>
          </a:p>
        </p:txBody>
      </p:sp>
      <p:sp>
        <p:nvSpPr>
          <p:cNvPr id="9" name="TextBox 8"/>
          <p:cNvSpPr txBox="1"/>
          <p:nvPr/>
        </p:nvSpPr>
        <p:spPr>
          <a:xfrm>
            <a:off x="7385060" y="4278868"/>
            <a:ext cx="1084592" cy="369332"/>
          </a:xfrm>
          <a:prstGeom prst="rect">
            <a:avLst/>
          </a:prstGeom>
          <a:noFill/>
        </p:spPr>
        <p:txBody>
          <a:bodyPr wrap="none" rtlCol="0">
            <a:spAutoFit/>
          </a:bodyPr>
          <a:lstStyle/>
          <a:p>
            <a:r>
              <a:rPr lang="en-US" dirty="0" smtClean="0"/>
              <a:t>{</a:t>
            </a:r>
            <a:r>
              <a:rPr lang="en-US" dirty="0"/>
              <a:t>4</a:t>
            </a:r>
            <a:r>
              <a:rPr lang="en-US" dirty="0" smtClean="0"/>
              <a:t> weeks}</a:t>
            </a:r>
            <a:endParaRPr lang="en-US" dirty="0"/>
          </a:p>
        </p:txBody>
      </p:sp>
      <p:sp>
        <p:nvSpPr>
          <p:cNvPr id="11" name="TextBox 10"/>
          <p:cNvSpPr txBox="1"/>
          <p:nvPr/>
        </p:nvSpPr>
        <p:spPr>
          <a:xfrm>
            <a:off x="2971800" y="4278868"/>
            <a:ext cx="1084592" cy="369332"/>
          </a:xfrm>
          <a:prstGeom prst="rect">
            <a:avLst/>
          </a:prstGeom>
          <a:noFill/>
        </p:spPr>
        <p:txBody>
          <a:bodyPr wrap="none" rtlCol="0">
            <a:spAutoFit/>
          </a:bodyPr>
          <a:lstStyle/>
          <a:p>
            <a:r>
              <a:rPr lang="en-US" dirty="0" smtClean="0"/>
              <a:t>{</a:t>
            </a:r>
            <a:r>
              <a:rPr lang="en-US" dirty="0"/>
              <a:t>4</a:t>
            </a:r>
            <a:r>
              <a:rPr lang="en-US" dirty="0" smtClean="0"/>
              <a:t> weeks}</a:t>
            </a:r>
            <a:endParaRPr lang="en-US" dirty="0"/>
          </a:p>
        </p:txBody>
      </p:sp>
      <p:sp>
        <p:nvSpPr>
          <p:cNvPr id="12" name="TextBox 11"/>
          <p:cNvSpPr txBox="1"/>
          <p:nvPr/>
        </p:nvSpPr>
        <p:spPr>
          <a:xfrm>
            <a:off x="685800" y="4278868"/>
            <a:ext cx="996940" cy="369332"/>
          </a:xfrm>
          <a:prstGeom prst="rect">
            <a:avLst/>
          </a:prstGeom>
          <a:noFill/>
        </p:spPr>
        <p:txBody>
          <a:bodyPr wrap="none" rtlCol="0">
            <a:spAutoFit/>
          </a:bodyPr>
          <a:lstStyle/>
          <a:p>
            <a:r>
              <a:rPr lang="en-US" dirty="0" smtClean="0"/>
              <a:t>{1 week}</a:t>
            </a:r>
            <a:endParaRPr lang="en-US" dirty="0"/>
          </a:p>
        </p:txBody>
      </p:sp>
      <p:sp>
        <p:nvSpPr>
          <p:cNvPr id="2" name="Right Arrow 1"/>
          <p:cNvSpPr/>
          <p:nvPr/>
        </p:nvSpPr>
        <p:spPr>
          <a:xfrm rot="18892353">
            <a:off x="2059997" y="4440381"/>
            <a:ext cx="581575" cy="484632"/>
          </a:xfrm>
          <a:prstGeom prst="rightArrow">
            <a:avLst/>
          </a:prstGeom>
          <a:pattFill prst="ltDnDiag">
            <a:fgClr>
              <a:srgbClr val="B8B5B4"/>
            </a:fgClr>
            <a:bgClr>
              <a:schemeClr val="bg1"/>
            </a:bgClr>
          </a:patt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97697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UL Theme colors">
      <a:dk1>
        <a:srgbClr val="DB002B"/>
      </a:dk1>
      <a:lt1>
        <a:sysClr val="window" lastClr="FFFFFF"/>
      </a:lt1>
      <a:dk2>
        <a:srgbClr val="332222"/>
      </a:dk2>
      <a:lt2>
        <a:srgbClr val="DFDFDF"/>
      </a:lt2>
      <a:accent1>
        <a:srgbClr val="DB002B"/>
      </a:accent1>
      <a:accent2>
        <a:srgbClr val="675958"/>
      </a:accent2>
      <a:accent3>
        <a:srgbClr val="85706F"/>
      </a:accent3>
      <a:accent4>
        <a:srgbClr val="800909"/>
      </a:accent4>
      <a:accent5>
        <a:srgbClr val="2A597A"/>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6502</TotalTime>
  <Words>2048</Words>
  <Application>Microsoft Office PowerPoint</Application>
  <PresentationFormat>On-screen Show (4:3)</PresentationFormat>
  <Paragraphs>300</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Turning the Tide on Course Reviews</vt:lpstr>
      <vt:lpstr>Objectives</vt:lpstr>
      <vt:lpstr>PowerPoint Presentation</vt:lpstr>
      <vt:lpstr>Peer-Review Process:   By the Numbers</vt:lpstr>
      <vt:lpstr>Peer-Review Process:   How are courses selected?</vt:lpstr>
      <vt:lpstr>Peer-Review Process:   Who’s on the review team?</vt:lpstr>
      <vt:lpstr>Peer-Review Process:   Reviewer Roles</vt:lpstr>
      <vt:lpstr>PowerPoint Presentation</vt:lpstr>
      <vt:lpstr>PowerPoint Presentation</vt:lpstr>
      <vt:lpstr>Not Met Blues:   Curiosity led us to the Data </vt:lpstr>
      <vt:lpstr>“Not Met” Blues:  A Closer Look (FA11-FA13)</vt:lpstr>
      <vt:lpstr>PowerPoint Presentation</vt:lpstr>
      <vt:lpstr>Remedies for the Blues:   Actions Taken for Reviewers</vt:lpstr>
      <vt:lpstr>Closer Look at Standard 8.2  (Not Met 43/66; 65%)</vt:lpstr>
      <vt:lpstr>Closer Look at Standard 7.4  (Not Met 41/66; 62%)</vt:lpstr>
      <vt:lpstr>Closer Look at Standard 1.7  (Not Met 34/66; 51.5%)</vt:lpstr>
      <vt:lpstr>Remedies for the Blues:   Actions Taken for Reviewers</vt:lpstr>
      <vt:lpstr>PowerPoint Presentation</vt:lpstr>
      <vt:lpstr>PowerPoint Presentation</vt:lpstr>
      <vt:lpstr>Remedies for the Blues:   Actions Taken for Reviewers</vt:lpstr>
      <vt:lpstr>Closer Look at General Standard 1 (6 of 8 were “not met” at least 20% of the time)</vt:lpstr>
      <vt:lpstr>Closer Look at General Standard 7 (3 of 4 were “not met” at least 20% of the time)</vt:lpstr>
      <vt:lpstr>Closer Look at General Standard 8 (3 of 4 were “not met” at least 20% of the time)</vt:lpstr>
      <vt:lpstr>Remedies for the Blues:   Actions Taken for DL Faculty</vt:lpstr>
      <vt:lpstr>Remedies for the Blues:   Early Results (SU14)</vt:lpstr>
      <vt:lpstr>PowerPoint Presentation</vt:lpstr>
      <vt:lpstr>Ahoy! In this workshop, we:</vt:lpstr>
      <vt:lpstr>PowerPoint Presentation</vt:lpstr>
    </vt:vector>
  </TitlesOfParts>
  <Company>University of Louisiana at Lafayette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D. Zito</dc:creator>
  <cp:lastModifiedBy>Hagan Alise C</cp:lastModifiedBy>
  <cp:revision>236</cp:revision>
  <cp:lastPrinted>2014-03-11T20:42:34Z</cp:lastPrinted>
  <dcterms:created xsi:type="dcterms:W3CDTF">2014-01-08T16:10:34Z</dcterms:created>
  <dcterms:modified xsi:type="dcterms:W3CDTF">2014-09-15T16:00:25Z</dcterms:modified>
</cp:coreProperties>
</file>