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7" r:id="rId2"/>
    <p:sldId id="270" r:id="rId3"/>
    <p:sldId id="277" r:id="rId4"/>
    <p:sldId id="275" r:id="rId5"/>
    <p:sldId id="278" r:id="rId6"/>
    <p:sldId id="258" r:id="rId7"/>
    <p:sldId id="260" r:id="rId8"/>
    <p:sldId id="271" r:id="rId9"/>
    <p:sldId id="261" r:id="rId10"/>
    <p:sldId id="262" r:id="rId11"/>
    <p:sldId id="272" r:id="rId12"/>
    <p:sldId id="279" r:id="rId13"/>
    <p:sldId id="264" r:id="rId14"/>
    <p:sldId id="265" r:id="rId15"/>
    <p:sldId id="273" r:id="rId16"/>
    <p:sldId id="266" r:id="rId17"/>
    <p:sldId id="268" r:id="rId18"/>
    <p:sldId id="280" r:id="rId19"/>
    <p:sldId id="281" r:id="rId20"/>
    <p:sldId id="263" r:id="rId21"/>
    <p:sldId id="269" r:id="rId22"/>
    <p:sldId id="274"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67" autoAdjust="0"/>
    <p:restoredTop sz="61176" autoAdjust="0"/>
  </p:normalViewPr>
  <p:slideViewPr>
    <p:cSldViewPr>
      <p:cViewPr>
        <p:scale>
          <a:sx n="70" d="100"/>
          <a:sy n="70" d="100"/>
        </p:scale>
        <p:origin x="-882" y="33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25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B93796-7BEE-4878-894B-0A1BC71F68A4}" type="datetimeFigureOut">
              <a:rPr lang="en-US" smtClean="0"/>
              <a:t>10/3/2013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FAA4DA-30E6-44D6-A8C5-530816A21194}" type="slidenum">
              <a:rPr lang="en-US" smtClean="0"/>
              <a:t>‹#›</a:t>
            </a:fld>
            <a:endParaRPr lang="en-US"/>
          </a:p>
        </p:txBody>
      </p:sp>
    </p:spTree>
    <p:extLst>
      <p:ext uri="{BB962C8B-B14F-4D97-AF65-F5344CB8AC3E}">
        <p14:creationId xmlns:p14="http://schemas.microsoft.com/office/powerpoint/2010/main" val="3043935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FAA4DA-30E6-44D6-A8C5-530816A21194}" type="slidenum">
              <a:rPr lang="en-US" smtClean="0"/>
              <a:t>1</a:t>
            </a:fld>
            <a:endParaRPr lang="en-US"/>
          </a:p>
        </p:txBody>
      </p:sp>
    </p:spTree>
    <p:extLst>
      <p:ext uri="{BB962C8B-B14F-4D97-AF65-F5344CB8AC3E}">
        <p14:creationId xmlns:p14="http://schemas.microsoft.com/office/powerpoint/2010/main" val="35791480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6FAA4DA-30E6-44D6-A8C5-530816A21194}" type="slidenum">
              <a:rPr lang="en-US" smtClean="0"/>
              <a:t>10</a:t>
            </a:fld>
            <a:endParaRPr lang="en-US"/>
          </a:p>
        </p:txBody>
      </p:sp>
    </p:spTree>
    <p:extLst>
      <p:ext uri="{BB962C8B-B14F-4D97-AF65-F5344CB8AC3E}">
        <p14:creationId xmlns:p14="http://schemas.microsoft.com/office/powerpoint/2010/main" val="35230084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FAA4DA-30E6-44D6-A8C5-530816A21194}" type="slidenum">
              <a:rPr lang="en-US" smtClean="0"/>
              <a:t>11</a:t>
            </a:fld>
            <a:endParaRPr lang="en-US"/>
          </a:p>
        </p:txBody>
      </p:sp>
    </p:spTree>
    <p:extLst>
      <p:ext uri="{BB962C8B-B14F-4D97-AF65-F5344CB8AC3E}">
        <p14:creationId xmlns:p14="http://schemas.microsoft.com/office/powerpoint/2010/main" val="37452839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FAA4DA-30E6-44D6-A8C5-530816A21194}" type="slidenum">
              <a:rPr lang="en-US" smtClean="0"/>
              <a:t>12</a:t>
            </a:fld>
            <a:endParaRPr lang="en-US"/>
          </a:p>
        </p:txBody>
      </p:sp>
    </p:spTree>
    <p:extLst>
      <p:ext uri="{BB962C8B-B14F-4D97-AF65-F5344CB8AC3E}">
        <p14:creationId xmlns:p14="http://schemas.microsoft.com/office/powerpoint/2010/main" val="42493841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FAA4DA-30E6-44D6-A8C5-530816A21194}" type="slidenum">
              <a:rPr lang="en-US" smtClean="0"/>
              <a:t>13</a:t>
            </a:fld>
            <a:endParaRPr lang="en-US"/>
          </a:p>
        </p:txBody>
      </p:sp>
    </p:spTree>
    <p:extLst>
      <p:ext uri="{BB962C8B-B14F-4D97-AF65-F5344CB8AC3E}">
        <p14:creationId xmlns:p14="http://schemas.microsoft.com/office/powerpoint/2010/main" val="12321251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FAA4DA-30E6-44D6-A8C5-530816A21194}" type="slidenum">
              <a:rPr lang="en-US" smtClean="0"/>
              <a:t>14</a:t>
            </a:fld>
            <a:endParaRPr lang="en-US"/>
          </a:p>
        </p:txBody>
      </p:sp>
    </p:spTree>
    <p:extLst>
      <p:ext uri="{BB962C8B-B14F-4D97-AF65-F5344CB8AC3E}">
        <p14:creationId xmlns:p14="http://schemas.microsoft.com/office/powerpoint/2010/main" val="23393471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FAA4DA-30E6-44D6-A8C5-530816A21194}" type="slidenum">
              <a:rPr lang="en-US" smtClean="0"/>
              <a:t>15</a:t>
            </a:fld>
            <a:endParaRPr lang="en-US"/>
          </a:p>
        </p:txBody>
      </p:sp>
    </p:spTree>
    <p:extLst>
      <p:ext uri="{BB962C8B-B14F-4D97-AF65-F5344CB8AC3E}">
        <p14:creationId xmlns:p14="http://schemas.microsoft.com/office/powerpoint/2010/main" val="2251655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FAA4DA-30E6-44D6-A8C5-530816A21194}" type="slidenum">
              <a:rPr lang="en-US" smtClean="0"/>
              <a:t>16</a:t>
            </a:fld>
            <a:endParaRPr lang="en-US"/>
          </a:p>
        </p:txBody>
      </p:sp>
    </p:spTree>
    <p:extLst>
      <p:ext uri="{BB962C8B-B14F-4D97-AF65-F5344CB8AC3E}">
        <p14:creationId xmlns:p14="http://schemas.microsoft.com/office/powerpoint/2010/main" val="34623538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FAA4DA-30E6-44D6-A8C5-530816A21194}" type="slidenum">
              <a:rPr lang="en-US" smtClean="0"/>
              <a:t>17</a:t>
            </a:fld>
            <a:endParaRPr lang="en-US"/>
          </a:p>
        </p:txBody>
      </p:sp>
    </p:spTree>
    <p:extLst>
      <p:ext uri="{BB962C8B-B14F-4D97-AF65-F5344CB8AC3E}">
        <p14:creationId xmlns:p14="http://schemas.microsoft.com/office/powerpoint/2010/main" val="5987248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FAA4DA-30E6-44D6-A8C5-530816A21194}" type="slidenum">
              <a:rPr lang="en-US" smtClean="0"/>
              <a:t>18</a:t>
            </a:fld>
            <a:endParaRPr lang="en-US"/>
          </a:p>
        </p:txBody>
      </p:sp>
    </p:spTree>
    <p:extLst>
      <p:ext uri="{BB962C8B-B14F-4D97-AF65-F5344CB8AC3E}">
        <p14:creationId xmlns:p14="http://schemas.microsoft.com/office/powerpoint/2010/main" val="24309210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FAA4DA-30E6-44D6-A8C5-530816A21194}" type="slidenum">
              <a:rPr lang="en-US" smtClean="0"/>
              <a:t>20</a:t>
            </a:fld>
            <a:endParaRPr lang="en-US"/>
          </a:p>
        </p:txBody>
      </p:sp>
    </p:spTree>
    <p:extLst>
      <p:ext uri="{BB962C8B-B14F-4D97-AF65-F5344CB8AC3E}">
        <p14:creationId xmlns:p14="http://schemas.microsoft.com/office/powerpoint/2010/main" val="1275546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FAA4DA-30E6-44D6-A8C5-530816A21194}" type="slidenum">
              <a:rPr lang="en-US" smtClean="0"/>
              <a:t>2</a:t>
            </a:fld>
            <a:endParaRPr lang="en-US"/>
          </a:p>
        </p:txBody>
      </p:sp>
    </p:spTree>
    <p:extLst>
      <p:ext uri="{BB962C8B-B14F-4D97-AF65-F5344CB8AC3E}">
        <p14:creationId xmlns:p14="http://schemas.microsoft.com/office/powerpoint/2010/main" val="37203234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FAA4DA-30E6-44D6-A8C5-530816A21194}" type="slidenum">
              <a:rPr lang="en-US" smtClean="0"/>
              <a:t>21</a:t>
            </a:fld>
            <a:endParaRPr lang="en-US"/>
          </a:p>
        </p:txBody>
      </p:sp>
    </p:spTree>
    <p:extLst>
      <p:ext uri="{BB962C8B-B14F-4D97-AF65-F5344CB8AC3E}">
        <p14:creationId xmlns:p14="http://schemas.microsoft.com/office/powerpoint/2010/main" val="114102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FAA4DA-30E6-44D6-A8C5-530816A21194}" type="slidenum">
              <a:rPr lang="en-US" smtClean="0"/>
              <a:t>3</a:t>
            </a:fld>
            <a:endParaRPr lang="en-US"/>
          </a:p>
        </p:txBody>
      </p:sp>
    </p:spTree>
    <p:extLst>
      <p:ext uri="{BB962C8B-B14F-4D97-AF65-F5344CB8AC3E}">
        <p14:creationId xmlns:p14="http://schemas.microsoft.com/office/powerpoint/2010/main" val="3720323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FAA4DA-30E6-44D6-A8C5-530816A21194}" type="slidenum">
              <a:rPr lang="en-US" smtClean="0"/>
              <a:t>4</a:t>
            </a:fld>
            <a:endParaRPr lang="en-US"/>
          </a:p>
        </p:txBody>
      </p:sp>
    </p:spTree>
    <p:extLst>
      <p:ext uri="{BB962C8B-B14F-4D97-AF65-F5344CB8AC3E}">
        <p14:creationId xmlns:p14="http://schemas.microsoft.com/office/powerpoint/2010/main" val="3720323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FAA4DA-30E6-44D6-A8C5-530816A21194}" type="slidenum">
              <a:rPr lang="en-US" smtClean="0"/>
              <a:t>5</a:t>
            </a:fld>
            <a:endParaRPr lang="en-US"/>
          </a:p>
        </p:txBody>
      </p:sp>
    </p:spTree>
    <p:extLst>
      <p:ext uri="{BB962C8B-B14F-4D97-AF65-F5344CB8AC3E}">
        <p14:creationId xmlns:p14="http://schemas.microsoft.com/office/powerpoint/2010/main" val="3720323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6FAA4DA-30E6-44D6-A8C5-530816A21194}" type="slidenum">
              <a:rPr lang="en-US" smtClean="0"/>
              <a:t>6</a:t>
            </a:fld>
            <a:endParaRPr lang="en-US"/>
          </a:p>
        </p:txBody>
      </p:sp>
    </p:spTree>
    <p:extLst>
      <p:ext uri="{BB962C8B-B14F-4D97-AF65-F5344CB8AC3E}">
        <p14:creationId xmlns:p14="http://schemas.microsoft.com/office/powerpoint/2010/main" val="38082956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6FAA4DA-30E6-44D6-A8C5-530816A21194}" type="slidenum">
              <a:rPr lang="en-US" smtClean="0"/>
              <a:t>7</a:t>
            </a:fld>
            <a:endParaRPr lang="en-US"/>
          </a:p>
        </p:txBody>
      </p:sp>
    </p:spTree>
    <p:extLst>
      <p:ext uri="{BB962C8B-B14F-4D97-AF65-F5344CB8AC3E}">
        <p14:creationId xmlns:p14="http://schemas.microsoft.com/office/powerpoint/2010/main" val="9136600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FAA4DA-30E6-44D6-A8C5-530816A21194}" type="slidenum">
              <a:rPr lang="en-US" smtClean="0"/>
              <a:t>8</a:t>
            </a:fld>
            <a:endParaRPr lang="en-US"/>
          </a:p>
        </p:txBody>
      </p:sp>
    </p:spTree>
    <p:extLst>
      <p:ext uri="{BB962C8B-B14F-4D97-AF65-F5344CB8AC3E}">
        <p14:creationId xmlns:p14="http://schemas.microsoft.com/office/powerpoint/2010/main" val="1114149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FAA4DA-30E6-44D6-A8C5-530816A21194}" type="slidenum">
              <a:rPr lang="en-US" smtClean="0"/>
              <a:t>9</a:t>
            </a:fld>
            <a:endParaRPr lang="en-US"/>
          </a:p>
        </p:txBody>
      </p:sp>
    </p:spTree>
    <p:extLst>
      <p:ext uri="{BB962C8B-B14F-4D97-AF65-F5344CB8AC3E}">
        <p14:creationId xmlns:p14="http://schemas.microsoft.com/office/powerpoint/2010/main" val="18592925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1B77679-93E2-496D-8B83-2CD667EC98F9}" type="datetimeFigureOut">
              <a:rPr lang="en-US" smtClean="0"/>
              <a:t>10/3/2013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2CE7D3-228A-4684-8C94-A4B10671B0E9}" type="slidenum">
              <a:rPr lang="en-US" smtClean="0"/>
              <a:t>‹#›</a:t>
            </a:fld>
            <a:endParaRPr lang="en-US"/>
          </a:p>
        </p:txBody>
      </p:sp>
    </p:spTree>
    <p:extLst>
      <p:ext uri="{BB962C8B-B14F-4D97-AF65-F5344CB8AC3E}">
        <p14:creationId xmlns:p14="http://schemas.microsoft.com/office/powerpoint/2010/main" val="4062995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B77679-93E2-496D-8B83-2CD667EC98F9}" type="datetimeFigureOut">
              <a:rPr lang="en-US" smtClean="0"/>
              <a:t>10/3/2013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2CE7D3-228A-4684-8C94-A4B10671B0E9}" type="slidenum">
              <a:rPr lang="en-US" smtClean="0"/>
              <a:t>‹#›</a:t>
            </a:fld>
            <a:endParaRPr lang="en-US"/>
          </a:p>
        </p:txBody>
      </p:sp>
    </p:spTree>
    <p:extLst>
      <p:ext uri="{BB962C8B-B14F-4D97-AF65-F5344CB8AC3E}">
        <p14:creationId xmlns:p14="http://schemas.microsoft.com/office/powerpoint/2010/main" val="3401117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B77679-93E2-496D-8B83-2CD667EC98F9}" type="datetimeFigureOut">
              <a:rPr lang="en-US" smtClean="0"/>
              <a:t>10/3/2013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2CE7D3-228A-4684-8C94-A4B10671B0E9}" type="slidenum">
              <a:rPr lang="en-US" smtClean="0"/>
              <a:t>‹#›</a:t>
            </a:fld>
            <a:endParaRPr lang="en-US"/>
          </a:p>
        </p:txBody>
      </p:sp>
    </p:spTree>
    <p:extLst>
      <p:ext uri="{BB962C8B-B14F-4D97-AF65-F5344CB8AC3E}">
        <p14:creationId xmlns:p14="http://schemas.microsoft.com/office/powerpoint/2010/main" val="3916889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B77679-93E2-496D-8B83-2CD667EC98F9}" type="datetimeFigureOut">
              <a:rPr lang="en-US" smtClean="0"/>
              <a:t>10/3/2013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2CE7D3-228A-4684-8C94-A4B10671B0E9}" type="slidenum">
              <a:rPr lang="en-US" smtClean="0"/>
              <a:t>‹#›</a:t>
            </a:fld>
            <a:endParaRPr lang="en-US"/>
          </a:p>
        </p:txBody>
      </p:sp>
    </p:spTree>
    <p:extLst>
      <p:ext uri="{BB962C8B-B14F-4D97-AF65-F5344CB8AC3E}">
        <p14:creationId xmlns:p14="http://schemas.microsoft.com/office/powerpoint/2010/main" val="4067509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B77679-93E2-496D-8B83-2CD667EC98F9}" type="datetimeFigureOut">
              <a:rPr lang="en-US" smtClean="0"/>
              <a:t>10/3/2013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2CE7D3-228A-4684-8C94-A4B10671B0E9}" type="slidenum">
              <a:rPr lang="en-US" smtClean="0"/>
              <a:t>‹#›</a:t>
            </a:fld>
            <a:endParaRPr lang="en-US"/>
          </a:p>
        </p:txBody>
      </p:sp>
    </p:spTree>
    <p:extLst>
      <p:ext uri="{BB962C8B-B14F-4D97-AF65-F5344CB8AC3E}">
        <p14:creationId xmlns:p14="http://schemas.microsoft.com/office/powerpoint/2010/main" val="3918658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1B77679-93E2-496D-8B83-2CD667EC98F9}" type="datetimeFigureOut">
              <a:rPr lang="en-US" smtClean="0"/>
              <a:t>10/3/2013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2CE7D3-228A-4684-8C94-A4B10671B0E9}" type="slidenum">
              <a:rPr lang="en-US" smtClean="0"/>
              <a:t>‹#›</a:t>
            </a:fld>
            <a:endParaRPr lang="en-US"/>
          </a:p>
        </p:txBody>
      </p:sp>
    </p:spTree>
    <p:extLst>
      <p:ext uri="{BB962C8B-B14F-4D97-AF65-F5344CB8AC3E}">
        <p14:creationId xmlns:p14="http://schemas.microsoft.com/office/powerpoint/2010/main" val="2193251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1B77679-93E2-496D-8B83-2CD667EC98F9}" type="datetimeFigureOut">
              <a:rPr lang="en-US" smtClean="0"/>
              <a:t>10/3/2013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2CE7D3-228A-4684-8C94-A4B10671B0E9}" type="slidenum">
              <a:rPr lang="en-US" smtClean="0"/>
              <a:t>‹#›</a:t>
            </a:fld>
            <a:endParaRPr lang="en-US"/>
          </a:p>
        </p:txBody>
      </p:sp>
    </p:spTree>
    <p:extLst>
      <p:ext uri="{BB962C8B-B14F-4D97-AF65-F5344CB8AC3E}">
        <p14:creationId xmlns:p14="http://schemas.microsoft.com/office/powerpoint/2010/main" val="1891770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1B77679-93E2-496D-8B83-2CD667EC98F9}" type="datetimeFigureOut">
              <a:rPr lang="en-US" smtClean="0"/>
              <a:t>10/3/2013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2CE7D3-228A-4684-8C94-A4B10671B0E9}" type="slidenum">
              <a:rPr lang="en-US" smtClean="0"/>
              <a:t>‹#›</a:t>
            </a:fld>
            <a:endParaRPr lang="en-US"/>
          </a:p>
        </p:txBody>
      </p:sp>
    </p:spTree>
    <p:extLst>
      <p:ext uri="{BB962C8B-B14F-4D97-AF65-F5344CB8AC3E}">
        <p14:creationId xmlns:p14="http://schemas.microsoft.com/office/powerpoint/2010/main" val="1771805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B77679-93E2-496D-8B83-2CD667EC98F9}" type="datetimeFigureOut">
              <a:rPr lang="en-US" smtClean="0"/>
              <a:t>10/3/2013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2CE7D3-228A-4684-8C94-A4B10671B0E9}" type="slidenum">
              <a:rPr lang="en-US" smtClean="0"/>
              <a:t>‹#›</a:t>
            </a:fld>
            <a:endParaRPr lang="en-US"/>
          </a:p>
        </p:txBody>
      </p:sp>
    </p:spTree>
    <p:extLst>
      <p:ext uri="{BB962C8B-B14F-4D97-AF65-F5344CB8AC3E}">
        <p14:creationId xmlns:p14="http://schemas.microsoft.com/office/powerpoint/2010/main" val="225752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B77679-93E2-496D-8B83-2CD667EC98F9}" type="datetimeFigureOut">
              <a:rPr lang="en-US" smtClean="0"/>
              <a:t>10/3/2013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2CE7D3-228A-4684-8C94-A4B10671B0E9}" type="slidenum">
              <a:rPr lang="en-US" smtClean="0"/>
              <a:t>‹#›</a:t>
            </a:fld>
            <a:endParaRPr lang="en-US"/>
          </a:p>
        </p:txBody>
      </p:sp>
    </p:spTree>
    <p:extLst>
      <p:ext uri="{BB962C8B-B14F-4D97-AF65-F5344CB8AC3E}">
        <p14:creationId xmlns:p14="http://schemas.microsoft.com/office/powerpoint/2010/main" val="2949250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B77679-93E2-496D-8B83-2CD667EC98F9}" type="datetimeFigureOut">
              <a:rPr lang="en-US" smtClean="0"/>
              <a:t>10/3/2013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2CE7D3-228A-4684-8C94-A4B10671B0E9}" type="slidenum">
              <a:rPr lang="en-US" smtClean="0"/>
              <a:t>‹#›</a:t>
            </a:fld>
            <a:endParaRPr lang="en-US"/>
          </a:p>
        </p:txBody>
      </p:sp>
    </p:spTree>
    <p:extLst>
      <p:ext uri="{BB962C8B-B14F-4D97-AF65-F5344CB8AC3E}">
        <p14:creationId xmlns:p14="http://schemas.microsoft.com/office/powerpoint/2010/main" val="575310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B77679-93E2-496D-8B83-2CD667EC98F9}" type="datetimeFigureOut">
              <a:rPr lang="en-US" smtClean="0"/>
              <a:t>10/3/2013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2CE7D3-228A-4684-8C94-A4B10671B0E9}" type="slidenum">
              <a:rPr lang="en-US" smtClean="0"/>
              <a:t>‹#›</a:t>
            </a:fld>
            <a:endParaRPr lang="en-US"/>
          </a:p>
        </p:txBody>
      </p:sp>
    </p:spTree>
    <p:extLst>
      <p:ext uri="{BB962C8B-B14F-4D97-AF65-F5344CB8AC3E}">
        <p14:creationId xmlns:p14="http://schemas.microsoft.com/office/powerpoint/2010/main" val="23457957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kenkel@nwmissouri.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hyperlink" Target="mailto:jadkins@nwmissouri.edu"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12.png"/><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11.emf"/><Relationship Id="rId5" Type="http://schemas.openxmlformats.org/officeDocument/2006/relationships/package" Target="../embeddings/Microsoft_Word_Document1.docx"/><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www.isedj.org/2013-11/N4/ISEDJv11n4p61.html" TargetMode="External"/><Relationship Id="rId2" Type="http://schemas.openxmlformats.org/officeDocument/2006/relationships/hyperlink" Target="http://jolt.merlot.org/vol7no3/kenkel_0911.ht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09600"/>
            <a:ext cx="7772400" cy="1470025"/>
          </a:xfrm>
        </p:spPr>
        <p:txBody>
          <a:bodyPr>
            <a:normAutofit/>
          </a:bodyPr>
          <a:lstStyle/>
          <a:p>
            <a:r>
              <a:rPr lang="en-US" dirty="0" smtClean="0"/>
              <a:t>Two Approaches to Oral Presentations in Online Classes</a:t>
            </a:r>
            <a:endParaRPr lang="en-US" dirty="0"/>
          </a:p>
        </p:txBody>
      </p:sp>
      <p:sp>
        <p:nvSpPr>
          <p:cNvPr id="6" name="Subtitle 5"/>
          <p:cNvSpPr>
            <a:spLocks noGrp="1"/>
          </p:cNvSpPr>
          <p:nvPr>
            <p:ph type="subTitle" idx="1"/>
          </p:nvPr>
        </p:nvSpPr>
        <p:spPr>
          <a:xfrm>
            <a:off x="1416050" y="2286000"/>
            <a:ext cx="6661150" cy="1219200"/>
          </a:xfrm>
        </p:spPr>
        <p:txBody>
          <a:bodyPr>
            <a:noAutofit/>
          </a:bodyPr>
          <a:lstStyle/>
          <a:p>
            <a:r>
              <a:rPr lang="en-US" sz="2800" dirty="0" smtClean="0"/>
              <a:t>Cindy </a:t>
            </a:r>
            <a:r>
              <a:rPr lang="en-US" sz="2800" dirty="0" err="1" smtClean="0"/>
              <a:t>Kenkel</a:t>
            </a:r>
            <a:r>
              <a:rPr lang="en-US" sz="2800" dirty="0" smtClean="0"/>
              <a:t>, </a:t>
            </a:r>
            <a:r>
              <a:rPr lang="en-US" sz="2800" dirty="0" smtClean="0">
                <a:hlinkClick r:id="rId3"/>
              </a:rPr>
              <a:t>ckenkel@nwmissouri.edu</a:t>
            </a:r>
            <a:endParaRPr lang="en-US" sz="2800" dirty="0" smtClean="0"/>
          </a:p>
          <a:p>
            <a:r>
              <a:rPr lang="en-US" sz="2800" dirty="0" smtClean="0"/>
              <a:t> Joni Adkins, </a:t>
            </a:r>
            <a:r>
              <a:rPr lang="en-US" sz="2800" dirty="0" smtClean="0">
                <a:hlinkClick r:id="rId4"/>
              </a:rPr>
              <a:t>jadkins@nwmissouri.edu</a:t>
            </a:r>
            <a:r>
              <a:rPr lang="en-US" sz="2800" dirty="0" smtClean="0"/>
              <a:t> </a:t>
            </a:r>
          </a:p>
        </p:txBody>
      </p:sp>
      <p:pic>
        <p:nvPicPr>
          <p:cNvPr id="2050" name="Picture 2" descr="http://www.nwmissouri.edu/universityrelations/images/design/logos/N-2-color-horiz.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00200" y="3886200"/>
            <a:ext cx="6032500" cy="2054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71243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56" y="0"/>
            <a:ext cx="9145755" cy="6858000"/>
          </a:xfrm>
        </p:spPr>
      </p:pic>
      <p:sp>
        <p:nvSpPr>
          <p:cNvPr id="5" name="Rectangle 4"/>
          <p:cNvSpPr/>
          <p:nvPr/>
        </p:nvSpPr>
        <p:spPr>
          <a:xfrm>
            <a:off x="-19318" y="23611"/>
            <a:ext cx="9144000" cy="1446550"/>
          </a:xfrm>
          <a:prstGeom prst="rect">
            <a:avLst/>
          </a:prstGeom>
        </p:spPr>
        <p:txBody>
          <a:bodyPr wrap="square">
            <a:spAutoFit/>
          </a:bodyPr>
          <a:lstStyle/>
          <a:p>
            <a:r>
              <a:rPr lang="en-US" sz="4400" b="1" dirty="0" smtClean="0"/>
              <a:t>            </a:t>
            </a:r>
            <a:r>
              <a:rPr lang="en-US" sz="4400" b="1" dirty="0" smtClean="0">
                <a:solidFill>
                  <a:srgbClr val="FF0000"/>
                </a:solidFill>
              </a:rPr>
              <a:t>Mechanics of this don’t </a:t>
            </a:r>
          </a:p>
          <a:p>
            <a:r>
              <a:rPr lang="en-US" sz="4400" b="1" dirty="0">
                <a:solidFill>
                  <a:srgbClr val="FF0000"/>
                </a:solidFill>
              </a:rPr>
              <a:t> </a:t>
            </a:r>
            <a:r>
              <a:rPr lang="en-US" sz="4400" b="1" dirty="0" smtClean="0">
                <a:solidFill>
                  <a:srgbClr val="FF0000"/>
                </a:solidFill>
              </a:rPr>
              <a:t>             need to be complicated</a:t>
            </a:r>
            <a:endParaRPr lang="en-US" sz="4400" b="1" dirty="0">
              <a:solidFill>
                <a:srgbClr val="FF0000"/>
              </a:solidFill>
            </a:endParaRPr>
          </a:p>
        </p:txBody>
      </p:sp>
    </p:spTree>
    <p:extLst>
      <p:ext uri="{BB962C8B-B14F-4D97-AF65-F5344CB8AC3E}">
        <p14:creationId xmlns:p14="http://schemas.microsoft.com/office/powerpoint/2010/main" val="16712079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6002000" cy="9696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36416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session</a:t>
            </a:r>
            <a:endParaRPr lang="en-US" dirty="0"/>
          </a:p>
        </p:txBody>
      </p:sp>
      <p:pic>
        <p:nvPicPr>
          <p:cNvPr id="4" name="Content Placeholder 3"/>
          <p:cNvPicPr>
            <a:picLocks noGrp="1"/>
          </p:cNvPicPr>
          <p:nvPr>
            <p:ph idx="1"/>
          </p:nvPr>
        </p:nvPicPr>
        <p:blipFill>
          <a:blip r:embed="rId3"/>
          <a:stretch>
            <a:fillRect/>
          </a:stretch>
        </p:blipFill>
        <p:spPr>
          <a:xfrm>
            <a:off x="745928" y="1600200"/>
            <a:ext cx="7652143" cy="4525963"/>
          </a:xfrm>
          <a:prstGeom prst="rect">
            <a:avLst/>
          </a:prstGeom>
        </p:spPr>
      </p:pic>
    </p:spTree>
    <p:extLst>
      <p:ext uri="{BB962C8B-B14F-4D97-AF65-F5344CB8AC3E}">
        <p14:creationId xmlns:p14="http://schemas.microsoft.com/office/powerpoint/2010/main" val="12869707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5" name="Content Placeholder 4"/>
          <p:cNvSpPr>
            <a:spLocks noGrp="1"/>
          </p:cNvSpPr>
          <p:nvPr>
            <p:ph sz="half" idx="1"/>
          </p:nvPr>
        </p:nvSpPr>
        <p:spPr/>
        <p:txBody>
          <a:bodyPr/>
          <a:lstStyle/>
          <a:p>
            <a:endParaRPr lang="en-US" dirty="0"/>
          </a:p>
        </p:txBody>
      </p:sp>
      <p:graphicFrame>
        <p:nvGraphicFramePr>
          <p:cNvPr id="7" name="Content Placeholder 6"/>
          <p:cNvGraphicFramePr>
            <a:graphicFrameLocks noGrp="1" noChangeAspect="1"/>
          </p:cNvGraphicFramePr>
          <p:nvPr>
            <p:ph sz="half" idx="2"/>
            <p:extLst>
              <p:ext uri="{D42A27DB-BD31-4B8C-83A1-F6EECF244321}">
                <p14:modId xmlns:p14="http://schemas.microsoft.com/office/powerpoint/2010/main" val="89131814"/>
              </p:ext>
            </p:extLst>
          </p:nvPr>
        </p:nvGraphicFramePr>
        <p:xfrm>
          <a:off x="4664075" y="1600200"/>
          <a:ext cx="3902075" cy="2614613"/>
        </p:xfrm>
        <a:graphic>
          <a:graphicData uri="http://schemas.openxmlformats.org/presentationml/2006/ole">
            <mc:AlternateContent xmlns:mc="http://schemas.openxmlformats.org/markup-compatibility/2006">
              <mc:Choice xmlns:v="urn:schemas-microsoft-com:vml" Requires="v">
                <p:oleObj spid="_x0000_s1095" name="Document" r:id="rId5" imgW="6083841" imgH="4076714" progId="Word.Document.12">
                  <p:embed/>
                </p:oleObj>
              </mc:Choice>
              <mc:Fallback>
                <p:oleObj name="Document" r:id="rId5" imgW="6083841" imgH="4076714" progId="Word.Document.12">
                  <p:embed/>
                  <p:pic>
                    <p:nvPicPr>
                      <p:cNvPr id="0" name=""/>
                      <p:cNvPicPr/>
                      <p:nvPr/>
                    </p:nvPicPr>
                    <p:blipFill>
                      <a:blip r:embed="rId6"/>
                      <a:stretch>
                        <a:fillRect/>
                      </a:stretch>
                    </p:blipFill>
                    <p:spPr>
                      <a:xfrm>
                        <a:off x="4664075" y="1600200"/>
                        <a:ext cx="3902075" cy="2614613"/>
                      </a:xfrm>
                      <a:prstGeom prst="rect">
                        <a:avLst/>
                      </a:prstGeom>
                    </p:spPr>
                  </p:pic>
                </p:oleObj>
              </mc:Fallback>
            </mc:AlternateContent>
          </a:graphicData>
        </a:graphic>
      </p:graphicFrame>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2192000" cy="76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20090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873" y="-304800"/>
            <a:ext cx="9394473" cy="7488535"/>
          </a:xfrm>
        </p:spPr>
      </p:pic>
      <p:sp>
        <p:nvSpPr>
          <p:cNvPr id="7" name="Rectangle 6"/>
          <p:cNvSpPr/>
          <p:nvPr/>
        </p:nvSpPr>
        <p:spPr>
          <a:xfrm>
            <a:off x="2667000" y="1447800"/>
            <a:ext cx="6324600" cy="923330"/>
          </a:xfrm>
          <a:prstGeom prst="rect">
            <a:avLst/>
          </a:prstGeom>
          <a:noFill/>
        </p:spPr>
        <p:txBody>
          <a:bodyPr wrap="square" lIns="91440" tIns="45720" rIns="91440" bIns="45720">
            <a:spAutoFit/>
          </a:bodyPr>
          <a:lstStyle/>
          <a:p>
            <a:pPr algn="ctr"/>
            <a:r>
              <a:rPr lang="en-US"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Developmental</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8940491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IT Management Scoring Guide</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347040428"/>
              </p:ext>
            </p:extLst>
          </p:nvPr>
        </p:nvGraphicFramePr>
        <p:xfrm>
          <a:off x="1531620" y="1935321"/>
          <a:ext cx="6080760" cy="3855720"/>
        </p:xfrm>
        <a:graphic>
          <a:graphicData uri="http://schemas.openxmlformats.org/drawingml/2006/table">
            <a:tbl>
              <a:tblPr firstRow="1" firstCol="1" bandRow="1">
                <a:tableStyleId>{BC89EF96-8CEA-46FF-86C4-4CE0E7609802}</a:tableStyleId>
              </a:tblPr>
              <a:tblGrid>
                <a:gridCol w="5497830"/>
                <a:gridCol w="582930"/>
              </a:tblGrid>
              <a:tr h="0">
                <a:tc>
                  <a:txBody>
                    <a:bodyPr/>
                    <a:lstStyle/>
                    <a:p>
                      <a:pPr marL="0" marR="0">
                        <a:spcBef>
                          <a:spcPts val="0"/>
                        </a:spcBef>
                        <a:spcAft>
                          <a:spcPts val="0"/>
                        </a:spcAft>
                      </a:pPr>
                      <a:r>
                        <a:rPr lang="en-US" sz="1100" dirty="0">
                          <a:effectLst/>
                        </a:rPr>
                        <a:t>Met or exceeded the required number of references. References are from reliable, current sources. It is evident that group members did research to find solid articles.</a:t>
                      </a:r>
                      <a:endParaRPr lang="en-US" sz="11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100">
                          <a:effectLst/>
                        </a:rPr>
                        <a:t>5</a:t>
                      </a:r>
                      <a:endParaRPr lang="en-US" sz="1100">
                        <a:effectLst/>
                        <a:latin typeface="Calibri"/>
                        <a:ea typeface="Calibri"/>
                        <a:cs typeface="Times New Roman"/>
                      </a:endParaRPr>
                    </a:p>
                  </a:txBody>
                  <a:tcPr marL="68580" marR="68580" marT="0" marB="0"/>
                </a:tc>
              </a:tr>
              <a:tr h="0">
                <a:tc>
                  <a:txBody>
                    <a:bodyPr/>
                    <a:lstStyle/>
                    <a:p>
                      <a:pPr marL="0" marR="0">
                        <a:spcBef>
                          <a:spcPts val="0"/>
                        </a:spcBef>
                        <a:spcAft>
                          <a:spcPts val="0"/>
                        </a:spcAft>
                      </a:pPr>
                      <a:r>
                        <a:rPr lang="en-US" sz="1100">
                          <a:effectLst/>
                        </a:rPr>
                        <a:t>Included internal citations in notes pages or on the slides. Listed all references in ABC order using correct APA format on slides at the end of the presentation.</a:t>
                      </a:r>
                      <a:endParaRPr lang="en-US" sz="11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100" dirty="0">
                          <a:effectLst/>
                        </a:rPr>
                        <a:t>4</a:t>
                      </a:r>
                      <a:endParaRPr lang="en-US" sz="1100" dirty="0">
                        <a:effectLst/>
                        <a:latin typeface="Calibri"/>
                        <a:ea typeface="Calibri"/>
                        <a:cs typeface="Times New Roman"/>
                      </a:endParaRPr>
                    </a:p>
                  </a:txBody>
                  <a:tcPr marL="68580" marR="68580" marT="0" marB="0"/>
                </a:tc>
              </a:tr>
              <a:tr h="0">
                <a:tc>
                  <a:txBody>
                    <a:bodyPr/>
                    <a:lstStyle/>
                    <a:p>
                      <a:pPr marL="0" marR="0">
                        <a:spcBef>
                          <a:spcPts val="0"/>
                        </a:spcBef>
                        <a:spcAft>
                          <a:spcPts val="0"/>
                        </a:spcAft>
                      </a:pPr>
                      <a:r>
                        <a:rPr lang="en-US" sz="1100">
                          <a:effectLst/>
                        </a:rPr>
                        <a:t>Thorough notes pages with details not written on slides. The notes pages provide enough details to replace what would normally be written in a paper. The notes pages are not copied/pasted from a web site or article. The person(s) responsible for a particular slide’s notes pages should include their name(s) in the notes pages.</a:t>
                      </a:r>
                      <a:endParaRPr lang="en-US" sz="11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100">
                          <a:effectLst/>
                        </a:rPr>
                        <a:t>8</a:t>
                      </a:r>
                      <a:endParaRPr lang="en-US" sz="1100">
                        <a:effectLst/>
                        <a:latin typeface="Calibri"/>
                        <a:ea typeface="Calibri"/>
                        <a:cs typeface="Times New Roman"/>
                      </a:endParaRPr>
                    </a:p>
                  </a:txBody>
                  <a:tcPr marL="68580" marR="68580" marT="0" marB="0"/>
                </a:tc>
              </a:tr>
              <a:tr h="0">
                <a:tc>
                  <a:txBody>
                    <a:bodyPr/>
                    <a:lstStyle/>
                    <a:p>
                      <a:pPr marL="0" marR="0">
                        <a:spcBef>
                          <a:spcPts val="0"/>
                        </a:spcBef>
                        <a:spcAft>
                          <a:spcPts val="0"/>
                        </a:spcAft>
                      </a:pPr>
                      <a:r>
                        <a:rPr lang="en-US" sz="1100">
                          <a:effectLst/>
                        </a:rPr>
                        <a:t>The opening slide of your presentation has the case title and all presenter names.</a:t>
                      </a:r>
                      <a:endParaRPr lang="en-US" sz="11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100">
                          <a:effectLst/>
                        </a:rPr>
                        <a:t>1</a:t>
                      </a:r>
                      <a:endParaRPr lang="en-US" sz="1100">
                        <a:effectLst/>
                        <a:latin typeface="Calibri"/>
                        <a:ea typeface="Calibri"/>
                        <a:cs typeface="Times New Roman"/>
                      </a:endParaRPr>
                    </a:p>
                  </a:txBody>
                  <a:tcPr marL="68580" marR="68580" marT="0" marB="0"/>
                </a:tc>
              </a:tr>
              <a:tr h="0">
                <a:tc>
                  <a:txBody>
                    <a:bodyPr/>
                    <a:lstStyle/>
                    <a:p>
                      <a:pPr marL="0" marR="0">
                        <a:spcBef>
                          <a:spcPts val="0"/>
                        </a:spcBef>
                        <a:spcAft>
                          <a:spcPts val="0"/>
                        </a:spcAft>
                      </a:pPr>
                      <a:r>
                        <a:rPr lang="en-US" sz="1100">
                          <a:effectLst/>
                        </a:rPr>
                        <a:t>There is an appropriate introduction to the presentation that would capture the interest of your audience. In addition, a short overview of the presentation should tell the audience what to expect.</a:t>
                      </a:r>
                      <a:endParaRPr lang="en-US" sz="11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100">
                          <a:effectLst/>
                        </a:rPr>
                        <a:t>3</a:t>
                      </a:r>
                      <a:endParaRPr lang="en-US" sz="1100">
                        <a:effectLst/>
                        <a:latin typeface="Calibri"/>
                        <a:ea typeface="Calibri"/>
                        <a:cs typeface="Times New Roman"/>
                      </a:endParaRPr>
                    </a:p>
                  </a:txBody>
                  <a:tcPr marL="68580" marR="68580" marT="0" marB="0"/>
                </a:tc>
              </a:tr>
              <a:tr h="0">
                <a:tc>
                  <a:txBody>
                    <a:bodyPr/>
                    <a:lstStyle/>
                    <a:p>
                      <a:pPr marL="0" marR="0">
                        <a:spcBef>
                          <a:spcPts val="0"/>
                        </a:spcBef>
                        <a:spcAft>
                          <a:spcPts val="0"/>
                        </a:spcAft>
                      </a:pPr>
                      <a:r>
                        <a:rPr lang="en-US" sz="1100">
                          <a:effectLst/>
                        </a:rPr>
                        <a:t>There is an appropriate conclusion to bring together the material presented or to leave a lasting impression. This should not be “In this presentation, we told you….”</a:t>
                      </a:r>
                      <a:endParaRPr lang="en-US" sz="11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100">
                          <a:effectLst/>
                        </a:rPr>
                        <a:t>3</a:t>
                      </a:r>
                      <a:endParaRPr lang="en-US" sz="1100">
                        <a:effectLst/>
                        <a:latin typeface="Calibri"/>
                        <a:ea typeface="Calibri"/>
                        <a:cs typeface="Times New Roman"/>
                      </a:endParaRPr>
                    </a:p>
                  </a:txBody>
                  <a:tcPr marL="68580" marR="68580" marT="0" marB="0"/>
                </a:tc>
              </a:tr>
              <a:tr h="0">
                <a:tc>
                  <a:txBody>
                    <a:bodyPr/>
                    <a:lstStyle/>
                    <a:p>
                      <a:pPr marL="0" marR="0">
                        <a:spcBef>
                          <a:spcPts val="0"/>
                        </a:spcBef>
                        <a:spcAft>
                          <a:spcPts val="0"/>
                        </a:spcAft>
                      </a:pPr>
                      <a:r>
                        <a:rPr lang="en-US" sz="1100">
                          <a:effectLst/>
                        </a:rPr>
                        <a:t>Content of case goes beyond case and textbook material and incorporates recent business and/or research information. Presentation answers at least some of the questions posed in the case or presents other more pertinent information (if questions are deemed out of date after doing current research).</a:t>
                      </a:r>
                      <a:endParaRPr lang="en-US" sz="11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100">
                          <a:effectLst/>
                        </a:rPr>
                        <a:t>10</a:t>
                      </a:r>
                      <a:endParaRPr lang="en-US" sz="1100">
                        <a:effectLst/>
                        <a:latin typeface="Calibri"/>
                        <a:ea typeface="Calibri"/>
                        <a:cs typeface="Times New Roman"/>
                      </a:endParaRPr>
                    </a:p>
                  </a:txBody>
                  <a:tcPr marL="68580" marR="68580" marT="0" marB="0"/>
                </a:tc>
              </a:tr>
              <a:tr h="0">
                <a:tc>
                  <a:txBody>
                    <a:bodyPr/>
                    <a:lstStyle/>
                    <a:p>
                      <a:pPr marL="0" marR="0">
                        <a:spcBef>
                          <a:spcPts val="0"/>
                        </a:spcBef>
                        <a:spcAft>
                          <a:spcPts val="0"/>
                        </a:spcAft>
                      </a:pPr>
                      <a:r>
                        <a:rPr lang="en-US" sz="1100" dirty="0" smtClean="0">
                          <a:effectLst/>
                        </a:rPr>
                        <a:t>Presenters </a:t>
                      </a:r>
                      <a:r>
                        <a:rPr lang="en-US" sz="1100" dirty="0">
                          <a:effectLst/>
                        </a:rPr>
                        <a:t>do not read from notes pages. Presenters speak clearly and confidently about their material.</a:t>
                      </a:r>
                      <a:endParaRPr lang="en-US" sz="11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100">
                          <a:effectLst/>
                        </a:rPr>
                        <a:t>3</a:t>
                      </a:r>
                      <a:endParaRPr lang="en-US" sz="1100">
                        <a:effectLst/>
                        <a:latin typeface="Calibri"/>
                        <a:ea typeface="Calibri"/>
                        <a:cs typeface="Times New Roman"/>
                      </a:endParaRPr>
                    </a:p>
                  </a:txBody>
                  <a:tcPr marL="68580" marR="68580" marT="0" marB="0"/>
                </a:tc>
              </a:tr>
              <a:tr h="0">
                <a:tc>
                  <a:txBody>
                    <a:bodyPr/>
                    <a:lstStyle/>
                    <a:p>
                      <a:pPr marL="0" marR="0">
                        <a:spcBef>
                          <a:spcPts val="0"/>
                        </a:spcBef>
                        <a:spcAft>
                          <a:spcPts val="0"/>
                        </a:spcAft>
                      </a:pPr>
                      <a:r>
                        <a:rPr lang="en-US" sz="1100" smtClean="0">
                          <a:effectLst/>
                        </a:rPr>
                        <a:t>Presenters </a:t>
                      </a:r>
                      <a:r>
                        <a:rPr lang="en-US" sz="1100" dirty="0">
                          <a:effectLst/>
                        </a:rPr>
                        <a:t>are able to use technology to present their presentation and handle any difficulties in a professional manner. </a:t>
                      </a:r>
                      <a:endParaRPr lang="en-US" sz="11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100">
                          <a:effectLst/>
                        </a:rPr>
                        <a:t>3</a:t>
                      </a:r>
                      <a:endParaRPr lang="en-US" sz="1100">
                        <a:effectLst/>
                        <a:latin typeface="Calibri"/>
                        <a:ea typeface="Calibri"/>
                        <a:cs typeface="Times New Roman"/>
                      </a:endParaRPr>
                    </a:p>
                  </a:txBody>
                  <a:tcPr marL="68580" marR="68580" marT="0" marB="0"/>
                </a:tc>
              </a:tr>
              <a:tr h="0">
                <a:tc>
                  <a:txBody>
                    <a:bodyPr/>
                    <a:lstStyle/>
                    <a:p>
                      <a:pPr marL="0" marR="0">
                        <a:spcBef>
                          <a:spcPts val="0"/>
                        </a:spcBef>
                        <a:spcAft>
                          <a:spcPts val="0"/>
                        </a:spcAft>
                      </a:pPr>
                      <a:r>
                        <a:rPr lang="en-US" sz="1100">
                          <a:effectLst/>
                        </a:rPr>
                        <a:t>Total </a:t>
                      </a:r>
                      <a:endParaRPr lang="en-US" sz="11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100" dirty="0">
                          <a:effectLst/>
                        </a:rPr>
                        <a:t>40</a:t>
                      </a:r>
                      <a:endParaRPr lang="en-US" sz="11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3392953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244884" cy="6858000"/>
          </a:xfrm>
        </p:spPr>
      </p:pic>
      <p:sp>
        <p:nvSpPr>
          <p:cNvPr id="9" name="Rectangle 8"/>
          <p:cNvSpPr/>
          <p:nvPr/>
        </p:nvSpPr>
        <p:spPr>
          <a:xfrm>
            <a:off x="1752600" y="3428999"/>
            <a:ext cx="4952999" cy="1323439"/>
          </a:xfrm>
          <a:prstGeom prst="rect">
            <a:avLst/>
          </a:prstGeom>
          <a:noFill/>
        </p:spPr>
        <p:txBody>
          <a:bodyPr wrap="square" lIns="91440" tIns="45720" rIns="91440" bIns="45720">
            <a:spAutoFit/>
          </a:bodyPr>
          <a:lstStyle/>
          <a:p>
            <a:pPr algn="ctr"/>
            <a:r>
              <a:rPr lang="en-US" sz="8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Obstacles</a:t>
            </a:r>
            <a:endParaRPr lang="en-US" sz="8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 name="TextBox 1"/>
          <p:cNvSpPr txBox="1"/>
          <p:nvPr/>
        </p:nvSpPr>
        <p:spPr>
          <a:xfrm>
            <a:off x="3962400" y="0"/>
            <a:ext cx="5105400" cy="1323439"/>
          </a:xfrm>
          <a:prstGeom prst="rect">
            <a:avLst/>
          </a:prstGeom>
          <a:noFill/>
        </p:spPr>
        <p:txBody>
          <a:bodyPr wrap="square" rtlCol="0">
            <a:spAutoFit/>
          </a:bodyPr>
          <a:lstStyle/>
          <a:p>
            <a:r>
              <a:rPr lang="en-US" sz="4000" b="1" dirty="0" smtClean="0"/>
              <a:t>Technology Limitations</a:t>
            </a:r>
          </a:p>
          <a:p>
            <a:r>
              <a:rPr lang="en-US" sz="4000" b="1" dirty="0" smtClean="0"/>
              <a:t>No Audience</a:t>
            </a:r>
            <a:endParaRPr lang="en-US" sz="4000" b="1" dirty="0"/>
          </a:p>
        </p:txBody>
      </p:sp>
    </p:spTree>
    <p:extLst>
      <p:ext uri="{BB962C8B-B14F-4D97-AF65-F5344CB8AC3E}">
        <p14:creationId xmlns:p14="http://schemas.microsoft.com/office/powerpoint/2010/main" val="18742550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Recording tips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76262" y="1753394"/>
            <a:ext cx="7991475" cy="4219575"/>
          </a:xfrm>
        </p:spPr>
      </p:pic>
    </p:spTree>
    <p:extLst>
      <p:ext uri="{BB962C8B-B14F-4D97-AF65-F5344CB8AC3E}">
        <p14:creationId xmlns:p14="http://schemas.microsoft.com/office/powerpoint/2010/main" val="9157078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dirty="0" smtClean="0"/>
              <a:t>Student Feedback – Bus. Comm.</a:t>
            </a:r>
            <a:endParaRPr lang="en-US" dirty="0"/>
          </a:p>
        </p:txBody>
      </p:sp>
      <p:sp>
        <p:nvSpPr>
          <p:cNvPr id="3" name="Content Placeholder 2"/>
          <p:cNvSpPr>
            <a:spLocks noGrp="1"/>
          </p:cNvSpPr>
          <p:nvPr>
            <p:ph idx="1"/>
          </p:nvPr>
        </p:nvSpPr>
        <p:spPr>
          <a:xfrm>
            <a:off x="381000" y="1143000"/>
            <a:ext cx="8534400" cy="5562600"/>
          </a:xfrm>
        </p:spPr>
        <p:txBody>
          <a:bodyPr>
            <a:normAutofit fontScale="85000" lnSpcReduction="10000"/>
          </a:bodyPr>
          <a:lstStyle/>
          <a:p>
            <a:r>
              <a:rPr lang="en-US" dirty="0"/>
              <a:t>“Overall I enjoyed the class. I learned the same, if not more than I would have learned in a traditional classroom setting and I think it made it easier to do speeches not having 20 eyes staring at you while you prepared and gave your speech.” </a:t>
            </a:r>
          </a:p>
          <a:p>
            <a:r>
              <a:rPr lang="en-US" dirty="0" smtClean="0"/>
              <a:t>“I </a:t>
            </a:r>
            <a:r>
              <a:rPr lang="en-US" dirty="0"/>
              <a:t>also did not like giving a presentation to a camera rather than a classroom, but I was glad that you had us give a presentation rather than not do any at all.” </a:t>
            </a:r>
          </a:p>
          <a:p>
            <a:r>
              <a:rPr lang="en-US" dirty="0" smtClean="0"/>
              <a:t>“</a:t>
            </a:r>
            <a:r>
              <a:rPr lang="en-US" dirty="0"/>
              <a:t>I really enjoyed the presentations this summer because we weren't pressured to talk about a certain subject and I think that helps gain confidence in your public speaking skills. It was also a very easy task because the cameras were very easy to work with. I would highly recommend using that same tactic with future online courses</a:t>
            </a:r>
            <a:r>
              <a:rPr lang="en-US" dirty="0" smtClean="0"/>
              <a:t>.”</a:t>
            </a:r>
            <a:endParaRPr lang="en-US" dirty="0"/>
          </a:p>
        </p:txBody>
      </p:sp>
    </p:spTree>
    <p:extLst>
      <p:ext uri="{BB962C8B-B14F-4D97-AF65-F5344CB8AC3E}">
        <p14:creationId xmlns:p14="http://schemas.microsoft.com/office/powerpoint/2010/main" val="478400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Feedback – IT Mgt.</a:t>
            </a:r>
            <a:endParaRPr lang="en-US" dirty="0"/>
          </a:p>
        </p:txBody>
      </p:sp>
      <p:sp>
        <p:nvSpPr>
          <p:cNvPr id="3" name="Content Placeholder 2"/>
          <p:cNvSpPr>
            <a:spLocks noGrp="1"/>
          </p:cNvSpPr>
          <p:nvPr>
            <p:ph idx="1"/>
          </p:nvPr>
        </p:nvSpPr>
        <p:spPr/>
        <p:txBody>
          <a:bodyPr>
            <a:normAutofit lnSpcReduction="10000"/>
          </a:bodyPr>
          <a:lstStyle/>
          <a:p>
            <a:r>
              <a:rPr lang="en-US" dirty="0" smtClean="0"/>
              <a:t>“Overall</a:t>
            </a:r>
            <a:r>
              <a:rPr lang="en-US" dirty="0"/>
              <a:t>, I think that the virtual presentations are a great way to practice presentations for an online class.  With more and more businesses going to virtual presentation I feel that this is a great way to prepare for the real world</a:t>
            </a:r>
            <a:r>
              <a:rPr lang="en-US" dirty="0" smtClean="0"/>
              <a:t>.”</a:t>
            </a:r>
          </a:p>
          <a:p>
            <a:r>
              <a:rPr lang="en-US" dirty="0" smtClean="0"/>
              <a:t>“I </a:t>
            </a:r>
            <a:r>
              <a:rPr lang="en-US" dirty="0"/>
              <a:t>think every online course should has virtual presentations. The future of business is not face to </a:t>
            </a:r>
            <a:r>
              <a:rPr lang="en-US" smtClean="0"/>
              <a:t>face.”</a:t>
            </a:r>
            <a:endParaRPr lang="en-US" dirty="0"/>
          </a:p>
        </p:txBody>
      </p:sp>
    </p:spTree>
    <p:extLst>
      <p:ext uri="{BB962C8B-B14F-4D97-AF65-F5344CB8AC3E}">
        <p14:creationId xmlns:p14="http://schemas.microsoft.com/office/powerpoint/2010/main" val="1042555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00199" y="1642043"/>
            <a:ext cx="5334001" cy="2930790"/>
          </a:xfrm>
        </p:spPr>
      </p:pic>
      <p:sp>
        <p:nvSpPr>
          <p:cNvPr id="5" name="TextBox 4"/>
          <p:cNvSpPr txBox="1"/>
          <p:nvPr/>
        </p:nvSpPr>
        <p:spPr>
          <a:xfrm>
            <a:off x="2057400" y="2362200"/>
            <a:ext cx="184731" cy="369332"/>
          </a:xfrm>
          <a:prstGeom prst="rect">
            <a:avLst/>
          </a:prstGeom>
          <a:noFill/>
        </p:spPr>
        <p:txBody>
          <a:bodyPr wrap="none" rtlCol="0">
            <a:spAutoFit/>
          </a:bodyPr>
          <a:lstStyle/>
          <a:p>
            <a:endParaRPr lang="en-US" dirty="0"/>
          </a:p>
        </p:txBody>
      </p:sp>
      <p:sp>
        <p:nvSpPr>
          <p:cNvPr id="7" name="TextBox 6"/>
          <p:cNvSpPr txBox="1"/>
          <p:nvPr/>
        </p:nvSpPr>
        <p:spPr>
          <a:xfrm>
            <a:off x="304800" y="152400"/>
            <a:ext cx="9296400" cy="2585323"/>
          </a:xfrm>
          <a:prstGeom prst="rect">
            <a:avLst/>
          </a:prstGeom>
          <a:noFill/>
        </p:spPr>
        <p:txBody>
          <a:bodyPr wrap="square" rtlCol="0">
            <a:spAutoFit/>
          </a:bodyPr>
          <a:lstStyle/>
          <a:p>
            <a:r>
              <a:rPr lang="en-US" sz="2400" dirty="0" smtClean="0"/>
              <a:t>Faculty view of online quality was bleak -- 66% of  respondents saying LEARNING OUTCOMES  are </a:t>
            </a:r>
            <a:r>
              <a:rPr lang="en-US" sz="2400" dirty="0"/>
              <a:t>inferior compared to traditional courses, </a:t>
            </a:r>
          </a:p>
          <a:p>
            <a:r>
              <a:rPr lang="en-US" sz="2400" dirty="0" smtClean="0"/>
              <a:t>and </a:t>
            </a:r>
            <a:r>
              <a:rPr lang="en-US" sz="2400" dirty="0"/>
              <a:t>only 6% saying online is superior</a:t>
            </a:r>
            <a:r>
              <a:rPr lang="en-US" sz="3200" dirty="0"/>
              <a:t>.</a:t>
            </a:r>
          </a:p>
          <a:p>
            <a:endParaRPr lang="en-US" sz="3200" dirty="0" smtClean="0"/>
          </a:p>
          <a:p>
            <a:r>
              <a:rPr lang="en-US" sz="3200" dirty="0" smtClean="0"/>
              <a:t>        </a:t>
            </a:r>
          </a:p>
          <a:p>
            <a:endParaRPr lang="en-US" dirty="0"/>
          </a:p>
        </p:txBody>
      </p:sp>
      <p:sp>
        <p:nvSpPr>
          <p:cNvPr id="8" name="TextBox 7"/>
          <p:cNvSpPr txBox="1"/>
          <p:nvPr/>
        </p:nvSpPr>
        <p:spPr>
          <a:xfrm>
            <a:off x="-3944694" y="5181600"/>
            <a:ext cx="13393494" cy="1077218"/>
          </a:xfrm>
          <a:prstGeom prst="rect">
            <a:avLst/>
          </a:prstGeom>
          <a:noFill/>
        </p:spPr>
        <p:txBody>
          <a:bodyPr wrap="square" rtlCol="0">
            <a:spAutoFit/>
          </a:bodyPr>
          <a:lstStyle/>
          <a:p>
            <a:r>
              <a:rPr lang="en-US" sz="3200" dirty="0" smtClean="0"/>
              <a:t>                                                  Source: </a:t>
            </a:r>
            <a:r>
              <a:rPr lang="en-US" sz="3200" i="1" dirty="0" smtClean="0"/>
              <a:t>Conflicted Faculty and Online Education</a:t>
            </a:r>
          </a:p>
          <a:p>
            <a:r>
              <a:rPr lang="en-US" sz="3200" dirty="0"/>
              <a:t> </a:t>
            </a:r>
            <a:r>
              <a:rPr lang="en-US" sz="3200" dirty="0" smtClean="0"/>
              <a:t>                                                             20??</a:t>
            </a:r>
            <a:endParaRPr lang="en-US" sz="2400" dirty="0"/>
          </a:p>
        </p:txBody>
      </p:sp>
    </p:spTree>
    <p:extLst>
      <p:ext uri="{BB962C8B-B14F-4D97-AF65-F5344CB8AC3E}">
        <p14:creationId xmlns:p14="http://schemas.microsoft.com/office/powerpoint/2010/main" val="19414635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Where to park the video?</a:t>
            </a:r>
            <a:endParaRPr lang="en-US" sz="5400" b="1"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415076" y="2974642"/>
            <a:ext cx="4381182" cy="3197557"/>
          </a:xfrm>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162" y="1295400"/>
            <a:ext cx="4074079"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52986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en-US" dirty="0" smtClean="0"/>
              <a:t>As online courses continue to be scrutinized for quality</a:t>
            </a:r>
            <a:endParaRPr lang="en-US" dirty="0"/>
          </a:p>
        </p:txBody>
      </p:sp>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0" y="1828800"/>
            <a:ext cx="3733800" cy="3733800"/>
          </a:xfrm>
        </p:spPr>
      </p:pic>
      <p:sp>
        <p:nvSpPr>
          <p:cNvPr id="10" name="Content Placeholder 9"/>
          <p:cNvSpPr>
            <a:spLocks noGrp="1"/>
          </p:cNvSpPr>
          <p:nvPr>
            <p:ph sz="half" idx="2"/>
          </p:nvPr>
        </p:nvSpPr>
        <p:spPr>
          <a:xfrm>
            <a:off x="3429000" y="1219200"/>
            <a:ext cx="5257800" cy="4906963"/>
          </a:xfrm>
        </p:spPr>
        <p:txBody>
          <a:bodyPr>
            <a:normAutofit/>
          </a:bodyPr>
          <a:lstStyle/>
          <a:p>
            <a:pPr marL="0" indent="0">
              <a:buNone/>
            </a:pPr>
            <a:r>
              <a:rPr lang="en-US" dirty="0"/>
              <a:t> </a:t>
            </a:r>
            <a:endParaRPr lang="en-US" dirty="0" smtClean="0"/>
          </a:p>
          <a:p>
            <a:pPr marL="0" indent="0">
              <a:buNone/>
            </a:pPr>
            <a:r>
              <a:rPr lang="en-US" dirty="0" smtClean="0"/>
              <a:t>Our View:</a:t>
            </a:r>
          </a:p>
          <a:p>
            <a:pPr marL="0" indent="0">
              <a:buNone/>
            </a:pPr>
            <a:r>
              <a:rPr lang="en-US" dirty="0" smtClean="0">
                <a:latin typeface="Berlin Sans FB" panose="020E0602020502020306" pitchFamily="34" charset="0"/>
                <a:ea typeface="Batang" panose="02030600000101010101" pitchFamily="18" charset="-127"/>
              </a:rPr>
              <a:t>Important Learning Outcomes such as practicing oral </a:t>
            </a:r>
            <a:r>
              <a:rPr lang="en-US" dirty="0">
                <a:latin typeface="Berlin Sans FB" panose="020E0602020502020306" pitchFamily="34" charset="0"/>
                <a:ea typeface="Batang" panose="02030600000101010101" pitchFamily="18" charset="-127"/>
              </a:rPr>
              <a:t>presentations can no longer simply be overlooked or eliminated from the curriculum because </a:t>
            </a:r>
            <a:r>
              <a:rPr lang="en-US" dirty="0" smtClean="0">
                <a:latin typeface="Berlin Sans FB" panose="020E0602020502020306" pitchFamily="34" charset="0"/>
                <a:ea typeface="Batang" panose="02030600000101010101" pitchFamily="18" charset="-127"/>
              </a:rPr>
              <a:t>it appears </a:t>
            </a:r>
            <a:r>
              <a:rPr lang="en-US" dirty="0">
                <a:latin typeface="Berlin Sans FB" panose="020E0602020502020306" pitchFamily="34" charset="0"/>
                <a:ea typeface="Batang" panose="02030600000101010101" pitchFamily="18" charset="-127"/>
              </a:rPr>
              <a:t>too difficult or cumbersome to integrate into the </a:t>
            </a:r>
            <a:r>
              <a:rPr lang="en-US" dirty="0" smtClean="0">
                <a:latin typeface="Berlin Sans FB" panose="020E0602020502020306" pitchFamily="34" charset="0"/>
                <a:ea typeface="Batang" panose="02030600000101010101" pitchFamily="18" charset="-127"/>
              </a:rPr>
              <a:t>online class</a:t>
            </a:r>
            <a:r>
              <a:rPr lang="en-US" dirty="0">
                <a:latin typeface="Berlin Sans FB" panose="020E0602020502020306" pitchFamily="34" charset="0"/>
                <a:ea typeface="Batang" panose="02030600000101010101" pitchFamily="18" charset="-127"/>
              </a:rPr>
              <a:t>. </a:t>
            </a:r>
          </a:p>
        </p:txBody>
      </p:sp>
    </p:spTree>
    <p:extLst>
      <p:ext uri="{BB962C8B-B14F-4D97-AF65-F5344CB8AC3E}">
        <p14:creationId xmlns:p14="http://schemas.microsoft.com/office/powerpoint/2010/main" val="13825570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learn more:</a:t>
            </a:r>
            <a:endParaRPr lang="en-US" dirty="0"/>
          </a:p>
        </p:txBody>
      </p:sp>
      <p:sp>
        <p:nvSpPr>
          <p:cNvPr id="5" name="Content Placeholder 4"/>
          <p:cNvSpPr>
            <a:spLocks noGrp="1"/>
          </p:cNvSpPr>
          <p:nvPr>
            <p:ph idx="1"/>
          </p:nvPr>
        </p:nvSpPr>
        <p:spPr/>
        <p:txBody>
          <a:bodyPr>
            <a:normAutofit fontScale="92500"/>
          </a:bodyPr>
          <a:lstStyle/>
          <a:p>
            <a:pPr lvl="0"/>
            <a:r>
              <a:rPr lang="en-US" dirty="0" err="1"/>
              <a:t>Kenkel</a:t>
            </a:r>
            <a:r>
              <a:rPr lang="en-US" dirty="0"/>
              <a:t>, C</a:t>
            </a:r>
            <a:r>
              <a:rPr lang="en-US" i="1" dirty="0"/>
              <a:t>. </a:t>
            </a:r>
            <a:r>
              <a:rPr lang="en-US" dirty="0"/>
              <a:t>(2011). Teaching presentation skills in online business communication </a:t>
            </a:r>
            <a:r>
              <a:rPr lang="en-US" dirty="0" smtClean="0"/>
              <a:t>courses</a:t>
            </a:r>
            <a:r>
              <a:rPr lang="en-US" i="1" dirty="0" smtClean="0"/>
              <a:t>. </a:t>
            </a:r>
            <a:r>
              <a:rPr lang="en-US" i="1" dirty="0"/>
              <a:t>MERLOT Journal of Online Learning and Teaching, </a:t>
            </a:r>
            <a:r>
              <a:rPr lang="en-US" i="1" dirty="0" smtClean="0"/>
              <a:t>7</a:t>
            </a:r>
            <a:r>
              <a:rPr lang="en-US" dirty="0" smtClean="0"/>
              <a:t>(3), </a:t>
            </a:r>
            <a:r>
              <a:rPr lang="en-US" u="sng" dirty="0" smtClean="0">
                <a:hlinkClick r:id="rId2"/>
              </a:rPr>
              <a:t>http</a:t>
            </a:r>
            <a:r>
              <a:rPr lang="en-US" u="sng" dirty="0">
                <a:hlinkClick r:id="rId2"/>
              </a:rPr>
              <a:t>://jolt.merlot.org/vol7no3/kenkel_0911.htm</a:t>
            </a:r>
            <a:endParaRPr lang="en-US" b="1" i="1" dirty="0"/>
          </a:p>
          <a:p>
            <a:r>
              <a:rPr lang="en-US" dirty="0" smtClean="0"/>
              <a:t>Adkins, J. (2013</a:t>
            </a:r>
            <a:r>
              <a:rPr lang="en-US" dirty="0"/>
              <a:t>). Virtual Teams and Synchronous Presentations: An Online Class </a:t>
            </a:r>
            <a:r>
              <a:rPr lang="en-US" dirty="0" smtClean="0"/>
              <a:t>Experience. </a:t>
            </a:r>
            <a:r>
              <a:rPr lang="en-US" i="1" dirty="0" smtClean="0"/>
              <a:t>Information Systems </a:t>
            </a:r>
            <a:r>
              <a:rPr lang="en-US" i="1" dirty="0"/>
              <a:t>Education Journal, 11</a:t>
            </a:r>
            <a:r>
              <a:rPr lang="en-US" dirty="0"/>
              <a:t>(4), 61-65. </a:t>
            </a:r>
            <a:r>
              <a:rPr lang="en-US" dirty="0">
                <a:hlinkClick r:id="rId3"/>
              </a:rPr>
              <a:t>http://</a:t>
            </a:r>
            <a:r>
              <a:rPr lang="en-US" dirty="0" smtClean="0">
                <a:hlinkClick r:id="rId3"/>
              </a:rPr>
              <a:t>www.isedj.org/2013-11/N4/ISEDJv11n4p61.html</a:t>
            </a:r>
            <a:r>
              <a:rPr lang="en-US" dirty="0" smtClean="0"/>
              <a:t>  </a:t>
            </a:r>
            <a:endParaRPr lang="en-US" dirty="0"/>
          </a:p>
        </p:txBody>
      </p:sp>
    </p:spTree>
    <p:extLst>
      <p:ext uri="{BB962C8B-B14F-4D97-AF65-F5344CB8AC3E}">
        <p14:creationId xmlns:p14="http://schemas.microsoft.com/office/powerpoint/2010/main" val="34288827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00199" y="1642043"/>
            <a:ext cx="5334001" cy="2930790"/>
          </a:xfrm>
        </p:spPr>
      </p:pic>
      <p:sp>
        <p:nvSpPr>
          <p:cNvPr id="5" name="TextBox 4"/>
          <p:cNvSpPr txBox="1"/>
          <p:nvPr/>
        </p:nvSpPr>
        <p:spPr>
          <a:xfrm>
            <a:off x="2057400" y="2362200"/>
            <a:ext cx="184731" cy="369332"/>
          </a:xfrm>
          <a:prstGeom prst="rect">
            <a:avLst/>
          </a:prstGeom>
          <a:noFill/>
        </p:spPr>
        <p:txBody>
          <a:bodyPr wrap="none" rtlCol="0">
            <a:spAutoFit/>
          </a:bodyPr>
          <a:lstStyle/>
          <a:p>
            <a:endParaRPr lang="en-US" dirty="0"/>
          </a:p>
        </p:txBody>
      </p:sp>
      <p:sp>
        <p:nvSpPr>
          <p:cNvPr id="7" name="TextBox 6"/>
          <p:cNvSpPr txBox="1"/>
          <p:nvPr/>
        </p:nvSpPr>
        <p:spPr>
          <a:xfrm>
            <a:off x="304800" y="152400"/>
            <a:ext cx="9296400" cy="2585323"/>
          </a:xfrm>
          <a:prstGeom prst="rect">
            <a:avLst/>
          </a:prstGeom>
          <a:noFill/>
        </p:spPr>
        <p:txBody>
          <a:bodyPr wrap="square" rtlCol="0">
            <a:spAutoFit/>
          </a:bodyPr>
          <a:lstStyle/>
          <a:p>
            <a:r>
              <a:rPr lang="en-US" sz="2400" dirty="0" smtClean="0"/>
              <a:t>Faculty view of online quality was bleak -- 66% of  respondents saying LEARNING OUTCOMES  are </a:t>
            </a:r>
            <a:r>
              <a:rPr lang="en-US" sz="2400" dirty="0"/>
              <a:t>inferior compared to traditional courses, </a:t>
            </a:r>
          </a:p>
          <a:p>
            <a:r>
              <a:rPr lang="en-US" sz="2400" dirty="0" smtClean="0"/>
              <a:t>and </a:t>
            </a:r>
            <a:r>
              <a:rPr lang="en-US" sz="2400" dirty="0"/>
              <a:t>only 6% saying online is superior</a:t>
            </a:r>
            <a:r>
              <a:rPr lang="en-US" sz="3200" dirty="0"/>
              <a:t>.</a:t>
            </a:r>
          </a:p>
          <a:p>
            <a:endParaRPr lang="en-US" sz="3200" dirty="0" smtClean="0"/>
          </a:p>
          <a:p>
            <a:r>
              <a:rPr lang="en-US" sz="3200" dirty="0" smtClean="0"/>
              <a:t>        </a:t>
            </a:r>
          </a:p>
          <a:p>
            <a:endParaRPr lang="en-US" dirty="0"/>
          </a:p>
        </p:txBody>
      </p:sp>
      <p:sp>
        <p:nvSpPr>
          <p:cNvPr id="8" name="TextBox 7"/>
          <p:cNvSpPr txBox="1"/>
          <p:nvPr/>
        </p:nvSpPr>
        <p:spPr>
          <a:xfrm>
            <a:off x="-3944694" y="5181600"/>
            <a:ext cx="13393494" cy="1077218"/>
          </a:xfrm>
          <a:prstGeom prst="rect">
            <a:avLst/>
          </a:prstGeom>
          <a:noFill/>
        </p:spPr>
        <p:txBody>
          <a:bodyPr wrap="square" rtlCol="0">
            <a:spAutoFit/>
          </a:bodyPr>
          <a:lstStyle/>
          <a:p>
            <a:r>
              <a:rPr lang="en-US" sz="3200" dirty="0" smtClean="0"/>
              <a:t>                                                  Source: Conflicted Faculty and Online Education</a:t>
            </a:r>
          </a:p>
          <a:p>
            <a:r>
              <a:rPr lang="en-US" sz="3200" dirty="0"/>
              <a:t> </a:t>
            </a:r>
            <a:r>
              <a:rPr lang="en-US" sz="3200" dirty="0" smtClean="0"/>
              <a:t>                                                             2012</a:t>
            </a:r>
            <a:endParaRPr lang="en-US" sz="2400" dirty="0"/>
          </a:p>
        </p:txBody>
      </p:sp>
    </p:spTree>
    <p:extLst>
      <p:ext uri="{BB962C8B-B14F-4D97-AF65-F5344CB8AC3E}">
        <p14:creationId xmlns:p14="http://schemas.microsoft.com/office/powerpoint/2010/main" val="30770501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00199" y="1642043"/>
            <a:ext cx="5334001" cy="2930790"/>
          </a:xfrm>
        </p:spPr>
      </p:pic>
      <p:sp>
        <p:nvSpPr>
          <p:cNvPr id="5" name="TextBox 4"/>
          <p:cNvSpPr txBox="1"/>
          <p:nvPr/>
        </p:nvSpPr>
        <p:spPr>
          <a:xfrm>
            <a:off x="2057400" y="2362200"/>
            <a:ext cx="184731" cy="369332"/>
          </a:xfrm>
          <a:prstGeom prst="rect">
            <a:avLst/>
          </a:prstGeom>
          <a:noFill/>
        </p:spPr>
        <p:txBody>
          <a:bodyPr wrap="none" rtlCol="0">
            <a:spAutoFit/>
          </a:bodyPr>
          <a:lstStyle/>
          <a:p>
            <a:endParaRPr lang="en-US" dirty="0"/>
          </a:p>
        </p:txBody>
      </p:sp>
      <p:sp>
        <p:nvSpPr>
          <p:cNvPr id="7" name="TextBox 6"/>
          <p:cNvSpPr txBox="1"/>
          <p:nvPr/>
        </p:nvSpPr>
        <p:spPr>
          <a:xfrm>
            <a:off x="381000" y="152400"/>
            <a:ext cx="9220200" cy="2462213"/>
          </a:xfrm>
          <a:prstGeom prst="rect">
            <a:avLst/>
          </a:prstGeom>
          <a:noFill/>
        </p:spPr>
        <p:txBody>
          <a:bodyPr wrap="square" rtlCol="0">
            <a:spAutoFit/>
          </a:bodyPr>
          <a:lstStyle/>
          <a:p>
            <a:r>
              <a:rPr lang="en-US" sz="2400" dirty="0"/>
              <a:t>Between 2002 and 2009 the percentage of faculty who viewed </a:t>
            </a:r>
            <a:endParaRPr lang="en-US" sz="2400" dirty="0" smtClean="0"/>
          </a:p>
          <a:p>
            <a:r>
              <a:rPr lang="en-US" sz="2400" dirty="0" smtClean="0"/>
              <a:t>online </a:t>
            </a:r>
            <a:r>
              <a:rPr lang="en-US" sz="2400" dirty="0"/>
              <a:t>education as valuable and legitimate has only grown from </a:t>
            </a:r>
            <a:endParaRPr lang="en-US" sz="2400" dirty="0" smtClean="0"/>
          </a:p>
          <a:p>
            <a:r>
              <a:rPr lang="en-US" sz="2400" dirty="0" smtClean="0"/>
              <a:t>27.6 % </a:t>
            </a:r>
            <a:r>
              <a:rPr lang="en-US" sz="2400" dirty="0"/>
              <a:t>to </a:t>
            </a:r>
            <a:r>
              <a:rPr lang="en-US" sz="2400" dirty="0" smtClean="0"/>
              <a:t>______%. </a:t>
            </a:r>
            <a:endParaRPr lang="en-US" sz="2400" dirty="0"/>
          </a:p>
          <a:p>
            <a:endParaRPr lang="en-US" sz="3200" dirty="0" smtClean="0"/>
          </a:p>
          <a:p>
            <a:r>
              <a:rPr lang="en-US" sz="3200" dirty="0" smtClean="0"/>
              <a:t>        </a:t>
            </a:r>
          </a:p>
          <a:p>
            <a:endParaRPr lang="en-US" dirty="0"/>
          </a:p>
        </p:txBody>
      </p:sp>
    </p:spTree>
    <p:extLst>
      <p:ext uri="{BB962C8B-B14F-4D97-AF65-F5344CB8AC3E}">
        <p14:creationId xmlns:p14="http://schemas.microsoft.com/office/powerpoint/2010/main" val="37899845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00199" y="1642043"/>
            <a:ext cx="5334001" cy="2930790"/>
          </a:xfrm>
        </p:spPr>
      </p:pic>
      <p:sp>
        <p:nvSpPr>
          <p:cNvPr id="5" name="TextBox 4"/>
          <p:cNvSpPr txBox="1"/>
          <p:nvPr/>
        </p:nvSpPr>
        <p:spPr>
          <a:xfrm>
            <a:off x="2057400" y="2362200"/>
            <a:ext cx="184731" cy="369332"/>
          </a:xfrm>
          <a:prstGeom prst="rect">
            <a:avLst/>
          </a:prstGeom>
          <a:noFill/>
        </p:spPr>
        <p:txBody>
          <a:bodyPr wrap="none" rtlCol="0">
            <a:spAutoFit/>
          </a:bodyPr>
          <a:lstStyle/>
          <a:p>
            <a:endParaRPr lang="en-US" dirty="0"/>
          </a:p>
        </p:txBody>
      </p:sp>
      <p:sp>
        <p:nvSpPr>
          <p:cNvPr id="7" name="TextBox 6"/>
          <p:cNvSpPr txBox="1"/>
          <p:nvPr/>
        </p:nvSpPr>
        <p:spPr>
          <a:xfrm>
            <a:off x="533400" y="152400"/>
            <a:ext cx="9067800" cy="2462213"/>
          </a:xfrm>
          <a:prstGeom prst="rect">
            <a:avLst/>
          </a:prstGeom>
          <a:noFill/>
        </p:spPr>
        <p:txBody>
          <a:bodyPr wrap="square" rtlCol="0">
            <a:spAutoFit/>
          </a:bodyPr>
          <a:lstStyle/>
          <a:p>
            <a:r>
              <a:rPr lang="en-US" sz="2400" dirty="0"/>
              <a:t>Between 2002 and 2009 the percentage of faculty who viewed </a:t>
            </a:r>
            <a:endParaRPr lang="en-US" sz="2400" dirty="0" smtClean="0"/>
          </a:p>
          <a:p>
            <a:r>
              <a:rPr lang="en-US" sz="2400" dirty="0" smtClean="0"/>
              <a:t>online </a:t>
            </a:r>
            <a:r>
              <a:rPr lang="en-US" sz="2400" dirty="0"/>
              <a:t>education as valuable and legitimate has only grown from </a:t>
            </a:r>
            <a:endParaRPr lang="en-US" sz="2400" dirty="0" smtClean="0"/>
          </a:p>
          <a:p>
            <a:r>
              <a:rPr lang="en-US" sz="2400" dirty="0" smtClean="0"/>
              <a:t>27.6 % </a:t>
            </a:r>
            <a:r>
              <a:rPr lang="en-US" sz="2400" dirty="0"/>
              <a:t>to </a:t>
            </a:r>
            <a:r>
              <a:rPr lang="en-US" sz="2400" u="sng" dirty="0" smtClean="0"/>
              <a:t>30.9 %</a:t>
            </a:r>
            <a:r>
              <a:rPr lang="en-US" sz="2400" dirty="0" smtClean="0"/>
              <a:t>. </a:t>
            </a:r>
            <a:endParaRPr lang="en-US" sz="2400" dirty="0"/>
          </a:p>
          <a:p>
            <a:endParaRPr lang="en-US" sz="3200" dirty="0" smtClean="0"/>
          </a:p>
          <a:p>
            <a:r>
              <a:rPr lang="en-US" sz="3200" dirty="0" smtClean="0"/>
              <a:t>        </a:t>
            </a:r>
          </a:p>
          <a:p>
            <a:endParaRPr lang="en-US" dirty="0"/>
          </a:p>
        </p:txBody>
      </p:sp>
      <p:sp>
        <p:nvSpPr>
          <p:cNvPr id="8" name="TextBox 7"/>
          <p:cNvSpPr txBox="1"/>
          <p:nvPr/>
        </p:nvSpPr>
        <p:spPr>
          <a:xfrm>
            <a:off x="-3657600" y="5181600"/>
            <a:ext cx="15497847" cy="1077218"/>
          </a:xfrm>
          <a:prstGeom prst="rect">
            <a:avLst/>
          </a:prstGeom>
          <a:noFill/>
        </p:spPr>
        <p:txBody>
          <a:bodyPr wrap="square" rtlCol="0">
            <a:spAutoFit/>
          </a:bodyPr>
          <a:lstStyle/>
          <a:p>
            <a:pPr algn="ctr"/>
            <a:r>
              <a:rPr lang="en-US" sz="3200" dirty="0"/>
              <a:t>Trying to tackle one element we </a:t>
            </a:r>
            <a:r>
              <a:rPr lang="en-US" sz="3200" dirty="0" smtClean="0"/>
              <a:t>believe</a:t>
            </a:r>
          </a:p>
          <a:p>
            <a:pPr algn="ctr"/>
            <a:r>
              <a:rPr lang="en-US" sz="3200" dirty="0" smtClean="0"/>
              <a:t> </a:t>
            </a:r>
            <a:r>
              <a:rPr lang="en-US" sz="3200" dirty="0"/>
              <a:t>contributes to this dismal view.</a:t>
            </a:r>
          </a:p>
        </p:txBody>
      </p:sp>
    </p:spTree>
    <p:extLst>
      <p:ext uri="{BB962C8B-B14F-4D97-AF65-F5344CB8AC3E}">
        <p14:creationId xmlns:p14="http://schemas.microsoft.com/office/powerpoint/2010/main" val="7175918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0" y="0"/>
            <a:ext cx="9296400" cy="7010400"/>
          </a:xfrm>
        </p:spPr>
      </p:pic>
      <p:sp>
        <p:nvSpPr>
          <p:cNvPr id="5" name="TextBox 4"/>
          <p:cNvSpPr txBox="1"/>
          <p:nvPr/>
        </p:nvSpPr>
        <p:spPr>
          <a:xfrm>
            <a:off x="0" y="685800"/>
            <a:ext cx="11045223" cy="6463308"/>
          </a:xfrm>
          <a:prstGeom prst="rect">
            <a:avLst/>
          </a:prstGeom>
          <a:noFill/>
        </p:spPr>
        <p:txBody>
          <a:bodyPr wrap="square" rtlCol="0">
            <a:spAutoFit/>
          </a:bodyPr>
          <a:lstStyle/>
          <a:p>
            <a:r>
              <a:rPr lang="en-US" sz="4000" b="1" dirty="0"/>
              <a:t>Online </a:t>
            </a:r>
            <a:r>
              <a:rPr lang="en-US" sz="4000" b="1" dirty="0" smtClean="0"/>
              <a:t>courses </a:t>
            </a:r>
            <a:r>
              <a:rPr lang="en-US" sz="4000" b="1" dirty="0"/>
              <a:t>often eliminate </a:t>
            </a:r>
            <a:endParaRPr lang="en-US" sz="4000" b="1" dirty="0" smtClean="0"/>
          </a:p>
          <a:p>
            <a:r>
              <a:rPr lang="en-US" sz="4000" b="1" dirty="0" smtClean="0"/>
              <a:t>oral </a:t>
            </a:r>
            <a:r>
              <a:rPr lang="en-US" sz="4000" b="1" dirty="0"/>
              <a:t>presentations </a:t>
            </a:r>
            <a:r>
              <a:rPr lang="en-US" sz="4000" b="1" dirty="0" smtClean="0"/>
              <a:t>from </a:t>
            </a:r>
            <a:r>
              <a:rPr lang="en-US" sz="4000" b="1" dirty="0"/>
              <a:t>their curricula, </a:t>
            </a:r>
            <a:endParaRPr lang="en-US" sz="4000" b="1" dirty="0" smtClean="0"/>
          </a:p>
          <a:p>
            <a:endParaRPr lang="en-US" sz="4400" dirty="0"/>
          </a:p>
          <a:p>
            <a:endParaRPr lang="en-US" sz="4400" dirty="0" smtClean="0"/>
          </a:p>
          <a:p>
            <a:endParaRPr lang="en-US" sz="4400" dirty="0"/>
          </a:p>
          <a:p>
            <a:endParaRPr lang="en-US" sz="4400" dirty="0" smtClean="0"/>
          </a:p>
          <a:p>
            <a:endParaRPr lang="en-US" sz="4400" dirty="0"/>
          </a:p>
          <a:p>
            <a:r>
              <a:rPr lang="en-US" sz="4400" dirty="0" smtClean="0"/>
              <a:t>      </a:t>
            </a:r>
            <a:r>
              <a:rPr lang="en-US" sz="4400" b="1" dirty="0" smtClean="0"/>
              <a:t>which </a:t>
            </a:r>
            <a:r>
              <a:rPr lang="en-US" sz="4400" b="1" dirty="0"/>
              <a:t>creates a </a:t>
            </a:r>
            <a:r>
              <a:rPr lang="en-US" sz="4400" b="1" dirty="0" smtClean="0"/>
              <a:t>serious void </a:t>
            </a:r>
            <a:r>
              <a:rPr lang="en-US" sz="4400" b="1" dirty="0"/>
              <a:t>in a </a:t>
            </a:r>
            <a:endParaRPr lang="en-US" sz="4400" b="1" dirty="0" smtClean="0"/>
          </a:p>
          <a:p>
            <a:r>
              <a:rPr lang="en-US" sz="4400" b="1" dirty="0" smtClean="0"/>
              <a:t>    student’s </a:t>
            </a:r>
            <a:r>
              <a:rPr lang="en-US" sz="4400" b="1" dirty="0"/>
              <a:t>educational experience</a:t>
            </a:r>
          </a:p>
          <a:p>
            <a:endParaRPr lang="en-US" dirty="0"/>
          </a:p>
        </p:txBody>
      </p:sp>
    </p:spTree>
    <p:extLst>
      <p:ext uri="{BB962C8B-B14F-4D97-AF65-F5344CB8AC3E}">
        <p14:creationId xmlns:p14="http://schemas.microsoft.com/office/powerpoint/2010/main" val="42795622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rmAutofit/>
          </a:bodyPr>
          <a:lstStyle/>
          <a:p>
            <a:pPr algn="l"/>
            <a:r>
              <a:rPr lang="en-US" b="1" dirty="0" smtClean="0"/>
              <a:t>     Learning Outcome:  </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3241135"/>
            <a:ext cx="9143999" cy="3610769"/>
          </a:xfrm>
        </p:spPr>
      </p:pic>
      <p:sp>
        <p:nvSpPr>
          <p:cNvPr id="7" name="TextBox 6"/>
          <p:cNvSpPr txBox="1"/>
          <p:nvPr/>
        </p:nvSpPr>
        <p:spPr>
          <a:xfrm>
            <a:off x="152400" y="1219200"/>
            <a:ext cx="8153400" cy="1815882"/>
          </a:xfrm>
          <a:prstGeom prst="rect">
            <a:avLst/>
          </a:prstGeom>
          <a:noFill/>
        </p:spPr>
        <p:txBody>
          <a:bodyPr wrap="square" rtlCol="0">
            <a:spAutoFit/>
          </a:bodyPr>
          <a:lstStyle/>
          <a:p>
            <a:r>
              <a:rPr lang="en-US" sz="2800" dirty="0" smtClean="0"/>
              <a:t>Discuss 2 methods currently being used to </a:t>
            </a:r>
          </a:p>
          <a:p>
            <a:r>
              <a:rPr lang="en-US" sz="2800" dirty="0" smtClean="0"/>
              <a:t>ensure </a:t>
            </a:r>
            <a:r>
              <a:rPr lang="en-US" sz="2800" dirty="0"/>
              <a:t>critical competencies, such </a:t>
            </a:r>
            <a:r>
              <a:rPr lang="en-US" sz="2800" dirty="0" smtClean="0"/>
              <a:t>as </a:t>
            </a:r>
            <a:r>
              <a:rPr lang="en-US" sz="2800" dirty="0" smtClean="0">
                <a:solidFill>
                  <a:srgbClr val="FF0000"/>
                </a:solidFill>
              </a:rPr>
              <a:t>ORAL COMMUNICATION SKILLS, </a:t>
            </a:r>
            <a:r>
              <a:rPr lang="en-US" sz="2800" dirty="0" smtClean="0"/>
              <a:t>are </a:t>
            </a:r>
            <a:r>
              <a:rPr lang="en-US" sz="2800" dirty="0"/>
              <a:t>being appropriately included in </a:t>
            </a:r>
            <a:r>
              <a:rPr lang="en-US" sz="2800" dirty="0" smtClean="0"/>
              <a:t>our online curriculum at Northwest.</a:t>
            </a:r>
            <a:endParaRPr lang="en-US" sz="2800"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63252" y="0"/>
            <a:ext cx="1609725" cy="2124075"/>
          </a:xfrm>
          <a:prstGeom prst="rect">
            <a:avLst/>
          </a:prstGeom>
        </p:spPr>
      </p:pic>
    </p:spTree>
    <p:extLst>
      <p:ext uri="{BB962C8B-B14F-4D97-AF65-F5344CB8AC3E}">
        <p14:creationId xmlns:p14="http://schemas.microsoft.com/office/powerpoint/2010/main" val="19982658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86000" y="2895600"/>
            <a:ext cx="4648200" cy="3637722"/>
          </a:xfrm>
        </p:spPr>
      </p:pic>
      <p:sp>
        <p:nvSpPr>
          <p:cNvPr id="4" name="Title 3"/>
          <p:cNvSpPr>
            <a:spLocks noGrp="1"/>
          </p:cNvSpPr>
          <p:nvPr>
            <p:ph type="title"/>
          </p:nvPr>
        </p:nvSpPr>
        <p:spPr>
          <a:xfrm>
            <a:off x="457200" y="274638"/>
            <a:ext cx="8229600" cy="2392362"/>
          </a:xfrm>
        </p:spPr>
        <p:txBody>
          <a:bodyPr>
            <a:noAutofit/>
          </a:bodyPr>
          <a:lstStyle/>
          <a:p>
            <a:pPr algn="l"/>
            <a:r>
              <a:rPr lang="en-US" sz="3200" dirty="0" smtClean="0">
                <a:latin typeface="Arial Black" panose="020B0A04020102020204" pitchFamily="34" charset="0"/>
              </a:rPr>
              <a:t>How many of you teach a traditional course with a required presentation?</a:t>
            </a:r>
            <a:endParaRPr lang="en-US" dirty="0"/>
          </a:p>
        </p:txBody>
      </p:sp>
    </p:spTree>
    <p:extLst>
      <p:ext uri="{BB962C8B-B14F-4D97-AF65-F5344CB8AC3E}">
        <p14:creationId xmlns:p14="http://schemas.microsoft.com/office/powerpoint/2010/main" val="15985570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l"/>
            <a:r>
              <a:rPr lang="en-US" dirty="0" smtClean="0"/>
              <a:t>    IT Mgt.                Business </a:t>
            </a:r>
            <a:r>
              <a:rPr lang="en-US" dirty="0" err="1" smtClean="0"/>
              <a:t>Comm</a:t>
            </a:r>
            <a:r>
              <a:rPr lang="en-US" dirty="0" smtClean="0"/>
              <a:t>     </a:t>
            </a:r>
            <a:endParaRPr lang="en-US" dirty="0"/>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234200"/>
            <a:ext cx="7543800" cy="5299147"/>
          </a:xfrm>
        </p:spPr>
      </p:pic>
      <p:sp>
        <p:nvSpPr>
          <p:cNvPr id="11" name="Rectangle 10"/>
          <p:cNvSpPr/>
          <p:nvPr/>
        </p:nvSpPr>
        <p:spPr>
          <a:xfrm>
            <a:off x="4419600" y="1143000"/>
            <a:ext cx="4343400" cy="1077218"/>
          </a:xfrm>
          <a:prstGeom prst="rect">
            <a:avLst/>
          </a:prstGeom>
          <a:noFill/>
        </p:spPr>
        <p:txBody>
          <a:bodyPr wrap="square" lIns="91440" tIns="45720" rIns="91440" bIns="45720">
            <a:spAutoFit/>
          </a:bodyPr>
          <a:lstStyle/>
          <a:p>
            <a:pPr algn="ctr"/>
            <a:r>
              <a:rPr lang="en-US" sz="3200" b="1" cap="none" spc="0" dirty="0" smtClean="0">
                <a:ln w="17780" cmpd="sng">
                  <a:solidFill>
                    <a:srgbClr val="FFFFFF"/>
                  </a:solidFill>
                  <a:prstDash val="solid"/>
                  <a:miter lim="800000"/>
                </a:ln>
                <a:solidFill>
                  <a:srgbClr val="FF0000"/>
                </a:solidFill>
                <a:effectLst>
                  <a:outerShdw blurRad="50800" algn="tl" rotWithShape="0">
                    <a:srgbClr val="000000"/>
                  </a:outerShdw>
                </a:effectLst>
                <a:latin typeface="Aharoni" panose="02010803020104030203" pitchFamily="2" charset="-79"/>
                <a:cs typeface="Aharoni" panose="02010803020104030203" pitchFamily="2" charset="-79"/>
              </a:rPr>
              <a:t>Rubric</a:t>
            </a:r>
          </a:p>
          <a:p>
            <a:pPr algn="ctr"/>
            <a:r>
              <a:rPr lang="en-US" sz="3200" b="1" dirty="0" smtClean="0">
                <a:ln w="17780" cmpd="sng">
                  <a:solidFill>
                    <a:srgbClr val="FFFFFF"/>
                  </a:solidFill>
                  <a:prstDash val="solid"/>
                  <a:miter lim="800000"/>
                </a:ln>
                <a:solidFill>
                  <a:srgbClr val="FF0000"/>
                </a:solidFill>
                <a:effectLst>
                  <a:outerShdw blurRad="50800" algn="tl" rotWithShape="0">
                    <a:srgbClr val="000000"/>
                  </a:outerShdw>
                </a:effectLst>
                <a:latin typeface="Aharoni" panose="02010803020104030203" pitchFamily="2" charset="-79"/>
                <a:cs typeface="Aharoni" panose="02010803020104030203" pitchFamily="2" charset="-79"/>
              </a:rPr>
              <a:t>Self/Peer Assessment</a:t>
            </a:r>
            <a:endParaRPr lang="en-US" sz="3200" b="1" cap="none" spc="0" dirty="0">
              <a:ln w="17780" cmpd="sng">
                <a:solidFill>
                  <a:srgbClr val="FFFFFF"/>
                </a:solidFill>
                <a:prstDash val="solid"/>
                <a:miter lim="800000"/>
              </a:ln>
              <a:solidFill>
                <a:srgbClr val="FF0000"/>
              </a:solidFill>
              <a:effectLst>
                <a:outerShdw blurRad="50800" algn="tl" rotWithShape="0">
                  <a:srgbClr val="000000"/>
                </a:outerShdw>
              </a:effectLst>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4759071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629</TotalTime>
  <Words>924</Words>
  <Application>Microsoft Office PowerPoint</Application>
  <PresentationFormat>On-screen Show (4:3)</PresentationFormat>
  <Paragraphs>107</Paragraphs>
  <Slides>22</Slides>
  <Notes>20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4" baseType="lpstr">
      <vt:lpstr>Office Theme</vt:lpstr>
      <vt:lpstr>Document</vt:lpstr>
      <vt:lpstr>Two Approaches to Oral Presentations in Online Classes</vt:lpstr>
      <vt:lpstr>PowerPoint Presentation</vt:lpstr>
      <vt:lpstr>PowerPoint Presentation</vt:lpstr>
      <vt:lpstr>PowerPoint Presentation</vt:lpstr>
      <vt:lpstr>PowerPoint Presentation</vt:lpstr>
      <vt:lpstr>PowerPoint Presentation</vt:lpstr>
      <vt:lpstr>     Learning Outcome:  </vt:lpstr>
      <vt:lpstr>How many of you teach a traditional course with a required presentation?</vt:lpstr>
      <vt:lpstr>    IT Mgt.                Business Comm     </vt:lpstr>
      <vt:lpstr>PowerPoint Presentation</vt:lpstr>
      <vt:lpstr>PowerPoint Presentation</vt:lpstr>
      <vt:lpstr>Practice session</vt:lpstr>
      <vt:lpstr>PowerPoint Presentation</vt:lpstr>
      <vt:lpstr>PowerPoint Presentation</vt:lpstr>
      <vt:lpstr>IT Management Scoring Guide</vt:lpstr>
      <vt:lpstr>PowerPoint Presentation</vt:lpstr>
      <vt:lpstr>Recording tips</vt:lpstr>
      <vt:lpstr>Student Feedback – Bus. Comm.</vt:lpstr>
      <vt:lpstr>Student Feedback – IT Mgt.</vt:lpstr>
      <vt:lpstr>Where to park the video?</vt:lpstr>
      <vt:lpstr>As online courses continue to be scrutinized for quality</vt:lpstr>
      <vt:lpstr>To learn more:</vt:lpstr>
    </vt:vector>
  </TitlesOfParts>
  <Company>Northwest Missouri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Kenkel,Cindy</dc:creator>
  <cp:lastModifiedBy>Joni Adkins</cp:lastModifiedBy>
  <cp:revision>69</cp:revision>
  <dcterms:created xsi:type="dcterms:W3CDTF">2013-09-14T18:35:47Z</dcterms:created>
  <dcterms:modified xsi:type="dcterms:W3CDTF">2013-10-03T18:26:13Z</dcterms:modified>
</cp:coreProperties>
</file>