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57" r:id="rId4"/>
    <p:sldId id="259" r:id="rId5"/>
    <p:sldId id="258" r:id="rId6"/>
    <p:sldId id="290" r:id="rId7"/>
    <p:sldId id="260" r:id="rId8"/>
    <p:sldId id="270" r:id="rId9"/>
    <p:sldId id="291" r:id="rId10"/>
    <p:sldId id="292" r:id="rId11"/>
    <p:sldId id="286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1" r:id="rId20"/>
    <p:sldId id="272" r:id="rId21"/>
    <p:sldId id="285" r:id="rId22"/>
    <p:sldId id="279" r:id="rId23"/>
    <p:sldId id="281" r:id="rId24"/>
    <p:sldId id="283" r:id="rId25"/>
    <p:sldId id="287" r:id="rId26"/>
    <p:sldId id="274" r:id="rId27"/>
    <p:sldId id="275" r:id="rId28"/>
    <p:sldId id="284" r:id="rId29"/>
    <p:sldId id="276" r:id="rId30"/>
    <p:sldId id="293" r:id="rId31"/>
    <p:sldId id="26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9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QOC%20research%20studyb\June%202014\Protocol%20as%20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QOC%20research%20studyb\June%202014\Protocol%20as%20spread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Points</a:t>
            </a:r>
            <a:r>
              <a:rPr lang="en-US" baseline="0"/>
              <a:t> for Stipend vs. No Stipend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'35'!$C$13</c:f>
              <c:strCache>
                <c:ptCount val="1"/>
                <c:pt idx="0">
                  <c:v>Stipend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'35'!$B$14:$B$17</c:f>
              <c:strCache>
                <c:ptCount val="4"/>
                <c:pt idx="0">
                  <c:v>0-10 points</c:v>
                </c:pt>
                <c:pt idx="1">
                  <c:v>11-20 points</c:v>
                </c:pt>
                <c:pt idx="2">
                  <c:v>21-30 points</c:v>
                </c:pt>
                <c:pt idx="3">
                  <c:v>31-40 points</c:v>
                </c:pt>
              </c:strCache>
            </c:strRef>
          </c:cat>
          <c:val>
            <c:numRef>
              <c:f>'35'!$C$14:$C$17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'35'!$D$13</c:f>
              <c:strCache>
                <c:ptCount val="1"/>
                <c:pt idx="0">
                  <c:v>No Stipend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'35'!$B$14:$B$17</c:f>
              <c:strCache>
                <c:ptCount val="4"/>
                <c:pt idx="0">
                  <c:v>0-10 points</c:v>
                </c:pt>
                <c:pt idx="1">
                  <c:v>11-20 points</c:v>
                </c:pt>
                <c:pt idx="2">
                  <c:v>21-30 points</c:v>
                </c:pt>
                <c:pt idx="3">
                  <c:v>31-40 points</c:v>
                </c:pt>
              </c:strCache>
            </c:strRef>
          </c:cat>
          <c:val>
            <c:numRef>
              <c:f>'35'!$D$14:$D$17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646536"/>
        <c:axId val="316649672"/>
        <c:axId val="0"/>
      </c:bar3DChart>
      <c:catAx>
        <c:axId val="31664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49672"/>
        <c:crosses val="autoZero"/>
        <c:auto val="1"/>
        <c:lblAlgn val="ctr"/>
        <c:lblOffset val="100"/>
        <c:noMultiLvlLbl val="0"/>
      </c:catAx>
      <c:valAx>
        <c:axId val="31664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</a:t>
                </a:r>
                <a:r>
                  <a:rPr lang="en-US" baseline="0"/>
                  <a:t> of Participants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46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Completed vs. Not Completed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'35'!$C$20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'35'!$B$21:$B$24</c:f>
              <c:strCache>
                <c:ptCount val="4"/>
                <c:pt idx="0">
                  <c:v>0-10 points</c:v>
                </c:pt>
                <c:pt idx="1">
                  <c:v>11-20 points</c:v>
                </c:pt>
                <c:pt idx="2">
                  <c:v>21-30 point</c:v>
                </c:pt>
                <c:pt idx="3">
                  <c:v>31-40 points</c:v>
                </c:pt>
              </c:strCache>
            </c:strRef>
          </c:cat>
          <c:val>
            <c:numRef>
              <c:f>'35'!$C$21:$C$24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'35'!$E$20</c:f>
              <c:strCache>
                <c:ptCount val="1"/>
                <c:pt idx="0">
                  <c:v>Not 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'35'!$B$21:$B$24</c:f>
              <c:strCache>
                <c:ptCount val="4"/>
                <c:pt idx="0">
                  <c:v>0-10 points</c:v>
                </c:pt>
                <c:pt idx="1">
                  <c:v>11-20 points</c:v>
                </c:pt>
                <c:pt idx="2">
                  <c:v>21-30 point</c:v>
                </c:pt>
                <c:pt idx="3">
                  <c:v>31-40 points</c:v>
                </c:pt>
              </c:strCache>
            </c:strRef>
          </c:cat>
          <c:val>
            <c:numRef>
              <c:f>'35'!$E$21:$E$24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648104"/>
        <c:axId val="316651632"/>
        <c:axId val="0"/>
      </c:bar3DChart>
      <c:catAx>
        <c:axId val="31664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51632"/>
        <c:crosses val="autoZero"/>
        <c:auto val="1"/>
        <c:lblAlgn val="ctr"/>
        <c:lblOffset val="100"/>
        <c:noMultiLvlLbl val="0"/>
      </c:catAx>
      <c:valAx>
        <c:axId val="31665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48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2CED3-1FAA-42CD-9477-F490CB954F3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0C571-5A50-455D-8E05-64011AFE0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4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2449-0165-4095-BBCA-919D63333C3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4AF8-CC99-4E8C-AD0A-48B9105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4AF8-CC99-4E8C-AD0A-48B91058A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0"/>
            <a:ext cx="2832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Herding Cats: Our Initial Roundup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Debbie Beaudry, Ph.D.</a:t>
            </a:r>
          </a:p>
          <a:p>
            <a:r>
              <a:rPr lang="en-US" dirty="0" smtClean="0"/>
              <a:t>Joy McDonald</a:t>
            </a:r>
          </a:p>
          <a:p>
            <a:endParaRPr lang="en-US" dirty="0" smtClean="0"/>
          </a:p>
          <a:p>
            <a:r>
              <a:rPr lang="en-US" dirty="0" smtClean="0"/>
              <a:t>Academic Technology Services</a:t>
            </a:r>
          </a:p>
        </p:txBody>
      </p:sp>
    </p:spTree>
    <p:extLst>
      <p:ext uri="{BB962C8B-B14F-4D97-AF65-F5344CB8AC3E}">
        <p14:creationId xmlns:p14="http://schemas.microsoft.com/office/powerpoint/2010/main" val="182254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52982-8340-8A4F-A9F6-1B8CEF9A4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5970E-5AA9-174B-BD7E-0085A2986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9/15/2014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1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322C-9501-4A4C-A75D-759515DC2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90BD7-7B7E-8948-AEA1-71800BCA6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E5A43-566A-314E-B8C5-431A5A49D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A56DD-D257-924B-A243-CBD88B0CD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7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F5F44-CEE0-0B4E-B044-D115E9C29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73113-9999-DC45-BA63-35DAF5721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D43A7-9071-D94C-AE06-04B7319B1B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DC0FFF55-7169-C844-94E0-C20398CDFA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2925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5F5F5F"/>
                </a:solidFill>
              </a:rPr>
              <a:t>Academic</a:t>
            </a:r>
            <a:r>
              <a:rPr lang="en-US" sz="1400" baseline="0" dirty="0" smtClean="0">
                <a:solidFill>
                  <a:srgbClr val="5F5F5F"/>
                </a:solidFill>
              </a:rPr>
              <a:t> Technology Services 9/26/2014</a:t>
            </a:r>
            <a:endParaRPr lang="en-US" sz="1400" dirty="0" smtClean="0">
              <a:solidFill>
                <a:srgbClr val="5F5F5F"/>
              </a:solidFill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680026" y="125413"/>
            <a:ext cx="404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Herding Cats: The Initial Roundup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3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4463"/>
            <a:ext cx="14414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nsdbhs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Herding Cats: </a:t>
            </a:r>
            <a:r>
              <a:rPr lang="en-US" dirty="0" smtClean="0"/>
              <a:t>The</a:t>
            </a:r>
            <a:r>
              <a:rPr lang="en-US" sz="3600" dirty="0" smtClean="0"/>
              <a:t> Initial Roundup</a:t>
            </a:r>
            <a:endParaRPr lang="en-US" sz="3600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86199"/>
            <a:ext cx="6419461" cy="1758821"/>
          </a:xfrm>
        </p:spPr>
        <p:txBody>
          <a:bodyPr/>
          <a:lstStyle/>
          <a:p>
            <a:r>
              <a:rPr lang="en-US" dirty="0" smtClean="0"/>
              <a:t>Debbie Beaudry, Ph.D.</a:t>
            </a:r>
          </a:p>
          <a:p>
            <a:r>
              <a:rPr lang="en-US" sz="1600" dirty="0" smtClean="0"/>
              <a:t>Debbie.Beaudry@Rutgers.edu</a:t>
            </a:r>
          </a:p>
          <a:p>
            <a:r>
              <a:rPr lang="en-US" dirty="0" smtClean="0"/>
              <a:t>Joy McDonald</a:t>
            </a:r>
          </a:p>
          <a:p>
            <a:r>
              <a:rPr lang="en-US" sz="1600" dirty="0" smtClean="0"/>
              <a:t>joymcd@rutgers.edu</a:t>
            </a:r>
          </a:p>
          <a:p>
            <a:endParaRPr lang="en-US" dirty="0"/>
          </a:p>
          <a:p>
            <a:r>
              <a:rPr lang="en-US" sz="1800" dirty="0" smtClean="0"/>
              <a:t>Academic Technology Services</a:t>
            </a:r>
            <a:endParaRPr lang="en-US" dirty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Pre-survey</a:t>
            </a:r>
          </a:p>
          <a:p>
            <a:r>
              <a:rPr lang="en-US" dirty="0" smtClean="0"/>
              <a:t>Post-survey</a:t>
            </a:r>
          </a:p>
          <a:p>
            <a:r>
              <a:rPr lang="en-US" dirty="0" smtClean="0"/>
              <a:t>Course review protocol</a:t>
            </a:r>
          </a:p>
          <a:p>
            <a:r>
              <a:rPr lang="en-US" dirty="0" smtClean="0"/>
              <a:t>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Quality Online Courses (DQOC)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course content</a:t>
            </a:r>
          </a:p>
          <a:p>
            <a:pPr lvl="1"/>
            <a:r>
              <a:rPr lang="en-US" dirty="0" smtClean="0"/>
              <a:t>Modified copy of course and research instruments available on Blackboard to guests</a:t>
            </a:r>
          </a:p>
          <a:p>
            <a:pPr lvl="1"/>
            <a:r>
              <a:rPr lang="en-US" dirty="0" smtClean="0"/>
              <a:t>To access: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tinyurl.com/nsdbhs2</a:t>
            </a:r>
            <a:endParaRPr lang="en-US" b="1" dirty="0" smtClean="0"/>
          </a:p>
          <a:p>
            <a:r>
              <a:rPr lang="en-US" dirty="0" smtClean="0"/>
              <a:t>Examine method used to evaluate course effectiveness</a:t>
            </a:r>
          </a:p>
          <a:p>
            <a:r>
              <a:rPr lang="en-US" dirty="0" smtClean="0"/>
              <a:t>Review preliminary results of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17638"/>
            <a:ext cx="4781593" cy="45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Modules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29" y="1310062"/>
            <a:ext cx="5420683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8" y="1246755"/>
            <a:ext cx="5289177" cy="4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Videos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" y="1278538"/>
            <a:ext cx="6490447" cy="48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Effectiveness of PD?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Calls for more rigorous evaluation of professional development in higher education.</a:t>
            </a:r>
          </a:p>
          <a:p>
            <a:pPr lvl="1"/>
            <a:r>
              <a:rPr lang="en-US" dirty="0"/>
              <a:t>Brooks, Marsh, Wilcox, &amp; </a:t>
            </a:r>
            <a:r>
              <a:rPr lang="en-US" dirty="0" smtClean="0"/>
              <a:t>Cohen, 2011</a:t>
            </a:r>
          </a:p>
          <a:p>
            <a:pPr lvl="1"/>
            <a:r>
              <a:rPr lang="en-US" dirty="0" err="1" smtClean="0"/>
              <a:t>Kucsera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Svinicki</a:t>
            </a:r>
            <a:r>
              <a:rPr lang="en-US" dirty="0"/>
              <a:t>, </a:t>
            </a:r>
            <a:r>
              <a:rPr lang="en-US" dirty="0" smtClean="0"/>
              <a:t>2010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Existing models suggested </a:t>
            </a:r>
            <a:r>
              <a:rPr lang="en-US" dirty="0"/>
              <a:t>measuring </a:t>
            </a:r>
            <a:r>
              <a:rPr lang="en-US" dirty="0" smtClean="0"/>
              <a:t>program’s </a:t>
            </a:r>
            <a:r>
              <a:rPr lang="en-US" dirty="0"/>
              <a:t>impact at a series of </a:t>
            </a:r>
            <a:r>
              <a:rPr lang="en-US" dirty="0" smtClean="0"/>
              <a:t>levels</a:t>
            </a:r>
          </a:p>
          <a:p>
            <a:pPr lvl="1"/>
            <a:r>
              <a:rPr lang="en-US" dirty="0" err="1" smtClean="0"/>
              <a:t>Guskey</a:t>
            </a:r>
            <a:r>
              <a:rPr lang="en-US" dirty="0"/>
              <a:t>, </a:t>
            </a:r>
            <a:r>
              <a:rPr lang="en-US" dirty="0" smtClean="0"/>
              <a:t>2000</a:t>
            </a:r>
          </a:p>
          <a:p>
            <a:pPr lvl="1"/>
            <a:r>
              <a:rPr lang="en-US" dirty="0" smtClean="0"/>
              <a:t>Kirkpatrick, 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176"/>
            <a:ext cx="8229600" cy="808038"/>
          </a:xfrm>
        </p:spPr>
        <p:txBody>
          <a:bodyPr/>
          <a:lstStyle/>
          <a:p>
            <a:r>
              <a:rPr lang="en-US" dirty="0"/>
              <a:t>Quality Transformation Faculty Development Assessment Framework </a:t>
            </a:r>
            <a:r>
              <a:rPr lang="en-US" sz="1800" dirty="0"/>
              <a:t>(Ragan &amp; </a:t>
            </a:r>
            <a:r>
              <a:rPr lang="en-US" sz="1800" dirty="0" err="1"/>
              <a:t>McQuiggan</a:t>
            </a:r>
            <a:r>
              <a:rPr lang="en-US" sz="1800" dirty="0"/>
              <a:t>,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106"/>
            <a:ext cx="8229600" cy="396979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1: Participation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2: Faculty input &amp; satisfaction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3: Attitude and knowledge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4: Instructor performance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5: Student </a:t>
            </a:r>
            <a:r>
              <a:rPr lang="en-US" dirty="0" smtClean="0"/>
              <a:t>performance metrics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6: Return on investment 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&amp;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 you measure the effectiveness of your professional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Participation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participants</a:t>
            </a:r>
          </a:p>
          <a:p>
            <a:pPr lvl="1"/>
            <a:r>
              <a:rPr lang="en-US" dirty="0" smtClean="0"/>
              <a:t>Ten course participants</a:t>
            </a:r>
          </a:p>
          <a:p>
            <a:pPr lvl="1"/>
            <a:r>
              <a:rPr lang="en-US" dirty="0" smtClean="0"/>
              <a:t>Nine study participants</a:t>
            </a:r>
          </a:p>
          <a:p>
            <a:pPr lvl="1"/>
            <a:r>
              <a:rPr lang="en-US" dirty="0" smtClean="0"/>
              <a:t>Seven reported part of stipend program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Study participant status</a:t>
            </a:r>
          </a:p>
          <a:p>
            <a:pPr lvl="1"/>
            <a:r>
              <a:rPr lang="en-US" dirty="0" smtClean="0"/>
              <a:t>Full time faculty = 43%</a:t>
            </a:r>
          </a:p>
          <a:p>
            <a:pPr lvl="1"/>
            <a:r>
              <a:rPr lang="en-US" dirty="0" smtClean="0"/>
              <a:t>Part-time faculty = 43%</a:t>
            </a:r>
          </a:p>
          <a:p>
            <a:pPr lvl="1"/>
            <a:r>
              <a:rPr lang="en-US" dirty="0" smtClean="0"/>
              <a:t>Graduate assistant = 14%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techniques for delivering professional development for designing online courses</a:t>
            </a:r>
          </a:p>
          <a:p>
            <a:r>
              <a:rPr lang="en-US" dirty="0" smtClean="0"/>
              <a:t>Identify methods for evaluating faculty development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Participation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teaching experience</a:t>
            </a:r>
          </a:p>
          <a:p>
            <a:pPr marL="457200" lvl="1" indent="0">
              <a:buNone/>
            </a:pPr>
            <a:r>
              <a:rPr lang="en-US" dirty="0" smtClean="0"/>
              <a:t>57% never taught completely online</a:t>
            </a:r>
          </a:p>
          <a:p>
            <a:pPr marL="457200" lvl="1" indent="0">
              <a:buNone/>
            </a:pPr>
            <a:r>
              <a:rPr lang="en-US" dirty="0" smtClean="0"/>
              <a:t>43% taught hybrid course </a:t>
            </a:r>
          </a:p>
          <a:p>
            <a:pPr marL="457200" lvl="1" indent="0">
              <a:buNone/>
            </a:pPr>
            <a:r>
              <a:rPr lang="en-US" dirty="0" smtClean="0"/>
              <a:t>14% taught a course that was completely online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Online learning experience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43% took a completely online course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43% </a:t>
            </a:r>
            <a:r>
              <a:rPr lang="en-US" dirty="0" smtClean="0"/>
              <a:t>took a hybrid course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29% never took an online course before</a:t>
            </a: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66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Participation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ligible for compensation for participation &amp; designing</a:t>
            </a:r>
          </a:p>
          <a:p>
            <a:pPr lvl="1"/>
            <a:r>
              <a:rPr lang="en-US" dirty="0" smtClean="0"/>
              <a:t>78% reported eligible for compensation</a:t>
            </a:r>
          </a:p>
          <a:p>
            <a:pPr lvl="1"/>
            <a:r>
              <a:rPr lang="en-US" dirty="0" smtClean="0"/>
              <a:t>22% no compensation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Completed or not completed DQOC course</a:t>
            </a:r>
            <a:endParaRPr lang="en-US" dirty="0"/>
          </a:p>
          <a:p>
            <a:pPr lvl="1"/>
            <a:r>
              <a:rPr lang="en-US" dirty="0" smtClean="0"/>
              <a:t>66% completed </a:t>
            </a:r>
            <a:endParaRPr lang="en-US" dirty="0"/>
          </a:p>
          <a:p>
            <a:pPr lvl="1"/>
            <a:r>
              <a:rPr lang="en-US" dirty="0" smtClean="0"/>
              <a:t>34% did not complete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Completion of compensated vs non-compensated participants</a:t>
            </a:r>
          </a:p>
          <a:p>
            <a:pPr lvl="1"/>
            <a:r>
              <a:rPr lang="en-US" dirty="0" smtClean="0"/>
              <a:t>71% compensated participants completed</a:t>
            </a:r>
          </a:p>
          <a:p>
            <a:pPr lvl="1"/>
            <a:r>
              <a:rPr lang="en-US" dirty="0" smtClean="0"/>
              <a:t>50% non-compensated completed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38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Faculty Input &amp; Satisfaction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content met my needs to design an online course</a:t>
            </a:r>
          </a:p>
          <a:p>
            <a:pPr lvl="1"/>
            <a:r>
              <a:rPr lang="en-US" dirty="0" smtClean="0"/>
              <a:t>83% strongly agreed</a:t>
            </a:r>
          </a:p>
          <a:p>
            <a:pPr lvl="1"/>
            <a:r>
              <a:rPr lang="en-US" dirty="0" smtClean="0"/>
              <a:t>17% agreed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ourse assignments applied directly to design of my course</a:t>
            </a:r>
          </a:p>
          <a:p>
            <a:pPr lvl="1"/>
            <a:r>
              <a:rPr lang="en-US" dirty="0" smtClean="0"/>
              <a:t>83% strongly agreed</a:t>
            </a:r>
          </a:p>
          <a:p>
            <a:pPr lvl="1"/>
            <a:r>
              <a:rPr lang="en-US" dirty="0" smtClean="0"/>
              <a:t>17% agreed</a:t>
            </a:r>
          </a:p>
          <a:p>
            <a:pPr lvl="1"/>
            <a:endParaRPr lang="en-US" dirty="0"/>
          </a:p>
          <a:p>
            <a:r>
              <a:rPr lang="en-US" dirty="0" smtClean="0"/>
              <a:t>I found the DQOC Blackboard course site easy to navigate</a:t>
            </a:r>
          </a:p>
          <a:p>
            <a:pPr lvl="1"/>
            <a:r>
              <a:rPr lang="en-US" dirty="0" smtClean="0"/>
              <a:t>50% strongly agreed</a:t>
            </a:r>
          </a:p>
          <a:p>
            <a:pPr lvl="1"/>
            <a:r>
              <a:rPr lang="en-US" dirty="0" smtClean="0"/>
              <a:t>33% agreed</a:t>
            </a:r>
          </a:p>
          <a:p>
            <a:pPr lvl="1"/>
            <a:r>
              <a:rPr lang="en-US" dirty="0" smtClean="0"/>
              <a:t>17% disagreed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36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Faculty Input &amp; Satisfaction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was appropriate for my level of technical expertise</a:t>
            </a:r>
          </a:p>
          <a:p>
            <a:pPr lvl="1"/>
            <a:r>
              <a:rPr lang="en-US" dirty="0" smtClean="0"/>
              <a:t>50% strongly agreed</a:t>
            </a:r>
          </a:p>
          <a:p>
            <a:pPr lvl="1"/>
            <a:r>
              <a:rPr lang="en-US" dirty="0" smtClean="0"/>
              <a:t>50% agreed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Weekly discussion board was an important part of my learning</a:t>
            </a:r>
          </a:p>
          <a:p>
            <a:pPr lvl="1"/>
            <a:r>
              <a:rPr lang="en-US" dirty="0" smtClean="0"/>
              <a:t>17% strongly agreed</a:t>
            </a:r>
          </a:p>
          <a:p>
            <a:pPr lvl="1"/>
            <a:r>
              <a:rPr lang="en-US" dirty="0" smtClean="0"/>
              <a:t>83% agreed</a:t>
            </a:r>
          </a:p>
          <a:p>
            <a:pPr lvl="1"/>
            <a:endParaRPr lang="en-US" dirty="0"/>
          </a:p>
          <a:p>
            <a:r>
              <a:rPr lang="en-US" dirty="0" smtClean="0"/>
              <a:t>I would recommend this course to a colleague</a:t>
            </a:r>
          </a:p>
          <a:p>
            <a:pPr lvl="1"/>
            <a:r>
              <a:rPr lang="en-US" dirty="0" smtClean="0"/>
              <a:t>83% strongly agreed</a:t>
            </a:r>
          </a:p>
          <a:p>
            <a:pPr lvl="1"/>
            <a:r>
              <a:rPr lang="en-US" dirty="0" smtClean="0"/>
              <a:t>17% agreed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5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8229600" cy="1506071"/>
          </a:xfrm>
        </p:spPr>
        <p:txBody>
          <a:bodyPr/>
          <a:lstStyle/>
          <a:p>
            <a:r>
              <a:rPr lang="en-US" dirty="0" smtClean="0"/>
              <a:t>Step 3: Attitude &amp; Knowledge Metrics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47899"/>
              </p:ext>
            </p:extLst>
          </p:nvPr>
        </p:nvGraphicFramePr>
        <p:xfrm>
          <a:off x="941694" y="2402972"/>
          <a:ext cx="7554037" cy="2743200"/>
        </p:xfrm>
        <a:graphic>
          <a:graphicData uri="http://schemas.openxmlformats.org/drawingml/2006/table">
            <a:tbl>
              <a:tblPr/>
              <a:tblGrid>
                <a:gridCol w="1130131"/>
                <a:gridCol w="2141302"/>
                <a:gridCol w="2141302"/>
                <a:gridCol w="2141302"/>
              </a:tblGrid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>
                          <a:effectLst/>
                          <a:latin typeface="inherit"/>
                        </a:rPr>
                        <a:t>Needs Improvement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>
                          <a:effectLst/>
                          <a:latin typeface="inherit"/>
                        </a:rPr>
                        <a:t>Meets Expectations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>
                          <a:effectLst/>
                          <a:latin typeface="inherit"/>
                        </a:rPr>
                        <a:t>Exceeds Expectations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b="1">
                          <a:effectLst/>
                          <a:latin typeface="inherit"/>
                        </a:rPr>
                        <a:t>Quality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  <a:latin typeface="inherit"/>
                        </a:rPr>
                        <a:t>The majority of the course objectives are NOT measurable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  <a:latin typeface="inherit"/>
                        </a:rPr>
                        <a:t>The majority of the course objectives are measurable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  <a:latin typeface="inherit"/>
                        </a:rPr>
                        <a:t>All course objectives are measurable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b="1">
                          <a:effectLst/>
                          <a:latin typeface="inherit"/>
                        </a:rPr>
                        <a:t>Quantity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  <a:latin typeface="inherit"/>
                        </a:rPr>
                        <a:t>Lists 1 course objective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  <a:latin typeface="inherit"/>
                        </a:rPr>
                        <a:t>Lists 2-3 course objectives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  <a:latin typeface="inherit"/>
                        </a:rPr>
                        <a:t>Lists more than three course objectives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1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8229600" cy="1506071"/>
          </a:xfrm>
        </p:spPr>
        <p:txBody>
          <a:bodyPr/>
          <a:lstStyle/>
          <a:p>
            <a:r>
              <a:rPr lang="en-US" dirty="0" smtClean="0"/>
              <a:t>Step 4: Instructor Performance Metrics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70" y="1742365"/>
            <a:ext cx="4435255" cy="504554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2405" y="2115670"/>
            <a:ext cx="3869140" cy="37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/>
                </a:solidFill>
                <a:latin typeface="+mn-lt"/>
                <a:ea typeface="ヒラギノ角ゴ Pro W3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kern="0" dirty="0" smtClean="0"/>
              <a:t>Analysis of components</a:t>
            </a:r>
          </a:p>
          <a:p>
            <a:pPr lvl="1"/>
            <a:r>
              <a:rPr lang="en-US" sz="1800" kern="0" dirty="0" smtClean="0"/>
              <a:t>Compared course to 82-point protocol</a:t>
            </a:r>
          </a:p>
          <a:p>
            <a:pPr lvl="1"/>
            <a:r>
              <a:rPr lang="en-US" sz="1800" kern="0" dirty="0" smtClean="0"/>
              <a:t>Tallied 43 possible points</a:t>
            </a:r>
          </a:p>
          <a:p>
            <a:endParaRPr lang="en-US" kern="0" dirty="0" smtClean="0"/>
          </a:p>
          <a:p>
            <a:r>
              <a:rPr lang="en-US" dirty="0"/>
              <a:t>One week after DQOC course completed</a:t>
            </a:r>
          </a:p>
          <a:p>
            <a:r>
              <a:rPr lang="en-US" dirty="0"/>
              <a:t>Six months after course completed</a:t>
            </a:r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214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by Stipend Status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223983"/>
              </p:ext>
            </p:extLst>
          </p:nvPr>
        </p:nvGraphicFramePr>
        <p:xfrm>
          <a:off x="735106" y="1525213"/>
          <a:ext cx="7449670" cy="425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4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by Completed vs. Not Completed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656534"/>
              </p:ext>
            </p:extLst>
          </p:nvPr>
        </p:nvGraphicFramePr>
        <p:xfrm>
          <a:off x="672353" y="1543144"/>
          <a:ext cx="7288306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266"/>
            <a:ext cx="8229600" cy="382404"/>
          </a:xfrm>
        </p:spPr>
        <p:txBody>
          <a:bodyPr/>
          <a:lstStyle/>
          <a:p>
            <a:r>
              <a:rPr lang="en-US" dirty="0" smtClean="0"/>
              <a:t>Step 5: Student Performance Quality Assurance Techniques and Metrics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6: Return on Investment Quality Assurance Techniques and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&amp;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pieces of this course/evaluation method can you apply to your setting?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Rutgers University</a:t>
            </a:r>
          </a:p>
          <a:p>
            <a:pPr lvl="1"/>
            <a:r>
              <a:rPr lang="en-US" dirty="0" smtClean="0"/>
              <a:t>Three campuses</a:t>
            </a:r>
          </a:p>
          <a:p>
            <a:pPr lvl="1"/>
            <a:r>
              <a:rPr lang="en-US" dirty="0" smtClean="0"/>
              <a:t>65,000 students and 9,000 faculty members</a:t>
            </a:r>
          </a:p>
          <a:p>
            <a:pPr lvl="1"/>
            <a:r>
              <a:rPr lang="en-US" dirty="0" smtClean="0"/>
              <a:t>Four learning management systems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Rutgers University-Newark</a:t>
            </a:r>
          </a:p>
          <a:p>
            <a:pPr lvl="1"/>
            <a:r>
              <a:rPr lang="en-US" dirty="0" smtClean="0"/>
              <a:t>12,000 students and 585 faculty members</a:t>
            </a:r>
          </a:p>
          <a:p>
            <a:pPr lvl="1"/>
            <a:r>
              <a:rPr lang="en-US" dirty="0" smtClean="0"/>
              <a:t>Blackboard learning management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176"/>
            <a:ext cx="8229600" cy="808038"/>
          </a:xfrm>
        </p:spPr>
        <p:txBody>
          <a:bodyPr/>
          <a:lstStyle/>
          <a:p>
            <a:r>
              <a:rPr lang="en-US" dirty="0"/>
              <a:t>Quality Transformation Faculty Development Assessment Framework </a:t>
            </a:r>
            <a:r>
              <a:rPr lang="en-US" sz="1800" dirty="0"/>
              <a:t>(Ragan &amp; </a:t>
            </a:r>
            <a:r>
              <a:rPr lang="en-US" sz="1800" dirty="0" err="1"/>
              <a:t>McQuiggan</a:t>
            </a:r>
            <a:r>
              <a:rPr lang="en-US" sz="1800" dirty="0"/>
              <a:t>,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106"/>
            <a:ext cx="8229600" cy="396979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1: Participation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2: Faculty input &amp; satisfaction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3: Attitude and knowledge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4: Instructor performance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5: Student </a:t>
            </a:r>
            <a:r>
              <a:rPr lang="en-US" dirty="0" smtClean="0"/>
              <a:t>performance metrics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6: Return on investment 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1600" dirty="0"/>
              <a:t>Brooks, D. Christopher, Marsh, L., Wilcox, K., &amp; Cohen, B. (2011). Beyond </a:t>
            </a:r>
            <a:r>
              <a:rPr lang="en-US" sz="1600" dirty="0" smtClean="0"/>
              <a:t>satisfaction</a:t>
            </a:r>
            <a:r>
              <a:rPr lang="en-US" sz="1600" dirty="0"/>
              <a:t>: Toward an </a:t>
            </a:r>
            <a:r>
              <a:rPr lang="en-US" sz="1600" dirty="0" smtClean="0"/>
              <a:t>outcomes-based</a:t>
            </a:r>
            <a:r>
              <a:rPr lang="en-US" sz="1600" dirty="0"/>
              <a:t>, </a:t>
            </a:r>
            <a:r>
              <a:rPr lang="en-US" sz="1600" dirty="0" smtClean="0"/>
              <a:t>procedural </a:t>
            </a:r>
            <a:r>
              <a:rPr lang="en-US" sz="1600" dirty="0"/>
              <a:t>m</a:t>
            </a:r>
            <a:r>
              <a:rPr lang="en-US" sz="1600" dirty="0" smtClean="0"/>
              <a:t>odel </a:t>
            </a:r>
            <a:r>
              <a:rPr lang="en-US" sz="1600" dirty="0"/>
              <a:t>of </a:t>
            </a:r>
            <a:r>
              <a:rPr lang="en-US" sz="1600" dirty="0" smtClean="0"/>
              <a:t>faculty development </a:t>
            </a:r>
            <a:r>
              <a:rPr lang="en-US" sz="1600" dirty="0"/>
              <a:t>p</a:t>
            </a:r>
            <a:r>
              <a:rPr lang="en-US" sz="1600" dirty="0" smtClean="0"/>
              <a:t>rogram </a:t>
            </a:r>
            <a:r>
              <a:rPr lang="en-US" sz="1600" dirty="0"/>
              <a:t>e</a:t>
            </a:r>
            <a:r>
              <a:rPr lang="en-US" sz="1600" dirty="0" smtClean="0"/>
              <a:t>valuation</a:t>
            </a:r>
            <a:r>
              <a:rPr lang="en-US" sz="1600" dirty="0"/>
              <a:t>,</a:t>
            </a:r>
            <a:r>
              <a:rPr lang="en-US" sz="1600" i="1" dirty="0"/>
              <a:t> Journal of Faculty Development, 25</a:t>
            </a:r>
            <a:r>
              <a:rPr lang="en-US" sz="1600" dirty="0"/>
              <a:t>(3), 5-12</a:t>
            </a:r>
            <a:r>
              <a:rPr lang="en-US" sz="1600" dirty="0" smtClean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 err="1"/>
              <a:t>Guskey</a:t>
            </a:r>
            <a:r>
              <a:rPr lang="en-US" sz="1600" dirty="0"/>
              <a:t>, T.R. (2000). </a:t>
            </a:r>
            <a:r>
              <a:rPr lang="en-US" sz="1600" i="1" dirty="0"/>
              <a:t>Evaluating professional development</a:t>
            </a:r>
            <a:r>
              <a:rPr lang="en-US" sz="1600" dirty="0"/>
              <a:t>. Thousand Oaks, CA: Corwin Press.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 smtClean="0"/>
              <a:t>Kirkpatrick</a:t>
            </a:r>
            <a:r>
              <a:rPr lang="en-US" sz="1600" dirty="0"/>
              <a:t>, D. L. (1994). </a:t>
            </a:r>
            <a:r>
              <a:rPr lang="en-US" sz="1600" i="1" dirty="0"/>
              <a:t>Evaluating Training Programs: The Four Levels</a:t>
            </a:r>
            <a:r>
              <a:rPr lang="en-US" sz="1600" dirty="0"/>
              <a:t>. San Francisco: </a:t>
            </a:r>
            <a:r>
              <a:rPr lang="en-US" sz="1600" dirty="0" err="1" smtClean="0"/>
              <a:t>Berrett</a:t>
            </a:r>
            <a:r>
              <a:rPr lang="en-US" sz="1600" dirty="0" smtClean="0"/>
              <a:t>-Koehler.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 err="1" smtClean="0"/>
              <a:t>Kucsera</a:t>
            </a:r>
            <a:r>
              <a:rPr lang="en-US" sz="1600" dirty="0"/>
              <a:t>, J., &amp; </a:t>
            </a:r>
            <a:r>
              <a:rPr lang="en-US" sz="1600" dirty="0" err="1"/>
              <a:t>Svinicki</a:t>
            </a:r>
            <a:r>
              <a:rPr lang="en-US" sz="1600" dirty="0"/>
              <a:t>, M. (2010). Rigorous </a:t>
            </a:r>
            <a:r>
              <a:rPr lang="en-US" sz="1600" dirty="0" smtClean="0"/>
              <a:t>evaluations </a:t>
            </a:r>
            <a:r>
              <a:rPr lang="en-US" sz="1600" dirty="0"/>
              <a:t>of </a:t>
            </a:r>
            <a:r>
              <a:rPr lang="en-US" sz="1600" dirty="0" smtClean="0"/>
              <a:t>faculty </a:t>
            </a:r>
            <a:r>
              <a:rPr lang="en-US" sz="1600" dirty="0"/>
              <a:t>d</a:t>
            </a:r>
            <a:r>
              <a:rPr lang="en-US" sz="1600" dirty="0" smtClean="0"/>
              <a:t>evelopment </a:t>
            </a:r>
            <a:r>
              <a:rPr lang="en-US" sz="1600" dirty="0"/>
              <a:t>p</a:t>
            </a:r>
            <a:r>
              <a:rPr lang="en-US" sz="1600" dirty="0" smtClean="0"/>
              <a:t>rograms</a:t>
            </a:r>
            <a:r>
              <a:rPr lang="en-US" sz="1600" dirty="0"/>
              <a:t>. </a:t>
            </a:r>
            <a:r>
              <a:rPr lang="en-US" sz="1600" i="1" dirty="0"/>
              <a:t>Journal of Faculty Development, 24</a:t>
            </a:r>
            <a:r>
              <a:rPr lang="en-US" sz="1600" dirty="0"/>
              <a:t>(2), 5-18</a:t>
            </a:r>
            <a:r>
              <a:rPr lang="en-US" sz="1600" dirty="0" smtClean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/>
              <a:t>Ragan, L.C. &amp; </a:t>
            </a:r>
            <a:r>
              <a:rPr lang="en-US" sz="1600" dirty="0" err="1"/>
              <a:t>McQuiggan</a:t>
            </a:r>
            <a:r>
              <a:rPr lang="en-US" sz="1600" dirty="0"/>
              <a:t>, C.A. (2014) A model for determining the effectiveness and impact of faculty professional development. In K. Shattuck (Ed.), </a:t>
            </a:r>
            <a:r>
              <a:rPr lang="en-US" sz="1600" i="1" dirty="0"/>
              <a:t>Assuring quality in online education</a:t>
            </a:r>
            <a:r>
              <a:rPr lang="en-US" sz="1600" dirty="0"/>
              <a:t> (pp. 91-109). Sterling, VA: Stylus Publishing.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180"/>
            <a:ext cx="8229600" cy="808038"/>
          </a:xfrm>
        </p:spPr>
        <p:txBody>
          <a:bodyPr/>
          <a:lstStyle/>
          <a:p>
            <a:r>
              <a:rPr lang="en-US" dirty="0" smtClean="0"/>
              <a:t>Classes in Blackboard</a:t>
            </a:r>
            <a:br>
              <a:rPr lang="en-US" dirty="0" smtClean="0"/>
            </a:br>
            <a:r>
              <a:rPr lang="en-US" sz="2000" dirty="0" smtClean="0"/>
              <a:t>Spring 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114"/>
            <a:ext cx="8229600" cy="4219770"/>
          </a:xfrm>
        </p:spPr>
        <p:txBody>
          <a:bodyPr/>
          <a:lstStyle/>
          <a:p>
            <a:r>
              <a:rPr lang="en-US" dirty="0" smtClean="0"/>
              <a:t>Face-to-face: 1,430</a:t>
            </a:r>
          </a:p>
          <a:p>
            <a:r>
              <a:rPr lang="en-US" dirty="0" smtClean="0"/>
              <a:t>Hybrid: 15</a:t>
            </a:r>
          </a:p>
          <a:p>
            <a:r>
              <a:rPr lang="en-US" dirty="0" smtClean="0"/>
              <a:t>Online: 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Matters at Rutgers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Adopted in spring 2013</a:t>
            </a:r>
          </a:p>
          <a:p>
            <a:r>
              <a:rPr lang="en-US" dirty="0" smtClean="0"/>
              <a:t>Some units developing course with QM focus</a:t>
            </a:r>
          </a:p>
          <a:p>
            <a:r>
              <a:rPr lang="en-US" dirty="0" smtClean="0"/>
              <a:t>No courses have been through the formal QM review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evaluation of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Former methods</a:t>
            </a:r>
          </a:p>
          <a:p>
            <a:r>
              <a:rPr lang="en-US" dirty="0" smtClean="0"/>
              <a:t>Current method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46579" y="3027528"/>
            <a:ext cx="5722961" cy="27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/>
                </a:solidFill>
                <a:latin typeface="+mn-lt"/>
                <a:ea typeface="ヒラギノ角ゴ Pro W3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“Identifying several methods and metrics as a starting pointing for determining impact, although perhaps not the ideal, is of far greater worth than waiting to “get it perfect.” </a:t>
            </a:r>
            <a:r>
              <a:rPr lang="en-US" sz="1800" kern="0" dirty="0" smtClean="0"/>
              <a:t>		(</a:t>
            </a:r>
            <a:r>
              <a:rPr lang="en-US" sz="1800" dirty="0" smtClean="0"/>
              <a:t>Ragan </a:t>
            </a:r>
            <a:r>
              <a:rPr lang="en-US" sz="1800" dirty="0"/>
              <a:t>&amp; </a:t>
            </a:r>
            <a:r>
              <a:rPr lang="en-US" sz="1800" dirty="0" err="1"/>
              <a:t>McQuiggan</a:t>
            </a:r>
            <a:r>
              <a:rPr lang="en-US" sz="1800" dirty="0"/>
              <a:t>, 2014</a:t>
            </a:r>
            <a:r>
              <a:rPr lang="en-US" sz="1800" kern="0" dirty="0" smtClean="0"/>
              <a:t>, p.97)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2824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Quality Online Courses (DQOC)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/>
              <a:t>Build a </a:t>
            </a:r>
            <a:r>
              <a:rPr lang="en-US" dirty="0" smtClean="0"/>
              <a:t>shell course based </a:t>
            </a:r>
            <a:r>
              <a:rPr lang="en-US" dirty="0"/>
              <a:t>on </a:t>
            </a:r>
            <a:r>
              <a:rPr lang="en-US" dirty="0" smtClean="0"/>
              <a:t>selected QM </a:t>
            </a:r>
            <a:r>
              <a:rPr lang="en-US" dirty="0"/>
              <a:t>standards</a:t>
            </a:r>
          </a:p>
          <a:p>
            <a:pPr lvl="1"/>
            <a:r>
              <a:rPr lang="en-US" dirty="0"/>
              <a:t>Experience online course as a student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QM-based course </a:t>
            </a:r>
            <a:r>
              <a:rPr lang="en-US" dirty="0" smtClean="0"/>
              <a:t>design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Format</a:t>
            </a:r>
          </a:p>
          <a:p>
            <a:pPr lvl="1"/>
            <a:r>
              <a:rPr lang="en-US" dirty="0"/>
              <a:t>Nine weeks</a:t>
            </a:r>
          </a:p>
          <a:p>
            <a:pPr lvl="1"/>
            <a:r>
              <a:rPr lang="en-US" dirty="0"/>
              <a:t>Completely online</a:t>
            </a:r>
          </a:p>
          <a:p>
            <a:pPr lvl="1"/>
            <a:r>
              <a:rPr lang="en-US" dirty="0" smtClean="0"/>
              <a:t>Offered through </a:t>
            </a:r>
            <a:r>
              <a:rPr lang="en-US" dirty="0"/>
              <a:t>Blackboard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&amp;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types of faculty development programs for QM…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 you have?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Would you like to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After participating in the Designing Quality Online Courses (DQOC) faculty </a:t>
            </a:r>
            <a:r>
              <a:rPr lang="en-US" dirty="0" smtClean="0"/>
              <a:t>development </a:t>
            </a:r>
            <a:r>
              <a:rPr lang="en-US" dirty="0"/>
              <a:t>program, what do participants apply from the program when they design an </a:t>
            </a:r>
            <a:r>
              <a:rPr lang="en-US" dirty="0" smtClean="0"/>
              <a:t>online </a:t>
            </a:r>
            <a:r>
              <a:rPr lang="en-US" dirty="0"/>
              <a:t>course?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differences in what is applied from the </a:t>
            </a:r>
            <a:r>
              <a:rPr lang="en-US" dirty="0" smtClean="0"/>
              <a:t>DQOC program </a:t>
            </a:r>
            <a:r>
              <a:rPr lang="en-US" dirty="0"/>
              <a:t>between </a:t>
            </a:r>
            <a:r>
              <a:rPr lang="en-US" dirty="0" smtClean="0"/>
              <a:t>participants </a:t>
            </a:r>
            <a:r>
              <a:rPr lang="en-US" dirty="0"/>
              <a:t>who receive a stipend and participants who do not receive a stipend?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participants’ perceptions of the effectiveness of the DQOC program? </a:t>
            </a:r>
          </a:p>
        </p:txBody>
      </p:sp>
    </p:spTree>
    <p:extLst>
      <p:ext uri="{BB962C8B-B14F-4D97-AF65-F5344CB8AC3E}">
        <p14:creationId xmlns:p14="http://schemas.microsoft.com/office/powerpoint/2010/main" val="34509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_Template_Red_Arial_B-3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RU_Template_Red_Arial_B-3</Template>
  <TotalTime>1041</TotalTime>
  <Words>1047</Words>
  <Application>Microsoft Office PowerPoint</Application>
  <PresentationFormat>On-screen Show (4:3)</PresentationFormat>
  <Paragraphs>184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Geneva</vt:lpstr>
      <vt:lpstr>inherit</vt:lpstr>
      <vt:lpstr>ヒラギノ角ゴ Pro W3</vt:lpstr>
      <vt:lpstr>RU_Template_Red_Arial_B-3</vt:lpstr>
      <vt:lpstr>Herding Cats: The Initial Roundup</vt:lpstr>
      <vt:lpstr>Objectives</vt:lpstr>
      <vt:lpstr>Context</vt:lpstr>
      <vt:lpstr>Classes in Blackboard Spring 2014 </vt:lpstr>
      <vt:lpstr>Quality Matters at Rutgers</vt:lpstr>
      <vt:lpstr>Our evaluation of professional development</vt:lpstr>
      <vt:lpstr>Designing Quality Online Courses (DQOC)</vt:lpstr>
      <vt:lpstr>Pair &amp; Share</vt:lpstr>
      <vt:lpstr>Research questions</vt:lpstr>
      <vt:lpstr>Data points</vt:lpstr>
      <vt:lpstr>Designing Quality Online Courses (DQOC)</vt:lpstr>
      <vt:lpstr>Start Here</vt:lpstr>
      <vt:lpstr>Nine Modules</vt:lpstr>
      <vt:lpstr>Module content</vt:lpstr>
      <vt:lpstr>How to Videos</vt:lpstr>
      <vt:lpstr>How to Measure Effectiveness of PD?</vt:lpstr>
      <vt:lpstr>Quality Transformation Faculty Development Assessment Framework (Ragan &amp; McQuiggan, 2014)</vt:lpstr>
      <vt:lpstr>Pair &amp; Share</vt:lpstr>
      <vt:lpstr>Step 1: Participation Metrics</vt:lpstr>
      <vt:lpstr>Step 1: Participation Metrics</vt:lpstr>
      <vt:lpstr>Step 1: Participation Metrics</vt:lpstr>
      <vt:lpstr>Step 2: Faculty Input &amp; Satisfaction Metrics</vt:lpstr>
      <vt:lpstr>Step 2: Faculty Input &amp; Satisfaction Metrics</vt:lpstr>
      <vt:lpstr>Step 3: Attitude &amp; Knowledge Metrics</vt:lpstr>
      <vt:lpstr>Step 4: Instructor Performance Metrics</vt:lpstr>
      <vt:lpstr>Results by Stipend Status</vt:lpstr>
      <vt:lpstr>Results by Completed vs. Not Completed</vt:lpstr>
      <vt:lpstr>Step 5: Student Performance Quality Assurance Techniques and Metrics  Step 6: Return on Investment Quality Assurance Techniques and Metrics</vt:lpstr>
      <vt:lpstr>Pair &amp; Share</vt:lpstr>
      <vt:lpstr>Quality Transformation Faculty Development Assessment Framework (Ragan &amp; McQuiggan, 2014)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Beaudry</dc:creator>
  <cp:lastModifiedBy>Debbie Beaudry</cp:lastModifiedBy>
  <cp:revision>48</cp:revision>
  <dcterms:created xsi:type="dcterms:W3CDTF">2013-08-15T15:48:45Z</dcterms:created>
  <dcterms:modified xsi:type="dcterms:W3CDTF">2014-10-01T18:49:14Z</dcterms:modified>
</cp:coreProperties>
</file>