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handoutMasterIdLst>
    <p:handoutMasterId r:id="rId13"/>
  </p:handoutMasterIdLst>
  <p:sldIdLst>
    <p:sldId id="256" r:id="rId2"/>
    <p:sldId id="260" r:id="rId3"/>
    <p:sldId id="257" r:id="rId4"/>
    <p:sldId id="266" r:id="rId5"/>
    <p:sldId id="258" r:id="rId6"/>
    <p:sldId id="259" r:id="rId7"/>
    <p:sldId id="262" r:id="rId8"/>
    <p:sldId id="263" r:id="rId9"/>
    <p:sldId id="267" r:id="rId10"/>
    <p:sldId id="268" r:id="rId11"/>
    <p:sldId id="264" r:id="rId1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C7DFC1-53F1-4837-A4AD-E55D52DC1494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38996A-72F0-4DFA-868E-596A1A98F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2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0 h 1753"/>
                <a:gd name="T2" fmla="*/ 670 w 670"/>
                <a:gd name="T3" fmla="*/ 1753 h 1753"/>
              </a:gdLst>
              <a:ahLst/>
              <a:cxnLst>
                <a:cxn ang="0">
                  <a:pos x="0" y="1696"/>
                </a:cxn>
                <a:cxn ang="0">
                  <a:pos x="225" y="1753"/>
                </a:cxn>
                <a:cxn ang="0">
                  <a:pos x="670" y="0"/>
                </a:cxn>
                <a:cxn ang="0">
                  <a:pos x="430" y="0"/>
                </a:cxn>
                <a:cxn ang="0">
                  <a:pos x="0" y="1696"/>
                </a:cxn>
              </a:cxnLst>
              <a:rect l="T0" t="T1" r="T2" b="T3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/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/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/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/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304E-F1DA-44CF-BFF0-47EC4091C946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B916C-4AD7-4A45-8A08-60DD6B2F7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CC80A-9F3A-4BF5-A20A-547141AFD9C6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DCF4A-FBCE-4A1C-A3BA-B57D7DA59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0FBB5-E295-487A-B989-0168FEF92FF7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B521F-60ED-48E6-B611-2FA8CA490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1DD90-203A-4031-855C-903CB5296A76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B07D-64C4-43E9-A185-5AC3ECFF8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0BEBE-563D-42F2-9205-1BD4E30BBD0D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419D-8202-4AD3-A950-B0F5A7D74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D58C-D9F3-492F-8FC5-6EE9078EB34D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40982-1ECD-48CC-B855-121593178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2773-0A78-4D46-B328-41CBB3AC942B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67F33-EF4F-49F1-A099-E6257D4E3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962A-5202-4B23-A596-DCA5ED57E887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2A58-3999-4E31-92D4-263BC6D1E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343D9-838D-4A94-ABE9-2F44D31A1967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C6ADC-DE6C-4FF5-B4E1-A5C2A2AC5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DCDED-F794-4DF6-A485-875A9DFE2EAB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DC4E0-D021-4CC1-A068-83DCA7428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3658F-9649-4AEB-B1A0-9DEAF0C4A8CA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9BA59-B406-49FF-B049-3AECE001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8561E-3300-4AF7-9D73-E460D8859AC7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9F8F-8CE1-49E5-88F2-D992A6244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2754B-D59B-4542-841F-78C5124CB8B2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FC067-3979-432C-8FF4-0B9F3F444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7A7C-15D3-4B93-A68F-75ECDD051CE5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68225-2121-4F16-83CB-E55085A07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0D5B2-44AA-48BE-96F3-30BEDA9ABF4B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7BE7B-6F82-457A-9160-2351142DD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F1382-2B8C-4F9E-84B2-A599F52648BA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B11CA-966C-4BF3-B43B-91AF96928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1BF26-1F36-4375-8DDD-69FB28A4F141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23BCB-285E-410E-80E9-401759342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1627187" y="0"/>
              <a:ext cx="1122363" cy="5329239"/>
            </a:xfrm>
            <a:custGeom>
              <a:avLst/>
              <a:gdLst>
                <a:gd name="T0" fmla="*/ 0 w 707"/>
                <a:gd name="T1" fmla="*/ 0 h 3357"/>
                <a:gd name="T2" fmla="*/ 707 w 707"/>
                <a:gd name="T3" fmla="*/ 3357 h 3357"/>
              </a:gdLst>
              <a:ahLst/>
              <a:cxnLst>
                <a:cxn ang="0">
                  <a:pos x="0" y="3330"/>
                </a:cxn>
                <a:cxn ang="0">
                  <a:pos x="156" y="3357"/>
                </a:cxn>
                <a:cxn ang="0">
                  <a:pos x="707" y="0"/>
                </a:cxn>
                <a:cxn ang="0">
                  <a:pos x="547" y="0"/>
                </a:cxn>
                <a:cxn ang="0">
                  <a:pos x="0" y="3330"/>
                </a:cxn>
              </a:cxnLst>
              <a:rect l="T0" t="T1" r="T2" b="T3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F05AD155-DE81-4C0B-BB82-8D4D7BDF3DC5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4B5CC554-DB91-4C6D-BB19-EFF3C6BC4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4" r:id="rId3"/>
    <p:sldLayoutId id="2147483753" r:id="rId4"/>
    <p:sldLayoutId id="2147483752" r:id="rId5"/>
    <p:sldLayoutId id="2147483751" r:id="rId6"/>
    <p:sldLayoutId id="2147483750" r:id="rId7"/>
    <p:sldLayoutId id="2147483749" r:id="rId8"/>
    <p:sldLayoutId id="2147483748" r:id="rId9"/>
    <p:sldLayoutId id="2147483747" r:id="rId10"/>
    <p:sldLayoutId id="2147483746" r:id="rId11"/>
    <p:sldLayoutId id="2147483757" r:id="rId12"/>
    <p:sldLayoutId id="2147483745" r:id="rId13"/>
    <p:sldLayoutId id="2147483758" r:id="rId14"/>
    <p:sldLayoutId id="2147483744" r:id="rId15"/>
    <p:sldLayoutId id="2147483743" r:id="rId16"/>
    <p:sldLayoutId id="2147483742" r:id="rId1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bright@Olympic.edu" TargetMode="External"/><Relationship Id="rId2" Type="http://schemas.openxmlformats.org/officeDocument/2006/relationships/hyperlink" Target="mailto:ladamson@Olympic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ctrTitle"/>
          </p:nvPr>
        </p:nvSpPr>
        <p:spPr>
          <a:xfrm>
            <a:off x="2928938" y="1379538"/>
            <a:ext cx="8574087" cy="2616200"/>
          </a:xfrm>
        </p:spPr>
        <p:txBody>
          <a:bodyPr/>
          <a:lstStyle/>
          <a:p>
            <a:pPr eaLnBrk="1" hangingPunct="1"/>
            <a:r>
              <a:rPr lang="en-US" sz="4800" smtClean="0">
                <a:ln>
                  <a:noFill/>
                </a:ln>
              </a:rPr>
              <a:t>Using a Faculty Learning Community to Take the Next Step</a:t>
            </a:r>
          </a:p>
        </p:txBody>
      </p:sp>
      <p:sp>
        <p:nvSpPr>
          <p:cNvPr id="20482" name="Subtitle 2"/>
          <p:cNvSpPr>
            <a:spLocks noGrp="1"/>
          </p:cNvSpPr>
          <p:nvPr>
            <p:ph type="subTitle" idx="1"/>
          </p:nvPr>
        </p:nvSpPr>
        <p:spPr>
          <a:xfrm>
            <a:off x="4514850" y="3995738"/>
            <a:ext cx="6988175" cy="1389062"/>
          </a:xfrm>
        </p:spPr>
        <p:txBody>
          <a:bodyPr/>
          <a:lstStyle/>
          <a:p>
            <a:pPr eaLnBrk="1" hangingPunct="1"/>
            <a:r>
              <a:rPr lang="en-US" sz="2800" smtClean="0"/>
              <a:t>Or, “How to overcome the paralyzing fear of a formal QM Review”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1581150" y="360363"/>
            <a:ext cx="10018713" cy="1100137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Other Comments from Participants</a:t>
            </a:r>
          </a:p>
        </p:txBody>
      </p:sp>
      <p:sp>
        <p:nvSpPr>
          <p:cNvPr id="29700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193800" y="1362075"/>
            <a:ext cx="6262688" cy="4970463"/>
          </a:xfrm>
        </p:spPr>
        <p:txBody>
          <a:bodyPr/>
          <a:lstStyle/>
          <a:p>
            <a:pPr eaLnBrk="1" hangingPunct="1"/>
            <a:r>
              <a:rPr lang="en-US" sz="1800" i="1" smtClean="0"/>
              <a:t>	</a:t>
            </a:r>
            <a:r>
              <a:rPr lang="en-US" i="1" smtClean="0"/>
              <a:t>The FLC is a great opportunity for exchange among instructors.</a:t>
            </a:r>
          </a:p>
          <a:p>
            <a:pPr eaLnBrk="1" hangingPunct="1"/>
            <a:r>
              <a:rPr lang="en-US" i="1" smtClean="0"/>
              <a:t>	I got some really helpful feedback from a peer.</a:t>
            </a:r>
          </a:p>
          <a:p>
            <a:pPr eaLnBrk="1" hangingPunct="1"/>
            <a:r>
              <a:rPr lang="en-US" smtClean="0"/>
              <a:t>	</a:t>
            </a:r>
            <a:r>
              <a:rPr lang="en-US" i="1" smtClean="0"/>
              <a:t>This gave me the specific tools that I needed.</a:t>
            </a:r>
          </a:p>
          <a:p>
            <a:pPr eaLnBrk="1" hangingPunct="1"/>
            <a:r>
              <a:rPr lang="en-US" i="1" smtClean="0"/>
              <a:t>	The FLC gave me the experiential training and support needed to feel confident in making the changes to my course.</a:t>
            </a:r>
          </a:p>
          <a:p>
            <a:pPr eaLnBrk="1" hangingPunct="1"/>
            <a:r>
              <a:rPr lang="en-US" i="1" smtClean="0"/>
              <a:t>  Getting involved in this FLC was well worth my time.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6388" y="2654300"/>
            <a:ext cx="3576637" cy="14859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sz="1800" smtClean="0"/>
          </a:p>
          <a:p>
            <a:pPr marL="0" indent="0" eaLnBrk="1" hangingPunct="1">
              <a:buFont typeface="Arial" charset="0"/>
              <a:buNone/>
            </a:pPr>
            <a:endParaRPr lang="en-US" sz="1800" i="1" smtClean="0"/>
          </a:p>
        </p:txBody>
      </p:sp>
      <p:pic>
        <p:nvPicPr>
          <p:cNvPr id="29702" name="Picture 6" descr="53271947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543800" y="2333625"/>
            <a:ext cx="4292600" cy="34639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Presenters</a:t>
            </a:r>
          </a:p>
        </p:txBody>
      </p:sp>
      <p:sp>
        <p:nvSpPr>
          <p:cNvPr id="30722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484313" y="2667000"/>
            <a:ext cx="4932362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smtClean="0"/>
              <a:t>LAURIE ADAMSON: PR, MR, OFC FOR APPQMR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smtClean="0"/>
              <a:t>FACULTY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smtClean="0">
                <a:hlinkClick r:id="rId2"/>
              </a:rPr>
              <a:t>LADAMSON@OLYMPIC.EDU</a:t>
            </a:r>
            <a:endParaRPr lang="en-US" sz="18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smtClean="0"/>
              <a:t>(360) 475-7770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18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smtClean="0"/>
              <a:t>KATHY BRIGHT: PR, MR, OFC for APPQMR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smtClean="0"/>
              <a:t>ELEARNING DIRECTOR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smtClean="0">
                <a:hlinkClick r:id="rId3"/>
              </a:rPr>
              <a:t>KBRIGHT@OLYMPIC.EDU</a:t>
            </a:r>
            <a:endParaRPr lang="en-US" sz="18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1800" smtClean="0"/>
              <a:t>(360) 475-7772</a:t>
            </a:r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</p:txBody>
      </p:sp>
      <p:pic>
        <p:nvPicPr>
          <p:cNvPr id="30723" name="Picture 5" descr="images42NKZ78O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7329488" y="2217738"/>
            <a:ext cx="3538537" cy="417036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The Challenge</a:t>
            </a:r>
          </a:p>
        </p:txBody>
      </p:sp>
      <p:sp>
        <p:nvSpPr>
          <p:cNvPr id="21506" name="Rectangle 7"/>
          <p:cNvSpPr>
            <a:spLocks noGrp="1"/>
          </p:cNvSpPr>
          <p:nvPr>
            <p:ph type="body" sz="half" idx="4294967295"/>
          </p:nvPr>
        </p:nvSpPr>
        <p:spPr>
          <a:xfrm>
            <a:off x="1484313" y="2374900"/>
            <a:ext cx="5402262" cy="3776663"/>
          </a:xfrm>
        </p:spPr>
        <p:txBody>
          <a:bodyPr/>
          <a:lstStyle/>
          <a:p>
            <a:pPr eaLnBrk="1" hangingPunct="1"/>
            <a:r>
              <a:rPr lang="en-US" sz="3200" smtClean="0"/>
              <a:t>Over 120 Faculty completed APPQMR</a:t>
            </a:r>
          </a:p>
          <a:p>
            <a:pPr eaLnBrk="1" hangingPunct="1"/>
            <a:r>
              <a:rPr lang="en-US" sz="3200" smtClean="0"/>
              <a:t>ZERO took the next step</a:t>
            </a:r>
          </a:p>
          <a:p>
            <a:pPr eaLnBrk="1" hangingPunct="1"/>
            <a:r>
              <a:rPr lang="en-US" sz="3200" smtClean="0"/>
              <a:t>Fear? Time? Lack of Understanding?</a:t>
            </a:r>
            <a:r>
              <a:rPr lang="en-US" sz="2800" smtClean="0"/>
              <a:t> </a:t>
            </a:r>
          </a:p>
          <a:p>
            <a:pPr eaLnBrk="1" hangingPunct="1"/>
            <a:endParaRPr lang="en-US" sz="2800" smtClean="0"/>
          </a:p>
        </p:txBody>
      </p:sp>
      <p:pic>
        <p:nvPicPr>
          <p:cNvPr id="21507" name="Picture 6" descr="imagesPB3PXNKP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191375" y="2098675"/>
            <a:ext cx="4637088" cy="412591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1225550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The Concept</a:t>
            </a:r>
          </a:p>
        </p:txBody>
      </p:sp>
      <p:sp>
        <p:nvSpPr>
          <p:cNvPr id="22530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262063" y="2679700"/>
            <a:ext cx="5387975" cy="34020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Give them Time and Community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Create Structure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Apply the FLC Model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Compensate for Achievement</a:t>
            </a:r>
          </a:p>
          <a:p>
            <a:pPr eaLnBrk="1" hangingPunct="1">
              <a:lnSpc>
                <a:spcPct val="90000"/>
              </a:lnSpc>
            </a:pPr>
            <a:endParaRPr lang="en-US" sz="3200" smtClean="0"/>
          </a:p>
        </p:txBody>
      </p:sp>
      <p:pic>
        <p:nvPicPr>
          <p:cNvPr id="22531" name="Picture 6" descr="imagesJ5EHFPI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894388" y="1906588"/>
            <a:ext cx="5551487" cy="44037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The Requirements</a:t>
            </a:r>
          </a:p>
        </p:txBody>
      </p:sp>
      <p:sp>
        <p:nvSpPr>
          <p:cNvPr id="23554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497013" y="2959100"/>
            <a:ext cx="5708650" cy="3124200"/>
          </a:xfrm>
        </p:spPr>
        <p:txBody>
          <a:bodyPr/>
          <a:lstStyle/>
          <a:p>
            <a:pPr eaLnBrk="1" hangingPunct="1"/>
            <a:r>
              <a:rPr lang="en-US" sz="2800" smtClean="0"/>
              <a:t>Attend 8 of 12 Workshops</a:t>
            </a:r>
          </a:p>
          <a:p>
            <a:pPr eaLnBrk="1" hangingPunct="1"/>
            <a:r>
              <a:rPr lang="en-US" sz="2800" smtClean="0"/>
              <a:t>Conduct a Self-Review</a:t>
            </a:r>
          </a:p>
          <a:p>
            <a:pPr eaLnBrk="1" hangingPunct="1"/>
            <a:r>
              <a:rPr lang="en-US" sz="2800" smtClean="0"/>
              <a:t>Participate in Pair/Share Mini-Review</a:t>
            </a:r>
          </a:p>
          <a:p>
            <a:pPr eaLnBrk="1" hangingPunct="1"/>
            <a:r>
              <a:rPr lang="en-US" sz="2800" smtClean="0"/>
              <a:t>Complete Course Worksheet</a:t>
            </a:r>
          </a:p>
          <a:p>
            <a:pPr eaLnBrk="1" hangingPunct="1"/>
            <a:r>
              <a:rPr lang="en-US" sz="2800" smtClean="0"/>
              <a:t>Submit Workshop Evaluation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000" smtClean="0"/>
          </a:p>
        </p:txBody>
      </p:sp>
      <p:pic>
        <p:nvPicPr>
          <p:cNvPr id="23555" name="Picture 6" descr="imagesF8LR9MVT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904163" y="2012950"/>
            <a:ext cx="3413125" cy="44116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1239838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The Schedule</a:t>
            </a:r>
          </a:p>
        </p:txBody>
      </p:sp>
      <p:sp>
        <p:nvSpPr>
          <p:cNvPr id="24578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317625" y="2098675"/>
            <a:ext cx="5099050" cy="3692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Two Options: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Monday Afternoon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Thursday Morning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Begin with Standard 2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Move to Standard 8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Follow with Standards 1, 3, 5, 6, &amp; 7</a:t>
            </a:r>
          </a:p>
        </p:txBody>
      </p:sp>
      <p:pic>
        <p:nvPicPr>
          <p:cNvPr id="24579" name="Picture 6" descr="imagesT0X4YBQB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391400" y="2008188"/>
            <a:ext cx="3592513" cy="38417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Typical Agenda</a:t>
            </a:r>
          </a:p>
        </p:txBody>
      </p:sp>
      <p:sp>
        <p:nvSpPr>
          <p:cNvPr id="25602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220788" y="2667000"/>
            <a:ext cx="5846762" cy="3124200"/>
          </a:xfrm>
        </p:spPr>
        <p:txBody>
          <a:bodyPr/>
          <a:lstStyle/>
          <a:p>
            <a:pPr eaLnBrk="1" hangingPunct="1"/>
            <a:r>
              <a:rPr lang="en-US" sz="2800" smtClean="0"/>
              <a:t>Review of Each Specific Standard</a:t>
            </a:r>
          </a:p>
          <a:p>
            <a:pPr eaLnBrk="1" hangingPunct="1"/>
            <a:r>
              <a:rPr lang="en-US" sz="2800" smtClean="0"/>
              <a:t>Examples of “Met” or “Not Met”</a:t>
            </a:r>
          </a:p>
          <a:p>
            <a:pPr eaLnBrk="1" hangingPunct="1"/>
            <a:r>
              <a:rPr lang="en-US" sz="2800" smtClean="0"/>
              <a:t>Discussion of Alternatives to Meet Standards</a:t>
            </a:r>
          </a:p>
          <a:p>
            <a:pPr eaLnBrk="1" hangingPunct="1"/>
            <a:r>
              <a:rPr lang="en-US" sz="2800" smtClean="0"/>
              <a:t>Online Research</a:t>
            </a:r>
          </a:p>
          <a:p>
            <a:pPr eaLnBrk="1" hangingPunct="1"/>
            <a:r>
              <a:rPr lang="en-US" sz="2800" smtClean="0"/>
              <a:t>Hands on Activity</a:t>
            </a:r>
          </a:p>
        </p:txBody>
      </p:sp>
      <p:pic>
        <p:nvPicPr>
          <p:cNvPr id="25603" name="Picture 6" descr="imagesA4WTR9P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305675" y="2428875"/>
            <a:ext cx="4602163" cy="34480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1431925" y="469900"/>
            <a:ext cx="10018713" cy="1054100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The Materials &amp; Activities</a:t>
            </a:r>
          </a:p>
        </p:txBody>
      </p:sp>
      <p:sp>
        <p:nvSpPr>
          <p:cNvPr id="26626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443038" y="2008188"/>
            <a:ext cx="6292850" cy="4159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QM Materials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Helpful Recommendations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i="1" smtClean="0"/>
              <a:t>Laminated</a:t>
            </a:r>
            <a:r>
              <a:rPr lang="en-US" sz="2400" smtClean="0"/>
              <a:t> Bloom’s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Professor Dancealot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Activities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Pair/Share of Standard 4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Write test items for each Bloom’s Level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Outcome/Assessment Challenge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Document Styles for Accessibility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</p:txBody>
      </p:sp>
      <p:pic>
        <p:nvPicPr>
          <p:cNvPr id="26627" name="Picture 8" descr="imagesNOKDCKTW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913688" y="1708150"/>
            <a:ext cx="3511550" cy="431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The Results</a:t>
            </a:r>
          </a:p>
        </p:txBody>
      </p:sp>
      <p:sp>
        <p:nvSpPr>
          <p:cNvPr id="27650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484313" y="2667000"/>
            <a:ext cx="4932362" cy="3124200"/>
          </a:xfrm>
        </p:spPr>
        <p:txBody>
          <a:bodyPr/>
          <a:lstStyle/>
          <a:p>
            <a:pPr eaLnBrk="1" hangingPunct="1"/>
            <a:r>
              <a:rPr lang="en-US" sz="3200" smtClean="0"/>
              <a:t>9 of 12 Completed the Requirements</a:t>
            </a:r>
          </a:p>
          <a:p>
            <a:pPr eaLnBrk="1" hangingPunct="1"/>
            <a:r>
              <a:rPr lang="en-US" sz="3200" smtClean="0"/>
              <a:t>4 classes currently in “Informal Review”</a:t>
            </a:r>
          </a:p>
          <a:p>
            <a:pPr eaLnBrk="1" hangingPunct="1"/>
            <a:r>
              <a:rPr lang="en-US" sz="3200" smtClean="0"/>
              <a:t>2 Instructors Committed to Formal Review</a:t>
            </a:r>
          </a:p>
        </p:txBody>
      </p:sp>
      <p:pic>
        <p:nvPicPr>
          <p:cNvPr id="27651" name="Picture 6" descr="images3FUROV4C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342063" y="2667000"/>
            <a:ext cx="5348287" cy="32099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1471613" y="533400"/>
            <a:ext cx="10018712" cy="1101725"/>
          </a:xfrm>
        </p:spPr>
        <p:txBody>
          <a:bodyPr/>
          <a:lstStyle/>
          <a:p>
            <a:pPr eaLnBrk="1" hangingPunct="1"/>
            <a:r>
              <a:rPr lang="en-US" smtClean="0">
                <a:ln>
                  <a:noFill/>
                </a:ln>
              </a:rPr>
              <a:t>Feedback from Participants</a:t>
            </a:r>
          </a:p>
        </p:txBody>
      </p:sp>
      <p:sp>
        <p:nvSpPr>
          <p:cNvPr id="28676" name="Rectangle 4"/>
          <p:cNvSpPr>
            <a:spLocks noGrp="1"/>
          </p:cNvSpPr>
          <p:nvPr>
            <p:ph type="body" sz="half" idx="4294967295"/>
          </p:nvPr>
        </p:nvSpPr>
        <p:spPr>
          <a:xfrm>
            <a:off x="1484313" y="2667000"/>
            <a:ext cx="4932362" cy="3124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All respondents reported that: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Participation in the FLC </a:t>
            </a:r>
            <a:r>
              <a:rPr lang="en-US" sz="2400" b="1" smtClean="0"/>
              <a:t>significantly</a:t>
            </a:r>
            <a:r>
              <a:rPr lang="en-US" sz="2400" smtClean="0"/>
              <a:t> built their confidence in course design.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They are </a:t>
            </a:r>
            <a:r>
              <a:rPr lang="en-US" sz="2400" b="1" smtClean="0"/>
              <a:t>likely</a:t>
            </a:r>
            <a:r>
              <a:rPr lang="en-US" sz="2400" smtClean="0"/>
              <a:t> to recommend this FLC to their colleagues.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75% of respondents: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would repeat the FLC next year to revise another hybrid or online course.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 plan to submit their course for a complete, informal review.</a:t>
            </a:r>
            <a:endParaRPr lang="en-US" sz="2400" i="1" smtClean="0"/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9075" y="2667000"/>
            <a:ext cx="4933950" cy="1485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600" smtClean="0"/>
              <a:t>   </a:t>
            </a:r>
            <a:endParaRPr lang="en-US" sz="1600" i="1" smtClean="0"/>
          </a:p>
          <a:p>
            <a:pPr eaLnBrk="1" hangingPunct="1">
              <a:lnSpc>
                <a:spcPct val="80000"/>
              </a:lnSpc>
            </a:pPr>
            <a:endParaRPr lang="en-US" sz="1600" i="1" smtClean="0"/>
          </a:p>
        </p:txBody>
      </p:sp>
      <p:pic>
        <p:nvPicPr>
          <p:cNvPr id="28680" name="Picture 8" descr="index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461250" y="1712913"/>
            <a:ext cx="3717925" cy="44608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520</TotalTime>
  <Words>293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Parallax</vt:lpstr>
      <vt:lpstr>Using a Faculty Learning Community to Take the Next Step</vt:lpstr>
      <vt:lpstr>The Challenge</vt:lpstr>
      <vt:lpstr>The Concept</vt:lpstr>
      <vt:lpstr>The Requirements</vt:lpstr>
      <vt:lpstr>The Schedule</vt:lpstr>
      <vt:lpstr>Typical Agenda</vt:lpstr>
      <vt:lpstr>The Materials &amp; Activities</vt:lpstr>
      <vt:lpstr>The Results</vt:lpstr>
      <vt:lpstr>Feedback from Participants</vt:lpstr>
      <vt:lpstr>Other Comments from Participants</vt:lpstr>
      <vt:lpstr>Presenters</vt:lpstr>
    </vt:vector>
  </TitlesOfParts>
  <Company>OLYMPIC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</dc:creator>
  <cp:lastModifiedBy>Beth</cp:lastModifiedBy>
  <cp:revision>25</cp:revision>
  <cp:lastPrinted>2015-03-13T23:06:50Z</cp:lastPrinted>
  <dcterms:created xsi:type="dcterms:W3CDTF">2015-03-13T17:34:39Z</dcterms:created>
  <dcterms:modified xsi:type="dcterms:W3CDTF">2015-04-03T16:31:10Z</dcterms:modified>
</cp:coreProperties>
</file>