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6" r:id="rId2"/>
    <p:sldId id="290" r:id="rId3"/>
    <p:sldId id="347" r:id="rId4"/>
    <p:sldId id="289" r:id="rId5"/>
    <p:sldId id="330" r:id="rId6"/>
    <p:sldId id="297" r:id="rId7"/>
    <p:sldId id="270" r:id="rId8"/>
    <p:sldId id="277" r:id="rId9"/>
    <p:sldId id="332" r:id="rId10"/>
    <p:sldId id="338" r:id="rId11"/>
    <p:sldId id="339" r:id="rId12"/>
    <p:sldId id="316" r:id="rId13"/>
    <p:sldId id="317" r:id="rId14"/>
    <p:sldId id="314" r:id="rId15"/>
    <p:sldId id="346" r:id="rId16"/>
    <p:sldId id="344" r:id="rId17"/>
    <p:sldId id="323" r:id="rId18"/>
    <p:sldId id="340" r:id="rId19"/>
    <p:sldId id="319" r:id="rId20"/>
    <p:sldId id="342" r:id="rId21"/>
    <p:sldId id="324" r:id="rId22"/>
    <p:sldId id="341" r:id="rId23"/>
    <p:sldId id="320" r:id="rId24"/>
    <p:sldId id="345" r:id="rId25"/>
    <p:sldId id="321" r:id="rId26"/>
    <p:sldId id="343" r:id="rId27"/>
    <p:sldId id="283" r:id="rId28"/>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brenner" initials="c"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00" autoAdjust="0"/>
    <p:restoredTop sz="89908" autoAdjust="0"/>
  </p:normalViewPr>
  <p:slideViewPr>
    <p:cSldViewPr>
      <p:cViewPr>
        <p:scale>
          <a:sx n="50" d="100"/>
          <a:sy n="50" d="100"/>
        </p:scale>
        <p:origin x="-1590" y="-9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explosion val="25"/>
          <c:dPt>
            <c:idx val="1"/>
            <c:bubble3D val="0"/>
          </c:dPt>
          <c:cat>
            <c:strRef>
              <c:f>Sheet1!$A$2:$A$3</c:f>
              <c:strCache>
                <c:ptCount val="2"/>
                <c:pt idx="0">
                  <c:v>Met</c:v>
                </c:pt>
                <c:pt idx="1">
                  <c:v>Did Not Meet</c:v>
                </c:pt>
              </c:strCache>
            </c:strRef>
          </c:cat>
          <c:val>
            <c:numRef>
              <c:f>Sheet1!$B$2:$B$3</c:f>
              <c:numCache>
                <c:formatCode>General</c:formatCode>
                <c:ptCount val="2"/>
                <c:pt idx="0">
                  <c:v>30</c:v>
                </c:pt>
                <c:pt idx="1">
                  <c:v>10</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cat>
            <c:strRef>
              <c:f>Sheet1!$A$2:$A$10</c:f>
              <c:strCache>
                <c:ptCount val="9"/>
                <c:pt idx="0">
                  <c:v>Outcomes/Alignment</c:v>
                </c:pt>
                <c:pt idx="1">
                  <c:v>Assignments</c:v>
                </c:pt>
                <c:pt idx="2">
                  <c:v>Self assessments</c:v>
                </c:pt>
                <c:pt idx="3">
                  <c:v>Start Here</c:v>
                </c:pt>
                <c:pt idx="4">
                  <c:v>Resources</c:v>
                </c:pt>
                <c:pt idx="5">
                  <c:v>Location</c:v>
                </c:pt>
                <c:pt idx="6">
                  <c:v>Technology</c:v>
                </c:pt>
                <c:pt idx="7">
                  <c:v>Syllabus</c:v>
                </c:pt>
                <c:pt idx="8">
                  <c:v>Administrative/other</c:v>
                </c:pt>
              </c:strCache>
            </c:strRef>
          </c:cat>
          <c:val>
            <c:numRef>
              <c:f>Sheet1!$B$2:$B$10</c:f>
              <c:numCache>
                <c:formatCode>General</c:formatCode>
                <c:ptCount val="9"/>
                <c:pt idx="0">
                  <c:v>23</c:v>
                </c:pt>
                <c:pt idx="1">
                  <c:v>12</c:v>
                </c:pt>
                <c:pt idx="2">
                  <c:v>7</c:v>
                </c:pt>
                <c:pt idx="3">
                  <c:v>3</c:v>
                </c:pt>
                <c:pt idx="4">
                  <c:v>4</c:v>
                </c:pt>
                <c:pt idx="5">
                  <c:v>18</c:v>
                </c:pt>
                <c:pt idx="6">
                  <c:v>4</c:v>
                </c:pt>
                <c:pt idx="7">
                  <c:v>2</c:v>
                </c:pt>
                <c:pt idx="8">
                  <c:v>8</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invertIfNegative val="0"/>
          <c:cat>
            <c:strRef>
              <c:f>Sheet1!$A$2:$A$5</c:f>
              <c:strCache>
                <c:ptCount val="4"/>
                <c:pt idx="0">
                  <c:v>Measurability</c:v>
                </c:pt>
                <c:pt idx="1">
                  <c:v>Alignment</c:v>
                </c:pt>
                <c:pt idx="2">
                  <c:v>Wording</c:v>
                </c:pt>
                <c:pt idx="3">
                  <c:v>Appropriateness</c:v>
                </c:pt>
              </c:strCache>
            </c:strRef>
          </c:cat>
          <c:val>
            <c:numRef>
              <c:f>Sheet1!$B$2:$B$5</c:f>
              <c:numCache>
                <c:formatCode>General</c:formatCode>
                <c:ptCount val="4"/>
                <c:pt idx="0">
                  <c:v>12</c:v>
                </c:pt>
                <c:pt idx="1">
                  <c:v>6</c:v>
                </c:pt>
                <c:pt idx="2">
                  <c:v>6</c:v>
                </c:pt>
                <c:pt idx="3">
                  <c:v>5</c:v>
                </c:pt>
              </c:numCache>
            </c:numRef>
          </c:val>
        </c:ser>
        <c:dLbls>
          <c:showLegendKey val="0"/>
          <c:showVal val="0"/>
          <c:showCatName val="0"/>
          <c:showSerName val="0"/>
          <c:showPercent val="0"/>
          <c:showBubbleSize val="0"/>
        </c:dLbls>
        <c:gapWidth val="150"/>
        <c:axId val="39564416"/>
        <c:axId val="39565952"/>
      </c:barChart>
      <c:catAx>
        <c:axId val="39564416"/>
        <c:scaling>
          <c:orientation val="minMax"/>
        </c:scaling>
        <c:delete val="0"/>
        <c:axPos val="b"/>
        <c:majorTickMark val="out"/>
        <c:minorTickMark val="none"/>
        <c:tickLblPos val="nextTo"/>
        <c:crossAx val="39565952"/>
        <c:crosses val="autoZero"/>
        <c:auto val="1"/>
        <c:lblAlgn val="ctr"/>
        <c:lblOffset val="100"/>
        <c:noMultiLvlLbl val="0"/>
      </c:catAx>
      <c:valAx>
        <c:axId val="39565952"/>
        <c:scaling>
          <c:orientation val="minMax"/>
        </c:scaling>
        <c:delete val="0"/>
        <c:axPos val="l"/>
        <c:majorGridlines/>
        <c:numFmt formatCode="General" sourceLinked="1"/>
        <c:majorTickMark val="out"/>
        <c:minorTickMark val="none"/>
        <c:tickLblPos val="nextTo"/>
        <c:crossAx val="395644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invertIfNegative val="0"/>
          <c:cat>
            <c:strRef>
              <c:f>Sheet1!$A$2:$A$5</c:f>
              <c:strCache>
                <c:ptCount val="4"/>
                <c:pt idx="0">
                  <c:v>Variation</c:v>
                </c:pt>
                <c:pt idx="1">
                  <c:v>Discussion</c:v>
                </c:pt>
                <c:pt idx="2">
                  <c:v>Rigor</c:v>
                </c:pt>
                <c:pt idx="3">
                  <c:v>Reading</c:v>
                </c:pt>
              </c:strCache>
            </c:strRef>
          </c:cat>
          <c:val>
            <c:numRef>
              <c:f>Sheet1!$B$2:$B$5</c:f>
              <c:numCache>
                <c:formatCode>General</c:formatCode>
                <c:ptCount val="4"/>
                <c:pt idx="0">
                  <c:v>8</c:v>
                </c:pt>
                <c:pt idx="1">
                  <c:v>5</c:v>
                </c:pt>
                <c:pt idx="2">
                  <c:v>4</c:v>
                </c:pt>
                <c:pt idx="3">
                  <c:v>1</c:v>
                </c:pt>
              </c:numCache>
            </c:numRef>
          </c:val>
        </c:ser>
        <c:dLbls>
          <c:showLegendKey val="0"/>
          <c:showVal val="0"/>
          <c:showCatName val="0"/>
          <c:showSerName val="0"/>
          <c:showPercent val="0"/>
          <c:showBubbleSize val="0"/>
        </c:dLbls>
        <c:gapWidth val="150"/>
        <c:axId val="317320576"/>
        <c:axId val="316630144"/>
      </c:barChart>
      <c:catAx>
        <c:axId val="317320576"/>
        <c:scaling>
          <c:orientation val="minMax"/>
        </c:scaling>
        <c:delete val="0"/>
        <c:axPos val="b"/>
        <c:majorTickMark val="out"/>
        <c:minorTickMark val="none"/>
        <c:tickLblPos val="nextTo"/>
        <c:crossAx val="316630144"/>
        <c:crosses val="autoZero"/>
        <c:auto val="1"/>
        <c:lblAlgn val="ctr"/>
        <c:lblOffset val="100"/>
        <c:noMultiLvlLbl val="0"/>
      </c:catAx>
      <c:valAx>
        <c:axId val="316630144"/>
        <c:scaling>
          <c:orientation val="minMax"/>
        </c:scaling>
        <c:delete val="0"/>
        <c:axPos val="l"/>
        <c:majorGridlines/>
        <c:numFmt formatCode="General" sourceLinked="1"/>
        <c:majorTickMark val="out"/>
        <c:minorTickMark val="none"/>
        <c:tickLblPos val="nextTo"/>
        <c:crossAx val="317320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619E3-B501-4572-9FFA-8CF4E7C5D202}" type="datetimeFigureOut">
              <a:rPr lang="en-US" smtClean="0"/>
              <a:pPr/>
              <a:t>4/16/2014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3486CD-FE1B-4472-9A70-6BB9CFC282DE}" type="slidenum">
              <a:rPr lang="en-US" smtClean="0"/>
              <a:pPr/>
              <a:t>‹#›</a:t>
            </a:fld>
            <a:endParaRPr lang="en-US"/>
          </a:p>
        </p:txBody>
      </p:sp>
    </p:spTree>
    <p:extLst>
      <p:ext uri="{BB962C8B-B14F-4D97-AF65-F5344CB8AC3E}">
        <p14:creationId xmlns:p14="http://schemas.microsoft.com/office/powerpoint/2010/main" val="688492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46E852-C1D9-42B0-AC6E-3A20952F16E8}" type="slidenum">
              <a:rPr lang="en-US" smtClean="0"/>
              <a:pPr/>
              <a:t>1</a:t>
            </a:fld>
            <a:endParaRPr lang="en-US"/>
          </a:p>
        </p:txBody>
      </p:sp>
    </p:spTree>
    <p:extLst>
      <p:ext uri="{BB962C8B-B14F-4D97-AF65-F5344CB8AC3E}">
        <p14:creationId xmlns:p14="http://schemas.microsoft.com/office/powerpoint/2010/main" val="2319339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Assignment issues:  These observation addressed the assignments used in the courses.  Most comments</a:t>
            </a:r>
            <a:r>
              <a:rPr lang="en-US" baseline="0" dirty="0" smtClean="0"/>
              <a:t> dealt with the repetitive format of our courses (2 discussion forums followed by a written assignment in each module) and suggested adding some variety, such as more group projects or simulations, where appropriate.  [Several reviewers liked the formatted approach, and suggested students knew what to expect as a result]. </a:t>
            </a:r>
          </a:p>
          <a:p>
            <a:endParaRPr lang="en-US" baseline="0" dirty="0" smtClean="0"/>
          </a:p>
          <a:p>
            <a:r>
              <a:rPr lang="en-US" baseline="0" dirty="0" smtClean="0"/>
              <a:t>Some comments critiqued the rigor of the courses.  At least two reviewers felt that ORG 8542 was insufficiently rigorous for a doctoral-level course, while another observed that ORG/PSY 7302 emphasized </a:t>
            </a:r>
            <a:r>
              <a:rPr lang="en-US" b="1" i="1" baseline="0" dirty="0" smtClean="0"/>
              <a:t>basic</a:t>
            </a:r>
            <a:r>
              <a:rPr lang="en-US" baseline="0" dirty="0" smtClean="0"/>
              <a:t> research skills, rather than what was implied by the title of the course: Advanced Research Methods.</a:t>
            </a:r>
          </a:p>
          <a:p>
            <a:endParaRPr lang="en-US" baseline="0" dirty="0" smtClean="0"/>
          </a:p>
          <a:p>
            <a:r>
              <a:rPr lang="en-US" baseline="0" dirty="0" smtClean="0"/>
              <a:t>A few noted that the discussion forums did not, in fact, encourage any real discussion as they imposed only the obligation to answer a question and “comment” on the contributions of other classmates.  This does not encourage actual interaction between course participants, as noted by a reviewer for ORG/PSY 6120.</a:t>
            </a:r>
            <a:endParaRPr lang="en-US" dirty="0" smtClean="0"/>
          </a:p>
          <a:p>
            <a:endParaRPr lang="en-US" dirty="0"/>
          </a:p>
        </p:txBody>
      </p:sp>
      <p:sp>
        <p:nvSpPr>
          <p:cNvPr id="4" name="Slide Number Placeholder 3"/>
          <p:cNvSpPr>
            <a:spLocks noGrp="1"/>
          </p:cNvSpPr>
          <p:nvPr>
            <p:ph type="sldNum" sz="quarter" idx="10"/>
          </p:nvPr>
        </p:nvSpPr>
        <p:spPr/>
        <p:txBody>
          <a:bodyPr/>
          <a:lstStyle/>
          <a:p>
            <a:fld id="{043486CD-FE1B-4472-9A70-6BB9CFC282DE}" type="slidenum">
              <a:rPr lang="en-US" smtClean="0"/>
              <a:pPr/>
              <a:t>20</a:t>
            </a:fld>
            <a:endParaRPr lang="en-US"/>
          </a:p>
        </p:txBody>
      </p:sp>
    </p:spTree>
    <p:extLst>
      <p:ext uri="{BB962C8B-B14F-4D97-AF65-F5344CB8AC3E}">
        <p14:creationId xmlns:p14="http://schemas.microsoft.com/office/powerpoint/2010/main" val="2576149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Assignment issues:  These observation addressed the assignments used in the courses.  Most comments</a:t>
            </a:r>
            <a:r>
              <a:rPr lang="en-US" baseline="0" dirty="0" smtClean="0"/>
              <a:t> dealt with the repetitive format of our courses (2 discussion forums followed by a written assignment in each module) and suggested adding some variety, such as more group projects or simulations, where appropriate.  [Several reviewers liked the formatted approach, and suggested students knew what to expect as a result]. </a:t>
            </a:r>
          </a:p>
          <a:p>
            <a:endParaRPr lang="en-US" baseline="0" dirty="0" smtClean="0"/>
          </a:p>
          <a:p>
            <a:r>
              <a:rPr lang="en-US" baseline="0" dirty="0" smtClean="0"/>
              <a:t>Some comments critiqued the rigor of the courses.  At least two reviewers felt that ORG 8542 was insufficiently rigorous for a doctoral-level course, while another observed that ORG/PSY 7302 emphasized </a:t>
            </a:r>
            <a:r>
              <a:rPr lang="en-US" b="1" i="1" baseline="0" dirty="0" smtClean="0"/>
              <a:t>basic</a:t>
            </a:r>
            <a:r>
              <a:rPr lang="en-US" baseline="0" dirty="0" smtClean="0"/>
              <a:t> research skills, rather than what was implied by the title of the course: Advanced Research Methods.</a:t>
            </a:r>
          </a:p>
          <a:p>
            <a:endParaRPr lang="en-US" baseline="0" dirty="0" smtClean="0"/>
          </a:p>
          <a:p>
            <a:r>
              <a:rPr lang="en-US" baseline="0" dirty="0" smtClean="0"/>
              <a:t>A few noted that the discussion forums did not, in fact, encourage any real discussion as they imposed only the obligation to answer a question and “comment” on the contributions of other classmates.  This does not encourage actual interaction between course participants, as noted by a reviewer for ORG/PSY 6120.</a:t>
            </a:r>
            <a:endParaRPr lang="en-US" dirty="0" smtClean="0"/>
          </a:p>
          <a:p>
            <a:endParaRPr lang="en-US" dirty="0"/>
          </a:p>
        </p:txBody>
      </p:sp>
      <p:sp>
        <p:nvSpPr>
          <p:cNvPr id="4" name="Slide Number Placeholder 3"/>
          <p:cNvSpPr>
            <a:spLocks noGrp="1"/>
          </p:cNvSpPr>
          <p:nvPr>
            <p:ph type="sldNum" sz="quarter" idx="10"/>
          </p:nvPr>
        </p:nvSpPr>
        <p:spPr/>
        <p:txBody>
          <a:bodyPr/>
          <a:lstStyle/>
          <a:p>
            <a:fld id="{043486CD-FE1B-4472-9A70-6BB9CFC282DE}" type="slidenum">
              <a:rPr lang="en-US" smtClean="0"/>
              <a:pPr/>
              <a:t>21</a:t>
            </a:fld>
            <a:endParaRPr lang="en-US"/>
          </a:p>
        </p:txBody>
      </p:sp>
    </p:spTree>
    <p:extLst>
      <p:ext uri="{BB962C8B-B14F-4D97-AF65-F5344CB8AC3E}">
        <p14:creationId xmlns:p14="http://schemas.microsoft.com/office/powerpoint/2010/main" val="2576149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Location/Ease of Finding Items:  These observations addressed navigation and accessibility of information on the course webpages.  The bulk of the reviewers</a:t>
            </a:r>
            <a:r>
              <a:rPr lang="en-US" baseline="0" dirty="0" smtClean="0"/>
              <a:t> commented that some important information required for students success were “hidden” under the </a:t>
            </a:r>
            <a:r>
              <a:rPr lang="en-US" i="1" baseline="0" dirty="0" smtClean="0"/>
              <a:t>Administrative Policies </a:t>
            </a:r>
            <a:r>
              <a:rPr lang="en-US" baseline="0" dirty="0" smtClean="0"/>
              <a:t>tab on the course menu, and that it was not intuitive that one should look for particular kinds of information there.  The majority of the comments in this regard dealt with the “About Discussions” and “netiquette” rules.  Many reviewers suggested moving this to </a:t>
            </a:r>
            <a:r>
              <a:rPr lang="en-US" i="1" baseline="0" dirty="0" smtClean="0"/>
              <a:t>Start Here </a:t>
            </a:r>
            <a:r>
              <a:rPr lang="en-US" i="0" baseline="0" dirty="0" smtClean="0"/>
              <a:t>or otherwise making it more conspicuous.</a:t>
            </a:r>
          </a:p>
          <a:p>
            <a:endParaRPr lang="en-US" i="0" baseline="0" dirty="0" smtClean="0"/>
          </a:p>
          <a:p>
            <a:r>
              <a:rPr lang="en-US" i="0" baseline="0" dirty="0" smtClean="0"/>
              <a:t>There were also a few comments about the fact that the Course Guide (which most reviewers liked) was buried at the bottom of the Course Materials page, and the Instructor Response Time should be moved to </a:t>
            </a:r>
            <a:r>
              <a:rPr lang="en-US" i="1" baseline="0" dirty="0" smtClean="0"/>
              <a:t>Start Here </a:t>
            </a:r>
            <a:r>
              <a:rPr lang="en-US" i="0" baseline="0" dirty="0" smtClean="0"/>
              <a:t>or somewhere near the top half of the course page.</a:t>
            </a:r>
            <a:endParaRPr lang="en-US" i="1" dirty="0" smtClean="0"/>
          </a:p>
          <a:p>
            <a:endParaRPr lang="en-US" dirty="0"/>
          </a:p>
        </p:txBody>
      </p:sp>
      <p:sp>
        <p:nvSpPr>
          <p:cNvPr id="4" name="Slide Number Placeholder 3"/>
          <p:cNvSpPr>
            <a:spLocks noGrp="1"/>
          </p:cNvSpPr>
          <p:nvPr>
            <p:ph type="sldNum" sz="quarter" idx="10"/>
          </p:nvPr>
        </p:nvSpPr>
        <p:spPr/>
        <p:txBody>
          <a:bodyPr/>
          <a:lstStyle/>
          <a:p>
            <a:fld id="{043486CD-FE1B-4472-9A70-6BB9CFC282DE}" type="slidenum">
              <a:rPr lang="en-US" smtClean="0"/>
              <a:pPr/>
              <a:t>22</a:t>
            </a:fld>
            <a:endParaRPr lang="en-US"/>
          </a:p>
        </p:txBody>
      </p:sp>
    </p:spTree>
    <p:extLst>
      <p:ext uri="{BB962C8B-B14F-4D97-AF65-F5344CB8AC3E}">
        <p14:creationId xmlns:p14="http://schemas.microsoft.com/office/powerpoint/2010/main" val="720962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46E852-C1D9-42B0-AC6E-3A20952F16E8}" type="slidenum">
              <a:rPr lang="en-US" smtClean="0"/>
              <a:pPr/>
              <a:t>2</a:t>
            </a:fld>
            <a:endParaRPr lang="en-US"/>
          </a:p>
        </p:txBody>
      </p:sp>
    </p:spTree>
    <p:extLst>
      <p:ext uri="{BB962C8B-B14F-4D97-AF65-F5344CB8AC3E}">
        <p14:creationId xmlns:p14="http://schemas.microsoft.com/office/powerpoint/2010/main" val="3781092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46E852-C1D9-42B0-AC6E-3A20952F16E8}" type="slidenum">
              <a:rPr lang="en-US" smtClean="0"/>
              <a:pPr/>
              <a:t>3</a:t>
            </a:fld>
            <a:endParaRPr lang="en-US"/>
          </a:p>
        </p:txBody>
      </p:sp>
    </p:spTree>
    <p:extLst>
      <p:ext uri="{BB962C8B-B14F-4D97-AF65-F5344CB8AC3E}">
        <p14:creationId xmlns:p14="http://schemas.microsoft.com/office/powerpoint/2010/main" val="3781092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46E852-C1D9-42B0-AC6E-3A20952F16E8}" type="slidenum">
              <a:rPr lang="en-US" smtClean="0"/>
              <a:pPr/>
              <a:t>4</a:t>
            </a:fld>
            <a:endParaRPr lang="en-US"/>
          </a:p>
        </p:txBody>
      </p:sp>
    </p:spTree>
    <p:extLst>
      <p:ext uri="{BB962C8B-B14F-4D97-AF65-F5344CB8AC3E}">
        <p14:creationId xmlns:p14="http://schemas.microsoft.com/office/powerpoint/2010/main" val="3781092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5600" marR="85725" indent="-342900">
              <a:lnSpc>
                <a:spcPct val="100000"/>
              </a:lnSpc>
              <a:buFont typeface="Arial"/>
              <a:buChar char="•"/>
              <a:tabLst>
                <a:tab pos="354965" algn="l"/>
              </a:tabLst>
            </a:pPr>
            <a:r>
              <a:rPr lang="en-US" sz="1200" spc="-20" dirty="0" smtClean="0">
                <a:latin typeface="+mn-lt"/>
                <a:cs typeface="Calibri"/>
              </a:rPr>
              <a:t>P</a:t>
            </a:r>
            <a:r>
              <a:rPr lang="en-US" sz="1200" spc="0" dirty="0" smtClean="0">
                <a:latin typeface="+mn-lt"/>
                <a:cs typeface="Calibri"/>
              </a:rPr>
              <a:t>hD</a:t>
            </a:r>
            <a:r>
              <a:rPr lang="en-US" sz="1200" dirty="0" smtClean="0">
                <a:latin typeface="+mn-lt"/>
                <a:cs typeface="Calibri"/>
              </a:rPr>
              <a:t> in</a:t>
            </a:r>
            <a:r>
              <a:rPr lang="en-US" sz="1200" spc="-20" dirty="0" smtClean="0">
                <a:latin typeface="+mn-lt"/>
                <a:cs typeface="Calibri"/>
              </a:rPr>
              <a:t> </a:t>
            </a:r>
            <a:r>
              <a:rPr lang="en-US" sz="1200" spc="-5" dirty="0" smtClean="0">
                <a:latin typeface="+mn-lt"/>
                <a:cs typeface="Calibri"/>
              </a:rPr>
              <a:t>O</a:t>
            </a:r>
            <a:r>
              <a:rPr lang="en-US" sz="1200" spc="-45" dirty="0" smtClean="0">
                <a:latin typeface="+mn-lt"/>
                <a:cs typeface="Calibri"/>
              </a:rPr>
              <a:t>r</a:t>
            </a:r>
            <a:r>
              <a:rPr lang="en-US" sz="1200" spc="-65" dirty="0" smtClean="0">
                <a:latin typeface="+mn-lt"/>
                <a:cs typeface="Calibri"/>
              </a:rPr>
              <a:t>g</a:t>
            </a:r>
            <a:r>
              <a:rPr lang="en-US" sz="1200" spc="0" dirty="0" smtClean="0">
                <a:latin typeface="+mn-lt"/>
                <a:cs typeface="Calibri"/>
              </a:rPr>
              <a:t>ani</a:t>
            </a:r>
            <a:r>
              <a:rPr lang="en-US" sz="1200" spc="-40" dirty="0" smtClean="0">
                <a:latin typeface="+mn-lt"/>
                <a:cs typeface="Calibri"/>
              </a:rPr>
              <a:t>z</a:t>
            </a:r>
            <a:r>
              <a:rPr lang="en-US" sz="1200" spc="-25" dirty="0" smtClean="0">
                <a:latin typeface="+mn-lt"/>
                <a:cs typeface="Calibri"/>
              </a:rPr>
              <a:t>a</a:t>
            </a:r>
            <a:r>
              <a:rPr lang="en-US" sz="1200" spc="0" dirty="0" smtClean="0">
                <a:latin typeface="+mn-lt"/>
                <a:cs typeface="Calibri"/>
              </a:rPr>
              <a:t>ti</a:t>
            </a:r>
            <a:r>
              <a:rPr lang="en-US" sz="1200" spc="-10" dirty="0" smtClean="0">
                <a:latin typeface="+mn-lt"/>
                <a:cs typeface="Calibri"/>
              </a:rPr>
              <a:t>o</a:t>
            </a:r>
            <a:r>
              <a:rPr lang="en-US" sz="1200" spc="0" dirty="0" smtClean="0">
                <a:latin typeface="+mn-lt"/>
                <a:cs typeface="Calibri"/>
              </a:rPr>
              <a:t>nal</a:t>
            </a:r>
            <a:r>
              <a:rPr lang="en-US" sz="1200" spc="-15" dirty="0" smtClean="0">
                <a:latin typeface="+mn-lt"/>
                <a:cs typeface="Calibri"/>
              </a:rPr>
              <a:t> D</a:t>
            </a:r>
            <a:r>
              <a:rPr lang="en-US" sz="1200" spc="-25" dirty="0" smtClean="0">
                <a:latin typeface="+mn-lt"/>
                <a:cs typeface="Calibri"/>
              </a:rPr>
              <a:t>e</a:t>
            </a:r>
            <a:r>
              <a:rPr lang="en-US" sz="1200" spc="-15" dirty="0" smtClean="0">
                <a:latin typeface="+mn-lt"/>
                <a:cs typeface="Calibri"/>
              </a:rPr>
              <a:t>velopment</a:t>
            </a:r>
            <a:r>
              <a:rPr lang="en-US" sz="1200" spc="5" dirty="0" smtClean="0">
                <a:latin typeface="+mn-lt"/>
                <a:cs typeface="Calibri"/>
              </a:rPr>
              <a:t> &amp; </a:t>
            </a:r>
            <a:r>
              <a:rPr lang="en-US" sz="1200" spc="-15" dirty="0" smtClean="0">
                <a:latin typeface="+mn-lt"/>
                <a:cs typeface="Calibri"/>
              </a:rPr>
              <a:t>Lead</a:t>
            </a:r>
            <a:r>
              <a:rPr lang="en-US" sz="1200" spc="-10" dirty="0" smtClean="0">
                <a:latin typeface="+mn-lt"/>
                <a:cs typeface="Calibri"/>
              </a:rPr>
              <a:t>e</a:t>
            </a:r>
            <a:r>
              <a:rPr lang="en-US" sz="1200" spc="-45" dirty="0" smtClean="0">
                <a:latin typeface="+mn-lt"/>
                <a:cs typeface="Calibri"/>
              </a:rPr>
              <a:t>r</a:t>
            </a:r>
            <a:r>
              <a:rPr lang="en-US" sz="1200" spc="-5" dirty="0" smtClean="0">
                <a:latin typeface="+mn-lt"/>
                <a:cs typeface="Calibri"/>
              </a:rPr>
              <a:t>s</a:t>
            </a:r>
            <a:r>
              <a:rPr lang="en-US" sz="1200" spc="0" dirty="0" smtClean="0">
                <a:latin typeface="+mn-lt"/>
                <a:cs typeface="Calibri"/>
              </a:rPr>
              <a:t>hip</a:t>
            </a:r>
          </a:p>
          <a:p>
            <a:pPr marL="355600" marR="85725" indent="-342900">
              <a:lnSpc>
                <a:spcPct val="100000"/>
              </a:lnSpc>
              <a:buFont typeface="Arial"/>
              <a:buChar char="•"/>
              <a:tabLst>
                <a:tab pos="354965" algn="l"/>
              </a:tabLst>
            </a:pPr>
            <a:r>
              <a:rPr lang="en-US" sz="1200" spc="-20" dirty="0" smtClean="0">
                <a:cs typeface="Calibri"/>
              </a:rPr>
              <a:t>PhD in Human Services</a:t>
            </a:r>
          </a:p>
          <a:p>
            <a:pPr marL="355600" marR="85725" indent="-342900">
              <a:lnSpc>
                <a:spcPct val="100000"/>
              </a:lnSpc>
              <a:buFont typeface="Arial"/>
              <a:buChar char="•"/>
              <a:tabLst>
                <a:tab pos="354965" algn="l"/>
              </a:tabLst>
            </a:pPr>
            <a:r>
              <a:rPr lang="en-US" sz="1200" spc="-20" dirty="0" smtClean="0">
                <a:cs typeface="Calibri"/>
              </a:rPr>
              <a:t>PhD in Education</a:t>
            </a:r>
          </a:p>
          <a:p>
            <a:pPr marL="355600" indent="-342900">
              <a:lnSpc>
                <a:spcPct val="100000"/>
              </a:lnSpc>
              <a:buFont typeface="Arial"/>
              <a:buChar char="•"/>
              <a:tabLst>
                <a:tab pos="354965" algn="l"/>
              </a:tabLst>
            </a:pPr>
            <a:r>
              <a:rPr lang="en-US" sz="1200" spc="-5" dirty="0" smtClean="0">
                <a:latin typeface="+mn-lt"/>
                <a:cs typeface="Calibri"/>
              </a:rPr>
              <a:t>Do</a:t>
            </a:r>
            <a:r>
              <a:rPr lang="en-US" sz="1200" spc="0" dirty="0" smtClean="0">
                <a:latin typeface="+mn-lt"/>
                <a:cs typeface="Calibri"/>
              </a:rPr>
              <a:t>c</a:t>
            </a:r>
            <a:r>
              <a:rPr lang="en-US" sz="1200" spc="-35" dirty="0" smtClean="0">
                <a:latin typeface="+mn-lt"/>
                <a:cs typeface="Calibri"/>
              </a:rPr>
              <a:t>t</a:t>
            </a:r>
            <a:r>
              <a:rPr lang="en-US" sz="1200" spc="-20" dirty="0" smtClean="0">
                <a:latin typeface="+mn-lt"/>
                <a:cs typeface="Calibri"/>
              </a:rPr>
              <a:t>o</a:t>
            </a:r>
            <a:r>
              <a:rPr lang="en-US" sz="1200" spc="-10" dirty="0" smtClean="0">
                <a:latin typeface="+mn-lt"/>
                <a:cs typeface="Calibri"/>
              </a:rPr>
              <a:t>r</a:t>
            </a:r>
            <a:r>
              <a:rPr lang="en-US" sz="1200" spc="-15" dirty="0" smtClean="0">
                <a:latin typeface="+mn-lt"/>
                <a:cs typeface="Calibri"/>
              </a:rPr>
              <a:t> </a:t>
            </a:r>
            <a:r>
              <a:rPr lang="en-US" sz="1200" spc="-5" dirty="0" smtClean="0">
                <a:latin typeface="+mn-lt"/>
                <a:cs typeface="Calibri"/>
              </a:rPr>
              <a:t>o</a:t>
            </a:r>
            <a:r>
              <a:rPr lang="en-US" sz="1200" spc="0" dirty="0" smtClean="0">
                <a:latin typeface="+mn-lt"/>
                <a:cs typeface="Calibri"/>
              </a:rPr>
              <a:t>f</a:t>
            </a:r>
            <a:r>
              <a:rPr lang="en-US" sz="1200" spc="-5" dirty="0" smtClean="0">
                <a:latin typeface="+mn-lt"/>
                <a:cs typeface="Calibri"/>
              </a:rPr>
              <a:t> </a:t>
            </a:r>
            <a:r>
              <a:rPr lang="en-US" sz="1200" spc="-55" dirty="0" smtClean="0">
                <a:latin typeface="+mn-lt"/>
                <a:cs typeface="Calibri"/>
              </a:rPr>
              <a:t>Ps</a:t>
            </a:r>
            <a:r>
              <a:rPr lang="en-US" sz="1200" spc="-50" dirty="0" smtClean="0">
                <a:latin typeface="+mn-lt"/>
                <a:cs typeface="Calibri"/>
              </a:rPr>
              <a:t>y</a:t>
            </a:r>
            <a:r>
              <a:rPr lang="en-US" sz="1200" spc="-5" dirty="0" smtClean="0">
                <a:latin typeface="+mn-lt"/>
                <a:cs typeface="Calibri"/>
              </a:rPr>
              <a:t>cho</a:t>
            </a:r>
            <a:r>
              <a:rPr lang="en-US" sz="1200" spc="0" dirty="0" smtClean="0">
                <a:latin typeface="+mn-lt"/>
                <a:cs typeface="Calibri"/>
              </a:rPr>
              <a:t>l</a:t>
            </a:r>
            <a:r>
              <a:rPr lang="en-US" sz="1200" spc="-5" dirty="0" smtClean="0">
                <a:latin typeface="+mn-lt"/>
                <a:cs typeface="Calibri"/>
              </a:rPr>
              <a:t>og</a:t>
            </a:r>
            <a:r>
              <a:rPr lang="en-US" sz="1200" spc="-15" dirty="0" smtClean="0">
                <a:latin typeface="+mn-lt"/>
                <a:cs typeface="Calibri"/>
              </a:rPr>
              <a:t>y (</a:t>
            </a:r>
            <a:r>
              <a:rPr lang="en-US" sz="1200" spc="-15" dirty="0" err="1" smtClean="0">
                <a:latin typeface="+mn-lt"/>
                <a:cs typeface="Calibri"/>
              </a:rPr>
              <a:t>PsyD</a:t>
            </a:r>
            <a:r>
              <a:rPr lang="en-US" sz="1200" spc="-15" dirty="0" smtClean="0">
                <a:latin typeface="+mn-lt"/>
                <a:cs typeface="Calibri"/>
              </a:rPr>
              <a:t>)</a:t>
            </a:r>
            <a:endParaRPr lang="en-US" sz="1200" dirty="0" smtClean="0">
              <a:latin typeface="+mn-lt"/>
              <a:cs typeface="Calibri"/>
            </a:endParaRPr>
          </a:p>
          <a:p>
            <a:pPr marL="355600" indent="-342900">
              <a:lnSpc>
                <a:spcPct val="100000"/>
              </a:lnSpc>
              <a:buFont typeface="Arial"/>
              <a:buChar char="•"/>
              <a:tabLst>
                <a:tab pos="354965" algn="l"/>
              </a:tabLst>
            </a:pPr>
            <a:r>
              <a:rPr lang="en-US" sz="1200" spc="-20" dirty="0" smtClean="0">
                <a:latin typeface="+mn-lt"/>
                <a:cs typeface="Calibri"/>
              </a:rPr>
              <a:t>Master of Arts in</a:t>
            </a:r>
            <a:r>
              <a:rPr lang="en-US" sz="1200" spc="-25" dirty="0" smtClean="0">
                <a:latin typeface="+mn-lt"/>
                <a:cs typeface="Calibri"/>
              </a:rPr>
              <a:t> </a:t>
            </a:r>
            <a:r>
              <a:rPr lang="en-US" sz="1200" spc="-55" dirty="0" smtClean="0">
                <a:latin typeface="+mn-lt"/>
                <a:cs typeface="Calibri"/>
              </a:rPr>
              <a:t>Ps</a:t>
            </a:r>
            <a:r>
              <a:rPr lang="en-US" sz="1200" spc="-50" dirty="0" smtClean="0">
                <a:latin typeface="+mn-lt"/>
                <a:cs typeface="Calibri"/>
              </a:rPr>
              <a:t>y</a:t>
            </a:r>
            <a:r>
              <a:rPr lang="en-US" sz="1200" spc="-5" dirty="0" smtClean="0">
                <a:latin typeface="+mn-lt"/>
                <a:cs typeface="Calibri"/>
              </a:rPr>
              <a:t>cho</a:t>
            </a:r>
            <a:r>
              <a:rPr lang="en-US" sz="1200" spc="0" dirty="0" smtClean="0">
                <a:latin typeface="+mn-lt"/>
                <a:cs typeface="Calibri"/>
              </a:rPr>
              <a:t>l</a:t>
            </a:r>
            <a:r>
              <a:rPr lang="en-US" sz="1200" spc="-5" dirty="0" smtClean="0">
                <a:latin typeface="+mn-lt"/>
                <a:cs typeface="Calibri"/>
              </a:rPr>
              <a:t>og</a:t>
            </a:r>
            <a:r>
              <a:rPr lang="en-US" sz="1200" spc="-15" dirty="0" smtClean="0">
                <a:latin typeface="+mn-lt"/>
                <a:cs typeface="Calibri"/>
              </a:rPr>
              <a:t>y</a:t>
            </a:r>
          </a:p>
          <a:p>
            <a:pPr marL="355600" indent="-342900">
              <a:lnSpc>
                <a:spcPct val="100000"/>
              </a:lnSpc>
              <a:buFont typeface="Arial"/>
              <a:buChar char="•"/>
              <a:tabLst>
                <a:tab pos="354965" algn="l"/>
              </a:tabLst>
            </a:pPr>
            <a:r>
              <a:rPr lang="en-US" sz="1200" spc="-15" dirty="0" smtClean="0">
                <a:latin typeface="+mn-lt"/>
                <a:cs typeface="Calibri"/>
              </a:rPr>
              <a:t>Master of Arts in Counseling</a:t>
            </a:r>
            <a:endParaRPr lang="en-US" sz="1200" spc="-20" dirty="0" smtClean="0">
              <a:latin typeface="+mn-lt"/>
              <a:cs typeface="Calibri"/>
            </a:endParaRPr>
          </a:p>
          <a:p>
            <a:pPr marL="355600" marR="154305" indent="-342900">
              <a:lnSpc>
                <a:spcPct val="100000"/>
              </a:lnSpc>
              <a:buFont typeface="Arial"/>
              <a:buChar char="•"/>
              <a:tabLst>
                <a:tab pos="354965" algn="l"/>
              </a:tabLst>
            </a:pPr>
            <a:r>
              <a:rPr lang="en-US" sz="1200" spc="-20" dirty="0" smtClean="0">
                <a:latin typeface="+mn-lt"/>
                <a:cs typeface="Calibri"/>
              </a:rPr>
              <a:t>Master of Arts in </a:t>
            </a:r>
            <a:r>
              <a:rPr lang="en-US" sz="1200" spc="-25" dirty="0" smtClean="0">
                <a:latin typeface="+mn-lt"/>
                <a:cs typeface="Calibri"/>
              </a:rPr>
              <a:t> </a:t>
            </a:r>
            <a:r>
              <a:rPr lang="en-US" sz="1200" spc="-5" dirty="0" smtClean="0">
                <a:latin typeface="+mn-lt"/>
                <a:cs typeface="Calibri"/>
              </a:rPr>
              <a:t>O</a:t>
            </a:r>
            <a:r>
              <a:rPr lang="en-US" sz="1200" spc="-45" dirty="0" smtClean="0">
                <a:latin typeface="+mn-lt"/>
                <a:cs typeface="Calibri"/>
              </a:rPr>
              <a:t>r</a:t>
            </a:r>
            <a:r>
              <a:rPr lang="en-US" sz="1200" spc="-65" dirty="0" smtClean="0">
                <a:latin typeface="+mn-lt"/>
                <a:cs typeface="Calibri"/>
              </a:rPr>
              <a:t>g</a:t>
            </a:r>
            <a:r>
              <a:rPr lang="en-US" sz="1200" spc="0" dirty="0" smtClean="0">
                <a:latin typeface="+mn-lt"/>
                <a:cs typeface="Calibri"/>
              </a:rPr>
              <a:t>a</a:t>
            </a:r>
            <a:r>
              <a:rPr lang="en-US" sz="1200" spc="-5" dirty="0" smtClean="0">
                <a:latin typeface="+mn-lt"/>
                <a:cs typeface="Calibri"/>
              </a:rPr>
              <a:t>n</a:t>
            </a:r>
            <a:r>
              <a:rPr lang="en-US" sz="1200" spc="0" dirty="0" smtClean="0">
                <a:latin typeface="+mn-lt"/>
                <a:cs typeface="Calibri"/>
              </a:rPr>
              <a:t>i</a:t>
            </a:r>
            <a:r>
              <a:rPr lang="en-US" sz="1200" spc="-40" dirty="0" smtClean="0">
                <a:latin typeface="+mn-lt"/>
                <a:cs typeface="Calibri"/>
              </a:rPr>
              <a:t>z</a:t>
            </a:r>
            <a:r>
              <a:rPr lang="en-US" sz="1200" spc="-25" dirty="0" smtClean="0">
                <a:latin typeface="+mn-lt"/>
                <a:cs typeface="Calibri"/>
              </a:rPr>
              <a:t>a</a:t>
            </a:r>
            <a:r>
              <a:rPr lang="en-US" sz="1200" spc="-10" dirty="0" smtClean="0">
                <a:latin typeface="+mn-lt"/>
                <a:cs typeface="Calibri"/>
              </a:rPr>
              <a:t>tio</a:t>
            </a:r>
            <a:r>
              <a:rPr lang="en-US" sz="1200" spc="-5" dirty="0" smtClean="0">
                <a:latin typeface="+mn-lt"/>
                <a:cs typeface="Calibri"/>
              </a:rPr>
              <a:t>n</a:t>
            </a:r>
            <a:r>
              <a:rPr lang="en-US" sz="1200" spc="0" dirty="0" smtClean="0">
                <a:latin typeface="+mn-lt"/>
                <a:cs typeface="Calibri"/>
              </a:rPr>
              <a:t>al</a:t>
            </a:r>
            <a:r>
              <a:rPr lang="en-US" sz="1200" spc="-5" dirty="0" smtClean="0">
                <a:latin typeface="+mn-lt"/>
                <a:cs typeface="Calibri"/>
              </a:rPr>
              <a:t> D</a:t>
            </a:r>
            <a:r>
              <a:rPr lang="en-US" sz="1200" spc="-25" dirty="0" smtClean="0">
                <a:latin typeface="+mn-lt"/>
                <a:cs typeface="Calibri"/>
              </a:rPr>
              <a:t>e</a:t>
            </a:r>
            <a:r>
              <a:rPr lang="en-US" sz="1200" spc="-15" dirty="0" smtClean="0">
                <a:latin typeface="+mn-lt"/>
                <a:cs typeface="Calibri"/>
              </a:rPr>
              <a:t>velopment</a:t>
            </a:r>
            <a:r>
              <a:rPr lang="en-US" sz="1200" spc="-10" dirty="0" smtClean="0">
                <a:latin typeface="+mn-lt"/>
                <a:cs typeface="Calibri"/>
              </a:rPr>
              <a:t> </a:t>
            </a:r>
            <a:r>
              <a:rPr lang="en-US" sz="1200" spc="0" dirty="0" smtClean="0">
                <a:latin typeface="+mn-lt"/>
                <a:cs typeface="Calibri"/>
              </a:rPr>
              <a:t> and </a:t>
            </a:r>
            <a:r>
              <a:rPr lang="en-US" sz="1200" spc="-15" dirty="0" smtClean="0">
                <a:latin typeface="+mn-lt"/>
                <a:cs typeface="Calibri"/>
              </a:rPr>
              <a:t>Lead</a:t>
            </a:r>
            <a:r>
              <a:rPr lang="en-US" sz="1200" spc="-10" dirty="0" smtClean="0">
                <a:latin typeface="+mn-lt"/>
                <a:cs typeface="Calibri"/>
              </a:rPr>
              <a:t>e</a:t>
            </a:r>
            <a:r>
              <a:rPr lang="en-US" sz="1200" spc="-45" dirty="0" smtClean="0">
                <a:latin typeface="+mn-lt"/>
                <a:cs typeface="Calibri"/>
              </a:rPr>
              <a:t>r</a:t>
            </a:r>
            <a:r>
              <a:rPr lang="en-US" sz="1200" spc="-5" dirty="0" smtClean="0">
                <a:latin typeface="+mn-lt"/>
                <a:cs typeface="Calibri"/>
              </a:rPr>
              <a:t>s</a:t>
            </a:r>
            <a:r>
              <a:rPr lang="en-US" sz="1200" spc="0" dirty="0" smtClean="0">
                <a:latin typeface="+mn-lt"/>
                <a:cs typeface="Calibri"/>
              </a:rPr>
              <a:t>hip</a:t>
            </a:r>
            <a:endParaRPr lang="en-US" sz="1200" dirty="0" smtClean="0">
              <a:latin typeface="+mn-lt"/>
              <a:cs typeface="Calibri"/>
            </a:endParaRPr>
          </a:p>
          <a:p>
            <a:pPr marL="355600" indent="-342900">
              <a:lnSpc>
                <a:spcPct val="100000"/>
              </a:lnSpc>
              <a:buFont typeface="Arial"/>
              <a:buChar char="•"/>
              <a:tabLst>
                <a:tab pos="354965" algn="l"/>
              </a:tabLst>
            </a:pPr>
            <a:r>
              <a:rPr lang="en-US" sz="1200" spc="-20" dirty="0" smtClean="0">
                <a:latin typeface="+mn-lt"/>
                <a:cs typeface="Calibri"/>
              </a:rPr>
              <a:t>Master of Arts in </a:t>
            </a:r>
            <a:r>
              <a:rPr lang="en-US" sz="1200" spc="-25" dirty="0" smtClean="0">
                <a:latin typeface="+mn-lt"/>
                <a:cs typeface="Calibri"/>
              </a:rPr>
              <a:t> </a:t>
            </a:r>
            <a:r>
              <a:rPr lang="en-US" sz="1200" spc="0" dirty="0" smtClean="0">
                <a:latin typeface="+mn-lt"/>
                <a:cs typeface="Calibri"/>
              </a:rPr>
              <a:t>H</a:t>
            </a:r>
            <a:r>
              <a:rPr lang="en-US" sz="1200" spc="-5" dirty="0" smtClean="0">
                <a:latin typeface="+mn-lt"/>
                <a:cs typeface="Calibri"/>
              </a:rPr>
              <a:t>u</a:t>
            </a:r>
            <a:r>
              <a:rPr lang="en-US" sz="1200" spc="0" dirty="0" smtClean="0">
                <a:latin typeface="+mn-lt"/>
                <a:cs typeface="Calibri"/>
              </a:rPr>
              <a:t>man</a:t>
            </a:r>
            <a:r>
              <a:rPr lang="en-US" sz="1200" spc="-5" dirty="0" smtClean="0">
                <a:latin typeface="+mn-lt"/>
                <a:cs typeface="Calibri"/>
              </a:rPr>
              <a:t> </a:t>
            </a:r>
            <a:r>
              <a:rPr lang="en-US" sz="1200" spc="0" dirty="0" smtClean="0">
                <a:latin typeface="+mn-lt"/>
                <a:cs typeface="Calibri"/>
              </a:rPr>
              <a:t>Se</a:t>
            </a:r>
            <a:r>
              <a:rPr lang="en-US" sz="1200" spc="15" dirty="0" smtClean="0">
                <a:latin typeface="+mn-lt"/>
                <a:cs typeface="Calibri"/>
              </a:rPr>
              <a:t>r</a:t>
            </a:r>
            <a:r>
              <a:rPr lang="en-US" sz="1200" spc="-20" dirty="0" smtClean="0">
                <a:latin typeface="+mn-lt"/>
                <a:cs typeface="Calibri"/>
              </a:rPr>
              <a:t>v</a:t>
            </a:r>
            <a:r>
              <a:rPr lang="en-US" sz="1200" spc="0" dirty="0" smtClean="0">
                <a:latin typeface="+mn-lt"/>
                <a:cs typeface="Calibri"/>
              </a:rPr>
              <a:t>ic</a:t>
            </a:r>
            <a:r>
              <a:rPr lang="en-US" sz="1200" spc="-10" dirty="0" smtClean="0">
                <a:latin typeface="+mn-lt"/>
                <a:cs typeface="Calibri"/>
              </a:rPr>
              <a:t>e</a:t>
            </a:r>
            <a:r>
              <a:rPr lang="en-US" sz="1200" spc="0" dirty="0" smtClean="0">
                <a:latin typeface="+mn-lt"/>
                <a:cs typeface="Calibri"/>
              </a:rPr>
              <a:t>s</a:t>
            </a:r>
          </a:p>
          <a:p>
            <a:pPr marL="355600" indent="-342900">
              <a:lnSpc>
                <a:spcPct val="100000"/>
              </a:lnSpc>
              <a:buFont typeface="Arial"/>
              <a:buChar char="•"/>
              <a:tabLst>
                <a:tab pos="354965" algn="l"/>
              </a:tabLst>
            </a:pPr>
            <a:r>
              <a:rPr lang="en-US" sz="1200" dirty="0" smtClean="0">
                <a:latin typeface="+mn-lt"/>
                <a:cs typeface="Calibri"/>
              </a:rPr>
              <a:t>Master of Arts in Education</a:t>
            </a:r>
          </a:p>
          <a:p>
            <a:pPr marL="355600" marR="12700" indent="-342900">
              <a:buFont typeface="Arial"/>
              <a:buChar char="•"/>
              <a:tabLst>
                <a:tab pos="354965" algn="l"/>
              </a:tabLst>
            </a:pPr>
            <a:r>
              <a:rPr lang="en-US" sz="1200" dirty="0" smtClean="0">
                <a:latin typeface="+mn-lt"/>
                <a:cs typeface="Calibri"/>
              </a:rPr>
              <a:t>S</a:t>
            </a:r>
            <a:r>
              <a:rPr lang="en-US" sz="1200" spc="-5" dirty="0" smtClean="0">
                <a:latin typeface="+mn-lt"/>
                <a:cs typeface="Calibri"/>
              </a:rPr>
              <a:t>choo</a:t>
            </a:r>
            <a:r>
              <a:rPr lang="en-US" sz="1200" spc="0" dirty="0" smtClean="0">
                <a:latin typeface="+mn-lt"/>
                <a:cs typeface="Calibri"/>
              </a:rPr>
              <a:t>l</a:t>
            </a:r>
            <a:r>
              <a:rPr lang="en-US" sz="1200" spc="-30" dirty="0" smtClean="0">
                <a:latin typeface="+mn-lt"/>
                <a:cs typeface="Calibri"/>
              </a:rPr>
              <a:t> </a:t>
            </a:r>
            <a:r>
              <a:rPr lang="en-US" sz="1200" spc="-5" dirty="0" smtClean="0">
                <a:latin typeface="+mn-lt"/>
                <a:cs typeface="Calibri"/>
              </a:rPr>
              <a:t>o</a:t>
            </a:r>
            <a:r>
              <a:rPr lang="en-US" sz="1200" spc="0" dirty="0" smtClean="0">
                <a:latin typeface="+mn-lt"/>
                <a:cs typeface="Calibri"/>
              </a:rPr>
              <a:t>f</a:t>
            </a:r>
            <a:r>
              <a:rPr lang="en-US" sz="1200" spc="5" dirty="0" smtClean="0">
                <a:latin typeface="+mn-lt"/>
                <a:cs typeface="Calibri"/>
              </a:rPr>
              <a:t> </a:t>
            </a:r>
            <a:r>
              <a:rPr lang="en-US" sz="1200" spc="-20" dirty="0" smtClean="0">
                <a:latin typeface="+mn-lt"/>
                <a:cs typeface="Calibri"/>
              </a:rPr>
              <a:t>P</a:t>
            </a:r>
            <a:r>
              <a:rPr lang="en-US" sz="1200" spc="-45" dirty="0" smtClean="0">
                <a:latin typeface="+mn-lt"/>
                <a:cs typeface="Calibri"/>
              </a:rPr>
              <a:t>r</a:t>
            </a:r>
            <a:r>
              <a:rPr lang="en-US" sz="1200" spc="-5" dirty="0" smtClean="0">
                <a:latin typeface="+mn-lt"/>
                <a:cs typeface="Calibri"/>
              </a:rPr>
              <a:t>o</a:t>
            </a:r>
            <a:r>
              <a:rPr lang="en-US" sz="1200" spc="-65" dirty="0" smtClean="0">
                <a:latin typeface="+mn-lt"/>
                <a:cs typeface="Calibri"/>
              </a:rPr>
              <a:t>f</a:t>
            </a:r>
            <a:r>
              <a:rPr lang="en-US" sz="1200" spc="-10" dirty="0" smtClean="0">
                <a:latin typeface="+mn-lt"/>
                <a:cs typeface="Calibri"/>
              </a:rPr>
              <a:t>e</a:t>
            </a:r>
            <a:r>
              <a:rPr lang="en-US" sz="1200" spc="-5" dirty="0" smtClean="0">
                <a:latin typeface="+mn-lt"/>
                <a:cs typeface="Calibri"/>
              </a:rPr>
              <a:t>ss</a:t>
            </a:r>
            <a:r>
              <a:rPr lang="en-US" sz="1200" spc="0" dirty="0" smtClean="0">
                <a:latin typeface="+mn-lt"/>
                <a:cs typeface="Calibri"/>
              </a:rPr>
              <a:t>i</a:t>
            </a:r>
            <a:r>
              <a:rPr lang="en-US" sz="1200" spc="-5" dirty="0" smtClean="0">
                <a:latin typeface="+mn-lt"/>
                <a:cs typeface="Calibri"/>
              </a:rPr>
              <a:t>on</a:t>
            </a:r>
            <a:r>
              <a:rPr lang="en-US" sz="1200" spc="0" dirty="0" smtClean="0">
                <a:latin typeface="+mn-lt"/>
                <a:cs typeface="Calibri"/>
              </a:rPr>
              <a:t>al </a:t>
            </a:r>
            <a:r>
              <a:rPr lang="en-US" sz="1200" spc="-55" dirty="0" smtClean="0">
                <a:latin typeface="+mn-lt"/>
                <a:cs typeface="Calibri"/>
              </a:rPr>
              <a:t>Ps</a:t>
            </a:r>
            <a:r>
              <a:rPr lang="en-US" sz="1200" spc="-50" dirty="0" smtClean="0">
                <a:latin typeface="+mn-lt"/>
                <a:cs typeface="Calibri"/>
              </a:rPr>
              <a:t>y</a:t>
            </a:r>
            <a:r>
              <a:rPr lang="en-US" sz="1200" spc="-5" dirty="0" smtClean="0">
                <a:latin typeface="+mn-lt"/>
                <a:cs typeface="Calibri"/>
              </a:rPr>
              <a:t>cho</a:t>
            </a:r>
            <a:r>
              <a:rPr lang="en-US" sz="1200" spc="0" dirty="0" smtClean="0">
                <a:latin typeface="+mn-lt"/>
                <a:cs typeface="Calibri"/>
              </a:rPr>
              <a:t>l</a:t>
            </a:r>
            <a:r>
              <a:rPr lang="en-US" sz="1200" spc="-5" dirty="0" smtClean="0">
                <a:latin typeface="+mn-lt"/>
                <a:cs typeface="Calibri"/>
              </a:rPr>
              <a:t>og</a:t>
            </a:r>
            <a:r>
              <a:rPr lang="en-US" sz="1200" spc="-15" dirty="0" smtClean="0">
                <a:latin typeface="+mn-lt"/>
                <a:cs typeface="Calibri"/>
              </a:rPr>
              <a:t>y</a:t>
            </a:r>
          </a:p>
          <a:p>
            <a:pPr marL="355600" marR="12700" indent="-342900">
              <a:buFont typeface="Arial"/>
              <a:buChar char="•"/>
              <a:tabLst>
                <a:tab pos="354965" algn="l"/>
              </a:tabLst>
            </a:pPr>
            <a:r>
              <a:rPr lang="en-US" sz="1200" dirty="0" smtClean="0">
                <a:cs typeface="Calibri"/>
              </a:rPr>
              <a:t>Sc</a:t>
            </a:r>
            <a:r>
              <a:rPr lang="en-US" sz="1200" spc="-5" dirty="0" smtClean="0">
                <a:cs typeface="Calibri"/>
              </a:rPr>
              <a:t>h</a:t>
            </a:r>
            <a:r>
              <a:rPr lang="en-US" sz="1200" spc="-10" dirty="0" smtClean="0">
                <a:cs typeface="Calibri"/>
              </a:rPr>
              <a:t>oo</a:t>
            </a:r>
            <a:r>
              <a:rPr lang="en-US" sz="1200" dirty="0" smtClean="0">
                <a:cs typeface="Calibri"/>
              </a:rPr>
              <a:t>l</a:t>
            </a:r>
            <a:r>
              <a:rPr lang="en-US" sz="1200" spc="-30" dirty="0" smtClean="0">
                <a:cs typeface="Calibri"/>
              </a:rPr>
              <a:t> </a:t>
            </a:r>
            <a:r>
              <a:rPr lang="en-US" sz="1200" spc="-10" dirty="0" smtClean="0">
                <a:cs typeface="Calibri"/>
              </a:rPr>
              <a:t>o</a:t>
            </a:r>
            <a:r>
              <a:rPr lang="en-US" sz="1200" dirty="0" smtClean="0">
                <a:cs typeface="Calibri"/>
              </a:rPr>
              <a:t>f</a:t>
            </a:r>
            <a:r>
              <a:rPr lang="en-US" sz="1200" spc="5" dirty="0" smtClean="0">
                <a:cs typeface="Calibri"/>
              </a:rPr>
              <a:t> </a:t>
            </a:r>
            <a:r>
              <a:rPr lang="en-US" sz="1200" spc="-5" dirty="0" smtClean="0">
                <a:cs typeface="Calibri"/>
              </a:rPr>
              <a:t>O</a:t>
            </a:r>
            <a:r>
              <a:rPr lang="en-US" sz="1200" spc="-45" dirty="0" smtClean="0">
                <a:cs typeface="Calibri"/>
              </a:rPr>
              <a:t>r</a:t>
            </a:r>
            <a:r>
              <a:rPr lang="en-US" sz="1200" spc="-65" dirty="0" smtClean="0">
                <a:cs typeface="Calibri"/>
              </a:rPr>
              <a:t>g</a:t>
            </a:r>
            <a:r>
              <a:rPr lang="en-US" sz="1200" dirty="0" smtClean="0">
                <a:cs typeface="Calibri"/>
              </a:rPr>
              <a:t>a</a:t>
            </a:r>
            <a:r>
              <a:rPr lang="en-US" sz="1200" spc="-5" dirty="0" smtClean="0">
                <a:cs typeface="Calibri"/>
              </a:rPr>
              <a:t>n</a:t>
            </a:r>
            <a:r>
              <a:rPr lang="en-US" sz="1200" dirty="0" smtClean="0">
                <a:cs typeface="Calibri"/>
              </a:rPr>
              <a:t>i</a:t>
            </a:r>
            <a:r>
              <a:rPr lang="en-US" sz="1200" spc="-40" dirty="0" smtClean="0">
                <a:cs typeface="Calibri"/>
              </a:rPr>
              <a:t>z</a:t>
            </a:r>
            <a:r>
              <a:rPr lang="en-US" sz="1200" spc="-25" dirty="0" smtClean="0">
                <a:cs typeface="Calibri"/>
              </a:rPr>
              <a:t>a</a:t>
            </a:r>
            <a:r>
              <a:rPr lang="en-US" sz="1200" spc="-10" dirty="0" smtClean="0">
                <a:cs typeface="Calibri"/>
              </a:rPr>
              <a:t>tio</a:t>
            </a:r>
            <a:r>
              <a:rPr lang="en-US" sz="1200" spc="-5" dirty="0" smtClean="0">
                <a:cs typeface="Calibri"/>
              </a:rPr>
              <a:t>n</a:t>
            </a:r>
            <a:r>
              <a:rPr lang="en-US" sz="1200" dirty="0" smtClean="0">
                <a:cs typeface="Calibri"/>
              </a:rPr>
              <a:t>al </a:t>
            </a:r>
            <a:r>
              <a:rPr lang="en-US" sz="1200" spc="-15" dirty="0" smtClean="0">
                <a:cs typeface="Calibri"/>
              </a:rPr>
              <a:t>Lead</a:t>
            </a:r>
            <a:r>
              <a:rPr lang="en-US" sz="1200" spc="-10" dirty="0" smtClean="0">
                <a:cs typeface="Calibri"/>
              </a:rPr>
              <a:t>e</a:t>
            </a:r>
            <a:r>
              <a:rPr lang="en-US" sz="1200" spc="-45" dirty="0" smtClean="0">
                <a:cs typeface="Calibri"/>
              </a:rPr>
              <a:t>r</a:t>
            </a:r>
            <a:r>
              <a:rPr lang="en-US" sz="1200" spc="-5" dirty="0" smtClean="0">
                <a:cs typeface="Calibri"/>
              </a:rPr>
              <a:t>s</a:t>
            </a:r>
            <a:r>
              <a:rPr lang="en-US" sz="1200" dirty="0" smtClean="0">
                <a:cs typeface="Calibri"/>
              </a:rPr>
              <a:t>hip</a:t>
            </a:r>
          </a:p>
          <a:p>
            <a:pPr marL="355600" marR="12700" indent="-342900">
              <a:buFont typeface="Arial"/>
              <a:buChar char="•"/>
              <a:tabLst>
                <a:tab pos="354965" algn="l"/>
              </a:tabLst>
            </a:pPr>
            <a:r>
              <a:rPr lang="en-US" sz="1200" dirty="0" smtClean="0">
                <a:cs typeface="Calibri"/>
              </a:rPr>
              <a:t>Social of Social, Human, and Educational Development</a:t>
            </a:r>
          </a:p>
          <a:p>
            <a:pPr marL="355600" marR="12700" indent="-342900">
              <a:lnSpc>
                <a:spcPct val="100000"/>
              </a:lnSpc>
              <a:buFont typeface="Arial"/>
              <a:buChar char="•"/>
              <a:tabLst>
                <a:tab pos="354965" algn="l"/>
              </a:tabLst>
            </a:pPr>
            <a:endParaRPr lang="en-US" sz="1200" dirty="0" smtClean="0">
              <a:latin typeface="+mn-lt"/>
              <a:cs typeface="Calibri"/>
            </a:endParaRPr>
          </a:p>
          <a:p>
            <a:pPr marL="355600" indent="-342900">
              <a:lnSpc>
                <a:spcPct val="100000"/>
              </a:lnSpc>
              <a:buFont typeface="Arial"/>
              <a:buChar char="•"/>
              <a:tabLst>
                <a:tab pos="354965" algn="l"/>
              </a:tabLst>
            </a:pPr>
            <a:endParaRPr lang="en-US" sz="1200" spc="0" dirty="0" smtClean="0">
              <a:latin typeface="+mn-lt"/>
              <a:cs typeface="Calibri"/>
            </a:endParaRPr>
          </a:p>
          <a:p>
            <a:pPr marL="1905" algn="ctr">
              <a:lnSpc>
                <a:spcPct val="100000"/>
              </a:lnSpc>
            </a:pPr>
            <a:r>
              <a:rPr lang="en-US" sz="1200" b="1" spc="-20" dirty="0" smtClean="0">
                <a:solidFill>
                  <a:srgbClr val="C00000"/>
                </a:solidFill>
                <a:latin typeface="+mn-lt"/>
                <a:cs typeface="Calibri"/>
              </a:rPr>
              <a:t>30</a:t>
            </a:r>
            <a:r>
              <a:rPr lang="en-US" sz="1200" b="1" spc="-15" dirty="0" smtClean="0">
                <a:solidFill>
                  <a:srgbClr val="C00000"/>
                </a:solidFill>
                <a:latin typeface="+mn-lt"/>
                <a:cs typeface="Calibri"/>
              </a:rPr>
              <a:t>0</a:t>
            </a:r>
            <a:r>
              <a:rPr lang="en-US" sz="1200" b="1" spc="10" dirty="0" smtClean="0">
                <a:solidFill>
                  <a:srgbClr val="C00000"/>
                </a:solidFill>
                <a:latin typeface="+mn-lt"/>
                <a:cs typeface="Calibri"/>
              </a:rPr>
              <a:t> </a:t>
            </a:r>
            <a:r>
              <a:rPr lang="en-US" sz="1200" b="1" spc="-15" dirty="0" smtClean="0">
                <a:solidFill>
                  <a:srgbClr val="C00000"/>
                </a:solidFill>
                <a:latin typeface="+mn-lt"/>
                <a:cs typeface="Calibri"/>
              </a:rPr>
              <a:t>+</a:t>
            </a:r>
            <a:r>
              <a:rPr lang="en-US" sz="1200" b="1" spc="15" dirty="0" smtClean="0">
                <a:solidFill>
                  <a:srgbClr val="C00000"/>
                </a:solidFill>
                <a:latin typeface="+mn-lt"/>
                <a:cs typeface="Calibri"/>
              </a:rPr>
              <a:t> </a:t>
            </a:r>
            <a:r>
              <a:rPr lang="en-US" sz="1200" b="1" spc="-90" dirty="0" smtClean="0">
                <a:solidFill>
                  <a:srgbClr val="C00000"/>
                </a:solidFill>
                <a:latin typeface="+mn-lt"/>
                <a:cs typeface="Calibri"/>
              </a:rPr>
              <a:t>F</a:t>
            </a:r>
            <a:r>
              <a:rPr lang="en-US" sz="1200" b="1" spc="-20" dirty="0" smtClean="0">
                <a:solidFill>
                  <a:srgbClr val="C00000"/>
                </a:solidFill>
                <a:latin typeface="+mn-lt"/>
                <a:cs typeface="Calibri"/>
              </a:rPr>
              <a:t>a</a:t>
            </a:r>
            <a:r>
              <a:rPr lang="en-US" sz="1200" b="1" spc="-10" dirty="0" smtClean="0">
                <a:solidFill>
                  <a:srgbClr val="C00000"/>
                </a:solidFill>
                <a:latin typeface="+mn-lt"/>
                <a:cs typeface="Calibri"/>
              </a:rPr>
              <a:t>c</a:t>
            </a:r>
            <a:r>
              <a:rPr lang="en-US" sz="1200" b="1" spc="-20" dirty="0" smtClean="0">
                <a:solidFill>
                  <a:srgbClr val="C00000"/>
                </a:solidFill>
                <a:latin typeface="+mn-lt"/>
                <a:cs typeface="Calibri"/>
              </a:rPr>
              <a:t>u</a:t>
            </a:r>
            <a:r>
              <a:rPr lang="en-US" sz="1200" b="1" spc="-15" dirty="0" smtClean="0">
                <a:solidFill>
                  <a:srgbClr val="C00000"/>
                </a:solidFill>
                <a:latin typeface="+mn-lt"/>
                <a:cs typeface="Calibri"/>
              </a:rPr>
              <a:t>lty</a:t>
            </a:r>
            <a:endParaRPr lang="en-US" sz="1200" dirty="0" smtClean="0">
              <a:latin typeface="+mn-lt"/>
              <a:cs typeface="Calibri"/>
            </a:endParaRPr>
          </a:p>
          <a:p>
            <a:pPr algn="ctr">
              <a:lnSpc>
                <a:spcPct val="100000"/>
              </a:lnSpc>
            </a:pPr>
            <a:r>
              <a:rPr lang="en-US" sz="1200" b="1" spc="-20" dirty="0" smtClean="0">
                <a:solidFill>
                  <a:srgbClr val="C00000"/>
                </a:solidFill>
                <a:latin typeface="+mn-lt"/>
                <a:cs typeface="Calibri"/>
              </a:rPr>
              <a:t>2,00</a:t>
            </a:r>
            <a:r>
              <a:rPr lang="en-US" sz="1200" b="1" spc="-15" dirty="0" smtClean="0">
                <a:solidFill>
                  <a:srgbClr val="C00000"/>
                </a:solidFill>
                <a:latin typeface="+mn-lt"/>
                <a:cs typeface="Calibri"/>
              </a:rPr>
              <a:t>0</a:t>
            </a:r>
            <a:r>
              <a:rPr lang="en-US" sz="1200" b="1" spc="20" dirty="0" smtClean="0">
                <a:solidFill>
                  <a:srgbClr val="C00000"/>
                </a:solidFill>
                <a:latin typeface="+mn-lt"/>
                <a:cs typeface="Calibri"/>
              </a:rPr>
              <a:t> </a:t>
            </a:r>
            <a:r>
              <a:rPr lang="en-US" sz="1200" b="1" spc="-15" dirty="0" smtClean="0">
                <a:solidFill>
                  <a:srgbClr val="C00000"/>
                </a:solidFill>
                <a:latin typeface="+mn-lt"/>
                <a:cs typeface="Calibri"/>
              </a:rPr>
              <a:t>+</a:t>
            </a:r>
            <a:r>
              <a:rPr lang="en-US" sz="1200" b="1" spc="15" dirty="0" smtClean="0">
                <a:solidFill>
                  <a:srgbClr val="C00000"/>
                </a:solidFill>
                <a:latin typeface="+mn-lt"/>
                <a:cs typeface="Calibri"/>
              </a:rPr>
              <a:t> </a:t>
            </a:r>
            <a:r>
              <a:rPr lang="en-US" sz="1200" b="1" spc="-20" dirty="0" smtClean="0">
                <a:solidFill>
                  <a:srgbClr val="C00000"/>
                </a:solidFill>
                <a:latin typeface="+mn-lt"/>
                <a:cs typeface="Calibri"/>
              </a:rPr>
              <a:t>S</a:t>
            </a:r>
            <a:r>
              <a:rPr lang="en-US" sz="1200" b="1" spc="-10" dirty="0" smtClean="0">
                <a:solidFill>
                  <a:srgbClr val="C00000"/>
                </a:solidFill>
                <a:latin typeface="+mn-lt"/>
                <a:cs typeface="Calibri"/>
              </a:rPr>
              <a:t>t</a:t>
            </a:r>
            <a:r>
              <a:rPr lang="en-US" sz="1200" b="1" spc="-20" dirty="0" smtClean="0">
                <a:solidFill>
                  <a:srgbClr val="C00000"/>
                </a:solidFill>
                <a:latin typeface="+mn-lt"/>
                <a:cs typeface="Calibri"/>
              </a:rPr>
              <a:t>ude</a:t>
            </a:r>
            <a:r>
              <a:rPr lang="en-US" sz="1200" b="1" spc="-40" dirty="0" smtClean="0">
                <a:solidFill>
                  <a:srgbClr val="C00000"/>
                </a:solidFill>
                <a:latin typeface="+mn-lt"/>
                <a:cs typeface="Calibri"/>
              </a:rPr>
              <a:t>n</a:t>
            </a:r>
            <a:r>
              <a:rPr lang="en-US" sz="1200" b="1" spc="-15" dirty="0" smtClean="0">
                <a:solidFill>
                  <a:srgbClr val="C00000"/>
                </a:solidFill>
                <a:latin typeface="+mn-lt"/>
                <a:cs typeface="Calibri"/>
              </a:rPr>
              <a:t>ts</a:t>
            </a:r>
            <a:endParaRPr lang="en-US" sz="1200" dirty="0" smtClean="0">
              <a:latin typeface="+mn-lt"/>
              <a:cs typeface="Calibri"/>
            </a:endParaRPr>
          </a:p>
          <a:p>
            <a:pPr marL="355600" indent="-342900">
              <a:lnSpc>
                <a:spcPct val="100000"/>
              </a:lnSpc>
              <a:buFont typeface="Arial"/>
              <a:buChar char="•"/>
              <a:tabLst>
                <a:tab pos="354965" algn="l"/>
              </a:tabLst>
            </a:pPr>
            <a:endParaRPr lang="en-US" sz="1200" spc="0" dirty="0" smtClean="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C846E852-C1D9-42B0-AC6E-3A20952F16E8}" type="slidenum">
              <a:rPr lang="en-US" smtClean="0"/>
              <a:pPr/>
              <a:t>5</a:t>
            </a:fld>
            <a:endParaRPr lang="en-US"/>
          </a:p>
        </p:txBody>
      </p:sp>
    </p:spTree>
    <p:extLst>
      <p:ext uri="{BB962C8B-B14F-4D97-AF65-F5344CB8AC3E}">
        <p14:creationId xmlns:p14="http://schemas.microsoft.com/office/powerpoint/2010/main" val="6189075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46E852-C1D9-42B0-AC6E-3A20952F16E8}" type="slidenum">
              <a:rPr lang="en-US" smtClean="0"/>
              <a:pPr/>
              <a:t>6</a:t>
            </a:fld>
            <a:endParaRPr lang="en-US"/>
          </a:p>
        </p:txBody>
      </p:sp>
    </p:spTree>
    <p:extLst>
      <p:ext uri="{BB962C8B-B14F-4D97-AF65-F5344CB8AC3E}">
        <p14:creationId xmlns:p14="http://schemas.microsoft.com/office/powerpoint/2010/main" val="618907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Learning Outcomes and Alignment issues:</a:t>
            </a:r>
            <a:r>
              <a:rPr lang="en-US" baseline="0" dirty="0" smtClean="0"/>
              <a:t>  The bulk of the issues in this category were related to the learning outcomes themselves or misalignment between the course learning outcomes, the weekly learning outcomes, and/or the assignments.  One reviewer for ORG/PSY 6120 noted that CLO #5 used the verb “integration,” but there were no assignments in the course that emphasized that particular task.  </a:t>
            </a:r>
          </a:p>
          <a:p>
            <a:endParaRPr lang="en-US" baseline="0" dirty="0" smtClean="0"/>
          </a:p>
          <a:p>
            <a:r>
              <a:rPr lang="en-US" baseline="0" dirty="0" smtClean="0"/>
              <a:t>The majority of the issues were related to poor selection of verbs from Bloom’s taxonomy:  many were not considered “measurable” or were deemed to be too low on the taxonomy for the level of the course.  For example, one reviewer for ORG 8542 felt the CLOs supported a master’s level course rather than a doctoral level one.</a:t>
            </a:r>
          </a:p>
          <a:p>
            <a:endParaRPr lang="en-US" baseline="0" dirty="0" smtClean="0"/>
          </a:p>
          <a:p>
            <a:r>
              <a:rPr lang="en-US" baseline="0" dirty="0" smtClean="0"/>
              <a:t>A portion of the observations were relatively minor, and dealt with various proofing errors, or confusing language.  For example, one reviewer for ORG/PSY 7210 observed that some WLOs were aligned to CLO #8, but there were only seven CLOs in the course.   </a:t>
            </a:r>
            <a:endParaRPr lang="en-US" dirty="0" smtClean="0"/>
          </a:p>
          <a:p>
            <a:endParaRPr lang="en-US" dirty="0"/>
          </a:p>
        </p:txBody>
      </p:sp>
      <p:sp>
        <p:nvSpPr>
          <p:cNvPr id="4" name="Slide Number Placeholder 3"/>
          <p:cNvSpPr>
            <a:spLocks noGrp="1"/>
          </p:cNvSpPr>
          <p:nvPr>
            <p:ph type="sldNum" sz="quarter" idx="10"/>
          </p:nvPr>
        </p:nvSpPr>
        <p:spPr/>
        <p:txBody>
          <a:bodyPr/>
          <a:lstStyle/>
          <a:p>
            <a:fld id="{043486CD-FE1B-4472-9A70-6BB9CFC282DE}" type="slidenum">
              <a:rPr lang="en-US" smtClean="0"/>
              <a:pPr/>
              <a:t>17</a:t>
            </a:fld>
            <a:endParaRPr lang="en-US"/>
          </a:p>
        </p:txBody>
      </p:sp>
    </p:spTree>
    <p:extLst>
      <p:ext uri="{BB962C8B-B14F-4D97-AF65-F5344CB8AC3E}">
        <p14:creationId xmlns:p14="http://schemas.microsoft.com/office/powerpoint/2010/main" val="2219524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Learning Outcomes and Alignment issues:</a:t>
            </a:r>
            <a:r>
              <a:rPr lang="en-US" baseline="0" dirty="0" smtClean="0"/>
              <a:t>  The bulk of the issues in this category were related to the learning outcomes themselves or misalignment between the course learning outcomes, the weekly learning outcomes, and/or the assignments.  One reviewer for ORG/PSY 6120 noted that CLO #5 used the verb “integration,” but there were no assignments in the course that emphasized that particular task.  </a:t>
            </a:r>
          </a:p>
          <a:p>
            <a:endParaRPr lang="en-US" baseline="0" dirty="0" smtClean="0"/>
          </a:p>
          <a:p>
            <a:r>
              <a:rPr lang="en-US" baseline="0" dirty="0" smtClean="0"/>
              <a:t>The majority of the issues were related to poor selection of verbs from Bloom’s taxonomy:  many were not considered “measurable” or were deemed to be too low on the taxonomy for the level of the course.  For example, one reviewer for ORG 8542 felt the CLOs supported a master’s level course rather than a doctoral level one.</a:t>
            </a:r>
          </a:p>
          <a:p>
            <a:endParaRPr lang="en-US" baseline="0" dirty="0" smtClean="0"/>
          </a:p>
          <a:p>
            <a:r>
              <a:rPr lang="en-US" baseline="0" dirty="0" smtClean="0"/>
              <a:t>A portion of the observations were relatively minor, and dealt with various proofing errors, or confusing language.  For example, one reviewer for ORG/PSY 7210 observed that some WLOs were aligned to CLO #8, but there were only seven CLOs in the course.   </a:t>
            </a:r>
            <a:endParaRPr lang="en-US" dirty="0" smtClean="0"/>
          </a:p>
          <a:p>
            <a:endParaRPr lang="en-US" dirty="0"/>
          </a:p>
        </p:txBody>
      </p:sp>
      <p:sp>
        <p:nvSpPr>
          <p:cNvPr id="4" name="Slide Number Placeholder 3"/>
          <p:cNvSpPr>
            <a:spLocks noGrp="1"/>
          </p:cNvSpPr>
          <p:nvPr>
            <p:ph type="sldNum" sz="quarter" idx="10"/>
          </p:nvPr>
        </p:nvSpPr>
        <p:spPr/>
        <p:txBody>
          <a:bodyPr/>
          <a:lstStyle/>
          <a:p>
            <a:fld id="{043486CD-FE1B-4472-9A70-6BB9CFC282DE}" type="slidenum">
              <a:rPr lang="en-US" smtClean="0"/>
              <a:pPr/>
              <a:t>18</a:t>
            </a:fld>
            <a:endParaRPr lang="en-US"/>
          </a:p>
        </p:txBody>
      </p:sp>
    </p:spTree>
    <p:extLst>
      <p:ext uri="{BB962C8B-B14F-4D97-AF65-F5344CB8AC3E}">
        <p14:creationId xmlns:p14="http://schemas.microsoft.com/office/powerpoint/2010/main" val="2219524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Location/Ease of Finding Items:  These observations addressed navigation and accessibility of information on the course webpages.  The bulk of the reviewers</a:t>
            </a:r>
            <a:r>
              <a:rPr lang="en-US" baseline="0" dirty="0" smtClean="0"/>
              <a:t> commented that some important information required for students success were “hidden” under the </a:t>
            </a:r>
            <a:r>
              <a:rPr lang="en-US" i="1" baseline="0" dirty="0" smtClean="0"/>
              <a:t>Administrative Policies </a:t>
            </a:r>
            <a:r>
              <a:rPr lang="en-US" baseline="0" dirty="0" smtClean="0"/>
              <a:t>tab on the course menu, and that it was not intuitive that one should look for particular kinds of information there.  The majority of the comments in this regard dealt with the “About Discussions” and “netiquette” rules.  Many reviewers suggested moving this to </a:t>
            </a:r>
            <a:r>
              <a:rPr lang="en-US" i="1" baseline="0" dirty="0" smtClean="0"/>
              <a:t>Start Here </a:t>
            </a:r>
            <a:r>
              <a:rPr lang="en-US" i="0" baseline="0" dirty="0" smtClean="0"/>
              <a:t>or otherwise making it more conspicuous.</a:t>
            </a:r>
          </a:p>
          <a:p>
            <a:endParaRPr lang="en-US" i="0" baseline="0" dirty="0" smtClean="0"/>
          </a:p>
          <a:p>
            <a:r>
              <a:rPr lang="en-US" i="0" baseline="0" dirty="0" smtClean="0"/>
              <a:t>There were also a few comments about the fact that the Course Guide (which most reviewers liked) was buried at the bottom of the Course Materials page, and the Instructor Response Time should be moved to </a:t>
            </a:r>
            <a:r>
              <a:rPr lang="en-US" i="1" baseline="0" dirty="0" smtClean="0"/>
              <a:t>Start Here </a:t>
            </a:r>
            <a:r>
              <a:rPr lang="en-US" i="0" baseline="0" dirty="0" smtClean="0"/>
              <a:t>or somewhere near the top half of the course page.</a:t>
            </a:r>
            <a:endParaRPr lang="en-US" i="1" dirty="0" smtClean="0"/>
          </a:p>
          <a:p>
            <a:endParaRPr lang="en-US" dirty="0"/>
          </a:p>
        </p:txBody>
      </p:sp>
      <p:sp>
        <p:nvSpPr>
          <p:cNvPr id="4" name="Slide Number Placeholder 3"/>
          <p:cNvSpPr>
            <a:spLocks noGrp="1"/>
          </p:cNvSpPr>
          <p:nvPr>
            <p:ph type="sldNum" sz="quarter" idx="10"/>
          </p:nvPr>
        </p:nvSpPr>
        <p:spPr/>
        <p:txBody>
          <a:bodyPr/>
          <a:lstStyle/>
          <a:p>
            <a:fld id="{043486CD-FE1B-4472-9A70-6BB9CFC282DE}" type="slidenum">
              <a:rPr lang="en-US" smtClean="0"/>
              <a:pPr/>
              <a:t>19</a:t>
            </a:fld>
            <a:endParaRPr lang="en-US"/>
          </a:p>
        </p:txBody>
      </p:sp>
    </p:spTree>
    <p:extLst>
      <p:ext uri="{BB962C8B-B14F-4D97-AF65-F5344CB8AC3E}">
        <p14:creationId xmlns:p14="http://schemas.microsoft.com/office/powerpoint/2010/main" val="720962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BE8E2A-2230-404F-AEA6-ECA293C3D639}" type="datetimeFigureOut">
              <a:rPr lang="en-US" smtClean="0"/>
              <a:pPr/>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1934576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E8E2A-2230-404F-AEA6-ECA293C3D639}" type="datetimeFigureOut">
              <a:rPr lang="en-US" smtClean="0"/>
              <a:pPr/>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3291327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E8E2A-2230-404F-AEA6-ECA293C3D639}" type="datetimeFigureOut">
              <a:rPr lang="en-US" smtClean="0"/>
              <a:pPr/>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106390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BE8E2A-2230-404F-AEA6-ECA293C3D639}" type="datetimeFigureOut">
              <a:rPr lang="en-US" smtClean="0"/>
              <a:pPr/>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2331856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BE8E2A-2230-404F-AEA6-ECA293C3D639}" type="datetimeFigureOut">
              <a:rPr lang="en-US" smtClean="0"/>
              <a:pPr/>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335434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BE8E2A-2230-404F-AEA6-ECA293C3D639}" type="datetimeFigureOut">
              <a:rPr lang="en-US" smtClean="0"/>
              <a:pPr/>
              <a:t>4/16/2014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2373726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BE8E2A-2230-404F-AEA6-ECA293C3D639}" type="datetimeFigureOut">
              <a:rPr lang="en-US" smtClean="0"/>
              <a:pPr/>
              <a:t>4/16/2014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60365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BE8E2A-2230-404F-AEA6-ECA293C3D639}" type="datetimeFigureOut">
              <a:rPr lang="en-US" smtClean="0"/>
              <a:pPr/>
              <a:t>4/16/2014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128704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E8E2A-2230-404F-AEA6-ECA293C3D639}" type="datetimeFigureOut">
              <a:rPr lang="en-US" smtClean="0"/>
              <a:pPr/>
              <a:t>4/16/2014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325826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E8E2A-2230-404F-AEA6-ECA293C3D639}" type="datetimeFigureOut">
              <a:rPr lang="en-US" smtClean="0"/>
              <a:pPr/>
              <a:t>4/16/2014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1832111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BE8E2A-2230-404F-AEA6-ECA293C3D639}" type="datetimeFigureOut">
              <a:rPr lang="en-US" smtClean="0"/>
              <a:pPr/>
              <a:t>4/16/2014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32680-A8EE-4F11-873F-2B2DF34DB0FB}" type="slidenum">
              <a:rPr lang="en-US" smtClean="0"/>
              <a:pPr/>
              <a:t>‹#›</a:t>
            </a:fld>
            <a:endParaRPr lang="en-US"/>
          </a:p>
        </p:txBody>
      </p:sp>
    </p:spTree>
    <p:extLst>
      <p:ext uri="{BB962C8B-B14F-4D97-AF65-F5344CB8AC3E}">
        <p14:creationId xmlns:p14="http://schemas.microsoft.com/office/powerpoint/2010/main" val="2544904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E8E2A-2230-404F-AEA6-ECA293C3D639}" type="datetimeFigureOut">
              <a:rPr lang="en-US" smtClean="0"/>
              <a:pPr/>
              <a:t>4/16/2014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32680-A8EE-4F11-873F-2B2DF34DB0FB}" type="slidenum">
              <a:rPr lang="en-US" smtClean="0"/>
              <a:pPr/>
              <a:t>‹#›</a:t>
            </a:fld>
            <a:endParaRPr lang="en-US"/>
          </a:p>
        </p:txBody>
      </p:sp>
    </p:spTree>
    <p:extLst>
      <p:ext uri="{BB962C8B-B14F-4D97-AF65-F5344CB8AC3E}">
        <p14:creationId xmlns:p14="http://schemas.microsoft.com/office/powerpoint/2010/main" val="4084524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rockies.edu/"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p:nvPr/>
        </p:nvSpPr>
        <p:spPr>
          <a:xfrm>
            <a:off x="3102657" y="1795647"/>
            <a:ext cx="2918823" cy="1904999"/>
          </a:xfrm>
          <a:custGeom>
            <a:avLst/>
            <a:gdLst>
              <a:gd name="connsiteX0" fmla="*/ 0 w 2918823"/>
              <a:gd name="connsiteY0" fmla="*/ 0 h 1904999"/>
              <a:gd name="connsiteX1" fmla="*/ 2918823 w 2918823"/>
              <a:gd name="connsiteY1" fmla="*/ 0 h 1904999"/>
              <a:gd name="connsiteX2" fmla="*/ 2918823 w 2918823"/>
              <a:gd name="connsiteY2" fmla="*/ 1904999 h 1904999"/>
              <a:gd name="connsiteX3" fmla="*/ 0 w 2918823"/>
              <a:gd name="connsiteY3" fmla="*/ 1904999 h 1904999"/>
              <a:gd name="connsiteX4" fmla="*/ 0 w 2918823"/>
              <a:gd name="connsiteY4" fmla="*/ 0 h 1904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8823" h="1904999">
                <a:moveTo>
                  <a:pt x="0" y="0"/>
                </a:moveTo>
                <a:lnTo>
                  <a:pt x="2918823" y="0"/>
                </a:lnTo>
                <a:lnTo>
                  <a:pt x="2918823" y="1904999"/>
                </a:lnTo>
                <a:lnTo>
                  <a:pt x="0" y="1904999"/>
                </a:lnTo>
                <a:lnTo>
                  <a:pt x="0" y="0"/>
                </a:lnTo>
                <a:close/>
              </a:path>
            </a:pathLst>
          </a:custGeom>
          <a:blipFill>
            <a:blip r:embed="rId3" cstate="print"/>
            <a:stretch>
              <a:fillRect/>
            </a:stretch>
          </a:blipFill>
        </p:spPr>
        <p:txBody>
          <a:bodyPr wrap="square" lIns="0" tIns="0" rIns="0" bIns="0" rtlCol="0">
            <a:noAutofit/>
          </a:bodyPr>
          <a:lstStyle/>
          <a:p>
            <a:pPr algn="ctr"/>
            <a:endParaRPr dirty="0"/>
          </a:p>
        </p:txBody>
      </p:sp>
      <p:sp>
        <p:nvSpPr>
          <p:cNvPr id="2" name="object 2"/>
          <p:cNvSpPr/>
          <p:nvPr/>
        </p:nvSpPr>
        <p:spPr>
          <a:xfrm>
            <a:off x="-7917" y="5215097"/>
            <a:ext cx="9141986" cy="1649830"/>
          </a:xfrm>
          <a:custGeom>
            <a:avLst/>
            <a:gdLst>
              <a:gd name="connsiteX0" fmla="*/ 0 w 9141986"/>
              <a:gd name="connsiteY0" fmla="*/ 0 h 1649830"/>
              <a:gd name="connsiteX1" fmla="*/ 9141986 w 9141986"/>
              <a:gd name="connsiteY1" fmla="*/ 0 h 1649830"/>
              <a:gd name="connsiteX2" fmla="*/ 9141986 w 9141986"/>
              <a:gd name="connsiteY2" fmla="*/ 1649830 h 1649830"/>
              <a:gd name="connsiteX3" fmla="*/ 0 w 9141986"/>
              <a:gd name="connsiteY3" fmla="*/ 1649830 h 1649830"/>
              <a:gd name="connsiteX4" fmla="*/ 0 w 9141986"/>
              <a:gd name="connsiteY4" fmla="*/ 0 h 16498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1986" h="1649830">
                <a:moveTo>
                  <a:pt x="0" y="0"/>
                </a:moveTo>
                <a:lnTo>
                  <a:pt x="9141986" y="0"/>
                </a:lnTo>
                <a:lnTo>
                  <a:pt x="9141986" y="1649830"/>
                </a:lnTo>
                <a:lnTo>
                  <a:pt x="0" y="1649830"/>
                </a:lnTo>
                <a:lnTo>
                  <a:pt x="0" y="0"/>
                </a:lnTo>
                <a:close/>
              </a:path>
            </a:pathLst>
          </a:custGeom>
          <a:blipFill>
            <a:blip r:embed="rId4" cstate="print"/>
            <a:stretch>
              <a:fillRect/>
            </a:stretch>
          </a:blipFill>
        </p:spPr>
        <p:txBody>
          <a:bodyPr wrap="square" lIns="0" tIns="0" rIns="0" bIns="0" rtlCol="0">
            <a:noAutofit/>
          </a:bodyPr>
          <a:lstStyle/>
          <a:p>
            <a:pPr algn="ctr"/>
            <a:r>
              <a:rPr lang="en-US" sz="2800" b="1" dirty="0" smtClean="0"/>
              <a:t/>
            </a:r>
            <a:br>
              <a:rPr lang="en-US" sz="2800" b="1" dirty="0" smtClean="0"/>
            </a:br>
            <a:r>
              <a:rPr lang="en-US" sz="2800" b="1" dirty="0" smtClean="0"/>
              <a:t> </a:t>
            </a:r>
            <a:endParaRPr sz="2800" b="1" dirty="0"/>
          </a:p>
        </p:txBody>
      </p:sp>
      <p:sp>
        <p:nvSpPr>
          <p:cNvPr id="3" name="object 3"/>
          <p:cNvSpPr txBox="1"/>
          <p:nvPr/>
        </p:nvSpPr>
        <p:spPr>
          <a:xfrm>
            <a:off x="-42894" y="3679410"/>
            <a:ext cx="9144000" cy="1828800"/>
          </a:xfrm>
          <a:custGeom>
            <a:avLst/>
            <a:gdLst>
              <a:gd name="connsiteX0" fmla="*/ 0 w 6243702"/>
              <a:gd name="connsiteY0" fmla="*/ 0 h 1693672"/>
              <a:gd name="connsiteX1" fmla="*/ 6243702 w 6243702"/>
              <a:gd name="connsiteY1" fmla="*/ 0 h 1693672"/>
              <a:gd name="connsiteX2" fmla="*/ 6243702 w 6243702"/>
              <a:gd name="connsiteY2" fmla="*/ 1693672 h 1693672"/>
              <a:gd name="connsiteX3" fmla="*/ 0 w 6243702"/>
              <a:gd name="connsiteY3" fmla="*/ 1693672 h 1693672"/>
              <a:gd name="connsiteX4" fmla="*/ 0 w 6243702"/>
              <a:gd name="connsiteY4" fmla="*/ 0 h 1693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3702" h="1693672">
                <a:moveTo>
                  <a:pt x="0" y="0"/>
                </a:moveTo>
                <a:lnTo>
                  <a:pt x="6243702" y="0"/>
                </a:lnTo>
                <a:lnTo>
                  <a:pt x="6243702" y="1693672"/>
                </a:lnTo>
                <a:lnTo>
                  <a:pt x="0" y="1693672"/>
                </a:lnTo>
                <a:lnTo>
                  <a:pt x="0" y="0"/>
                </a:lnTo>
                <a:close/>
              </a:path>
            </a:pathLst>
          </a:custGeom>
        </p:spPr>
        <p:txBody>
          <a:bodyPr vert="horz" wrap="square" lIns="0" tIns="0" rIns="0" bIns="0" rtlCol="0">
            <a:noAutofit/>
          </a:bodyPr>
          <a:lstStyle/>
          <a:p>
            <a:pPr marL="12700" algn="ctr">
              <a:lnSpc>
                <a:spcPct val="100000"/>
              </a:lnSpc>
            </a:pPr>
            <a:r>
              <a:rPr lang="en-US" sz="4000" b="1" spc="-35" dirty="0" smtClean="0">
                <a:cs typeface="Calibri"/>
              </a:rPr>
              <a:t>Where’s the Beef?</a:t>
            </a:r>
          </a:p>
          <a:p>
            <a:pPr marL="12700" algn="ctr">
              <a:lnSpc>
                <a:spcPct val="100000"/>
              </a:lnSpc>
            </a:pPr>
            <a:r>
              <a:rPr lang="en-US" sz="2000" b="1" i="1" spc="-35" dirty="0" smtClean="0">
                <a:latin typeface="Calibri"/>
                <a:cs typeface="Calibri"/>
              </a:rPr>
              <a:t>Analyzing Aggregated QM Reviewer Feedback for Continuous Improvement</a:t>
            </a:r>
          </a:p>
          <a:p>
            <a:pPr marL="12700" algn="ctr">
              <a:lnSpc>
                <a:spcPct val="100000"/>
              </a:lnSpc>
            </a:pPr>
            <a:r>
              <a:rPr lang="en-US" sz="2000" spc="-35" dirty="0" smtClean="0">
                <a:latin typeface="Calibri"/>
                <a:cs typeface="Calibri"/>
              </a:rPr>
              <a:t>Carol Parenteau</a:t>
            </a:r>
          </a:p>
          <a:p>
            <a:pPr marL="12700" algn="ctr">
              <a:lnSpc>
                <a:spcPct val="100000"/>
              </a:lnSpc>
            </a:pPr>
            <a:r>
              <a:rPr lang="en-US" sz="2000" i="1" spc="-35" dirty="0" smtClean="0">
                <a:latin typeface="Calibri"/>
                <a:cs typeface="Calibri"/>
              </a:rPr>
              <a:t>Manager of Assessment &amp; Academic Quality</a:t>
            </a:r>
          </a:p>
          <a:p>
            <a:pPr marL="12700" algn="ctr">
              <a:lnSpc>
                <a:spcPct val="100000"/>
              </a:lnSpc>
            </a:pPr>
            <a:r>
              <a:rPr lang="en-US" sz="2000" spc="-35" dirty="0" smtClean="0">
                <a:latin typeface="Calibri"/>
                <a:cs typeface="Calibri"/>
              </a:rPr>
              <a:t>April 2014</a:t>
            </a:r>
            <a:endParaRPr sz="2000" dirty="0">
              <a:latin typeface="Calibri"/>
              <a:cs typeface="Calibri"/>
            </a:endParaRPr>
          </a:p>
        </p:txBody>
      </p:sp>
      <p:sp>
        <p:nvSpPr>
          <p:cNvPr id="5" name="object 5"/>
          <p:cNvSpPr/>
          <p:nvPr/>
        </p:nvSpPr>
        <p:spPr>
          <a:xfrm>
            <a:off x="4825" y="0"/>
            <a:ext cx="9139174" cy="2035225"/>
          </a:xfrm>
          <a:custGeom>
            <a:avLst/>
            <a:gdLst>
              <a:gd name="connsiteX0" fmla="*/ 0 w 9139174"/>
              <a:gd name="connsiteY0" fmla="*/ 0 h 2035225"/>
              <a:gd name="connsiteX1" fmla="*/ 9139174 w 9139174"/>
              <a:gd name="connsiteY1" fmla="*/ 0 h 2035225"/>
              <a:gd name="connsiteX2" fmla="*/ 9139174 w 9139174"/>
              <a:gd name="connsiteY2" fmla="*/ 2035225 h 2035225"/>
              <a:gd name="connsiteX3" fmla="*/ 0 w 9139174"/>
              <a:gd name="connsiteY3" fmla="*/ 2035225 h 2035225"/>
              <a:gd name="connsiteX4" fmla="*/ 0 w 9139174"/>
              <a:gd name="connsiteY4" fmla="*/ 0 h 2035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39174" h="2035225">
                <a:moveTo>
                  <a:pt x="0" y="0"/>
                </a:moveTo>
                <a:lnTo>
                  <a:pt x="9139174" y="0"/>
                </a:lnTo>
                <a:lnTo>
                  <a:pt x="9139174" y="2035225"/>
                </a:lnTo>
                <a:lnTo>
                  <a:pt x="0" y="2035225"/>
                </a:lnTo>
                <a:lnTo>
                  <a:pt x="0" y="0"/>
                </a:lnTo>
                <a:close/>
              </a:path>
            </a:pathLst>
          </a:custGeom>
          <a:blipFill>
            <a:blip r:embed="rId5" cstate="print"/>
            <a:stretch>
              <a:fillRect/>
            </a:stretch>
          </a:blipFill>
        </p:spPr>
        <p:txBody>
          <a:bodyPr wrap="square" lIns="0" tIns="0" rIns="0" bIns="0" rtlCol="0">
            <a:noAutofit/>
          </a:bodyPr>
          <a:lstStyle/>
          <a:p>
            <a:endParaRPr/>
          </a:p>
        </p:txBody>
      </p:sp>
      <p:sp>
        <p:nvSpPr>
          <p:cNvPr id="6" name="object 6"/>
          <p:cNvSpPr/>
          <p:nvPr/>
        </p:nvSpPr>
        <p:spPr>
          <a:xfrm>
            <a:off x="0" y="1981187"/>
            <a:ext cx="9144000" cy="152412"/>
          </a:xfrm>
          <a:custGeom>
            <a:avLst/>
            <a:gdLst/>
            <a:ahLst/>
            <a:cxnLst/>
            <a:rect l="l" t="t" r="r" b="b"/>
            <a:pathLst>
              <a:path w="9144000" h="152412">
                <a:moveTo>
                  <a:pt x="0" y="152412"/>
                </a:moveTo>
                <a:lnTo>
                  <a:pt x="9144000" y="152412"/>
                </a:lnTo>
                <a:lnTo>
                  <a:pt x="9144000" y="0"/>
                </a:lnTo>
                <a:lnTo>
                  <a:pt x="0" y="0"/>
                </a:lnTo>
                <a:lnTo>
                  <a:pt x="0" y="152412"/>
                </a:lnTo>
                <a:close/>
              </a:path>
            </a:pathLst>
          </a:custGeom>
          <a:solidFill>
            <a:srgbClr val="C00000"/>
          </a:solidFill>
        </p:spPr>
        <p:txBody>
          <a:bodyPr wrap="square" lIns="0" tIns="0" rIns="0" bIns="0" rtlCol="0">
            <a:noAutofit/>
          </a:bodyPr>
          <a:lstStyle/>
          <a:p>
            <a:endParaRPr/>
          </a:p>
        </p:txBody>
      </p:sp>
      <p:sp>
        <p:nvSpPr>
          <p:cNvPr id="7" name="object 7"/>
          <p:cNvSpPr/>
          <p:nvPr/>
        </p:nvSpPr>
        <p:spPr>
          <a:xfrm>
            <a:off x="0" y="1981200"/>
            <a:ext cx="9144000" cy="152400"/>
          </a:xfrm>
          <a:custGeom>
            <a:avLst/>
            <a:gdLst/>
            <a:ahLst/>
            <a:cxnLst/>
            <a:rect l="l" t="t" r="r" b="b"/>
            <a:pathLst>
              <a:path w="9144000" h="152400">
                <a:moveTo>
                  <a:pt x="0" y="0"/>
                </a:moveTo>
                <a:lnTo>
                  <a:pt x="9144000" y="0"/>
                </a:lnTo>
                <a:lnTo>
                  <a:pt x="9144000" y="152400"/>
                </a:lnTo>
                <a:lnTo>
                  <a:pt x="0" y="152400"/>
                </a:lnTo>
                <a:lnTo>
                  <a:pt x="0" y="0"/>
                </a:lnTo>
                <a:close/>
              </a:path>
            </a:pathLst>
          </a:custGeom>
          <a:ln w="25400">
            <a:solidFill>
              <a:srgbClr val="C00000"/>
            </a:solidFill>
          </a:ln>
        </p:spPr>
        <p:txBody>
          <a:bodyPr wrap="square" lIns="0" tIns="0" rIns="0" bIns="0" rtlCol="0">
            <a:noAutofit/>
          </a:bodyPr>
          <a:lstStyle/>
          <a:p>
            <a:endParaRPr/>
          </a:p>
        </p:txBody>
      </p:sp>
    </p:spTree>
    <p:extLst>
      <p:ext uri="{BB962C8B-B14F-4D97-AF65-F5344CB8AC3E}">
        <p14:creationId xmlns:p14="http://schemas.microsoft.com/office/powerpoint/2010/main" val="3894124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a:xfrm>
            <a:off x="241196" y="1827957"/>
            <a:ext cx="2806803" cy="142734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Quick Evaluation And Prep</a:t>
            </a:r>
            <a:endParaRPr lang="en-US" sz="2800" dirty="0"/>
          </a:p>
        </p:txBody>
      </p:sp>
      <p:sp>
        <p:nvSpPr>
          <p:cNvPr id="2" name="Content Placeholder 1"/>
          <p:cNvSpPr>
            <a:spLocks noGrp="1"/>
          </p:cNvSpPr>
          <p:nvPr>
            <p:ph idx="1"/>
          </p:nvPr>
        </p:nvSpPr>
        <p:spPr>
          <a:xfrm>
            <a:off x="838200" y="1295400"/>
            <a:ext cx="8241558" cy="5791200"/>
          </a:xfrm>
        </p:spPr>
        <p:txBody>
          <a:bodyPr>
            <a:normAutofit/>
          </a:bodyPr>
          <a:lstStyle/>
          <a:p>
            <a:endParaRPr lang="en-US" dirty="0" smtClean="0"/>
          </a:p>
          <a:p>
            <a:endParaRPr lang="en-US" dirty="0"/>
          </a:p>
          <a:p>
            <a:endParaRPr lang="en-US" dirty="0" smtClean="0"/>
          </a:p>
          <a:p>
            <a:pPr marL="0" indent="0">
              <a:buNone/>
            </a:pPr>
            <a:endParaRPr lang="en-US" dirty="0" smtClean="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lgn="ctr">
              <a:buNone/>
            </a:pPr>
            <a:endParaRPr lang="en-US" sz="1400" dirty="0" smtClean="0"/>
          </a:p>
        </p:txBody>
      </p:sp>
      <p:cxnSp>
        <p:nvCxnSpPr>
          <p:cNvPr id="12" name="Straight Connector 11"/>
          <p:cNvCxnSpPr/>
          <p:nvPr/>
        </p:nvCxnSpPr>
        <p:spPr>
          <a:xfrm>
            <a:off x="3846843" y="4114800"/>
            <a:ext cx="1"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3541286" y="1865214"/>
            <a:ext cx="2057400" cy="1066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dirty="0" smtClean="0"/>
              <a:t>QM</a:t>
            </a:r>
            <a:endParaRPr lang="en-US" sz="2800" dirty="0"/>
          </a:p>
        </p:txBody>
      </p:sp>
      <p:sp>
        <p:nvSpPr>
          <p:cNvPr id="17" name="Rounded Rectangle 16"/>
          <p:cNvSpPr/>
          <p:nvPr/>
        </p:nvSpPr>
        <p:spPr>
          <a:xfrm>
            <a:off x="5341629" y="3630982"/>
            <a:ext cx="3116571" cy="1283076"/>
          </a:xfrm>
          <a:prstGeom prst="roundRect">
            <a:avLst/>
          </a:prstGeom>
          <a:solidFill>
            <a:srgbClr val="7030A0"/>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t>Amendment recommendations</a:t>
            </a:r>
            <a:endParaRPr lang="en-US" sz="2800" dirty="0"/>
          </a:p>
        </p:txBody>
      </p:sp>
      <p:sp>
        <p:nvSpPr>
          <p:cNvPr id="20" name="Rounded Rectangle 19"/>
          <p:cNvSpPr/>
          <p:nvPr/>
        </p:nvSpPr>
        <p:spPr>
          <a:xfrm>
            <a:off x="1738944" y="3057211"/>
            <a:ext cx="2057400" cy="1066800"/>
          </a:xfrm>
          <a:prstGeom prst="roundRect">
            <a:avLst/>
          </a:prstGeom>
          <a:solidFill>
            <a:srgbClr val="00B0F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Program ?</a:t>
            </a:r>
            <a:endParaRPr lang="en-US" sz="2800" dirty="0"/>
          </a:p>
        </p:txBody>
      </p:sp>
      <p:sp>
        <p:nvSpPr>
          <p:cNvPr id="24" name="Rounded Rectangle 23"/>
          <p:cNvSpPr/>
          <p:nvPr/>
        </p:nvSpPr>
        <p:spPr>
          <a:xfrm>
            <a:off x="2385387" y="3766283"/>
            <a:ext cx="20574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Course</a:t>
            </a:r>
            <a:endParaRPr lang="en-US" sz="2800" dirty="0"/>
          </a:p>
        </p:txBody>
      </p:sp>
      <p:sp>
        <p:nvSpPr>
          <p:cNvPr id="25" name="Curved Down Arrow 24"/>
          <p:cNvSpPr/>
          <p:nvPr/>
        </p:nvSpPr>
        <p:spPr>
          <a:xfrm rot="11307526">
            <a:off x="3150853" y="5107027"/>
            <a:ext cx="3824407" cy="1348920"/>
          </a:xfrm>
          <a:prstGeom prst="curvedDownArrow">
            <a:avLst>
              <a:gd name="adj1" fmla="val 25000"/>
              <a:gd name="adj2" fmla="val 50000"/>
              <a:gd name="adj3" fmla="val 24158"/>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Curved Down Arrow 29"/>
          <p:cNvSpPr/>
          <p:nvPr/>
        </p:nvSpPr>
        <p:spPr>
          <a:xfrm>
            <a:off x="1281744" y="1408857"/>
            <a:ext cx="2514600" cy="456357"/>
          </a:xfrm>
          <a:prstGeom prst="curved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4" y="12192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itle 1"/>
          <p:cNvSpPr txBox="1">
            <a:spLocks/>
          </p:cNvSpPr>
          <p:nvPr/>
        </p:nvSpPr>
        <p:spPr>
          <a:xfrm>
            <a:off x="838200" y="2286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Our Process</a:t>
            </a:r>
            <a:endParaRPr lang="en-US" b="1" dirty="0"/>
          </a:p>
        </p:txBody>
      </p:sp>
      <p:sp>
        <p:nvSpPr>
          <p:cNvPr id="34" name="Curved Down Arrow 33"/>
          <p:cNvSpPr/>
          <p:nvPr/>
        </p:nvSpPr>
        <p:spPr>
          <a:xfrm rot="3453574">
            <a:off x="5623776" y="2085815"/>
            <a:ext cx="2089765" cy="933897"/>
          </a:xfrm>
          <a:prstGeom prst="curved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68043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5" grpId="0" animBg="1"/>
      <p:bldP spid="17" grpId="0" animBg="1"/>
      <p:bldP spid="20" grpId="0" animBg="1"/>
      <p:bldP spid="24" grpId="0" animBg="1"/>
      <p:bldP spid="25" grpId="0" animBg="1"/>
      <p:bldP spid="30" grpId="0" animBg="1"/>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26"/>
          <p:cNvSpPr/>
          <p:nvPr/>
        </p:nvSpPr>
        <p:spPr>
          <a:xfrm>
            <a:off x="689974" y="2289699"/>
            <a:ext cx="2057400" cy="1066800"/>
          </a:xfrm>
          <a:prstGeom prst="roundRect">
            <a:avLst/>
          </a:prstGeom>
          <a:solidFill>
            <a:srgbClr val="00B05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Curriculum</a:t>
            </a:r>
            <a:endParaRPr lang="en-US" sz="2800" dirty="0"/>
          </a:p>
        </p:txBody>
      </p:sp>
      <p:sp>
        <p:nvSpPr>
          <p:cNvPr id="2" name="Content Placeholder 1"/>
          <p:cNvSpPr>
            <a:spLocks noGrp="1"/>
          </p:cNvSpPr>
          <p:nvPr>
            <p:ph idx="1"/>
          </p:nvPr>
        </p:nvSpPr>
        <p:spPr>
          <a:xfrm>
            <a:off x="826242" y="1228410"/>
            <a:ext cx="8241558" cy="5791200"/>
          </a:xfrm>
        </p:spPr>
        <p:txBody>
          <a:bodyPr>
            <a:normAutofit/>
          </a:bodyPr>
          <a:lstStyle/>
          <a:p>
            <a:endParaRPr lang="en-US" dirty="0" smtClean="0"/>
          </a:p>
          <a:p>
            <a:endParaRPr lang="en-US" dirty="0"/>
          </a:p>
          <a:p>
            <a:endParaRPr lang="en-US" dirty="0" smtClean="0"/>
          </a:p>
          <a:p>
            <a:pPr marL="0" indent="0">
              <a:buNone/>
            </a:pPr>
            <a:endParaRPr lang="en-US" dirty="0" smtClean="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a:p>
          <a:p>
            <a:pPr marL="0" indent="0">
              <a:buNone/>
            </a:pPr>
            <a:endParaRPr lang="en-US" sz="1400" dirty="0" smtClean="0"/>
          </a:p>
          <a:p>
            <a:pPr marL="0" indent="0" algn="ctr">
              <a:buNone/>
            </a:pPr>
            <a:endParaRPr lang="en-US" sz="1400" dirty="0" smtClean="0"/>
          </a:p>
        </p:txBody>
      </p:sp>
      <p:cxnSp>
        <p:nvCxnSpPr>
          <p:cNvPr id="12" name="Straight Connector 11"/>
          <p:cNvCxnSpPr/>
          <p:nvPr/>
        </p:nvCxnSpPr>
        <p:spPr>
          <a:xfrm>
            <a:off x="3846843" y="4114800"/>
            <a:ext cx="1" cy="1524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3860697" y="1561257"/>
            <a:ext cx="2057400" cy="1066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800" dirty="0" smtClean="0"/>
              <a:t>QM Certification</a:t>
            </a:r>
            <a:endParaRPr lang="en-US" sz="2800" dirty="0"/>
          </a:p>
        </p:txBody>
      </p:sp>
      <p:sp>
        <p:nvSpPr>
          <p:cNvPr id="17" name="Rounded Rectangle 16"/>
          <p:cNvSpPr/>
          <p:nvPr/>
        </p:nvSpPr>
        <p:spPr>
          <a:xfrm>
            <a:off x="5556892" y="3766283"/>
            <a:ext cx="2057400" cy="1066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t>Analysis</a:t>
            </a:r>
            <a:endParaRPr lang="en-US" sz="2800" dirty="0"/>
          </a:p>
        </p:txBody>
      </p:sp>
      <p:sp>
        <p:nvSpPr>
          <p:cNvPr id="19" name="Right Arrow 18"/>
          <p:cNvSpPr/>
          <p:nvPr/>
        </p:nvSpPr>
        <p:spPr>
          <a:xfrm rot="3357943">
            <a:off x="5529198" y="3025269"/>
            <a:ext cx="777797" cy="3344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1738944" y="3057211"/>
            <a:ext cx="2057400" cy="1066800"/>
          </a:xfrm>
          <a:prstGeom prst="roundRect">
            <a:avLst/>
          </a:prstGeom>
          <a:solidFill>
            <a:srgbClr val="00B0F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Program</a:t>
            </a:r>
            <a:endParaRPr lang="en-US" sz="2800" dirty="0"/>
          </a:p>
        </p:txBody>
      </p:sp>
      <p:sp>
        <p:nvSpPr>
          <p:cNvPr id="22" name="Right Arrow 21"/>
          <p:cNvSpPr/>
          <p:nvPr/>
        </p:nvSpPr>
        <p:spPr>
          <a:xfrm rot="6769861">
            <a:off x="4053889" y="3006074"/>
            <a:ext cx="777797" cy="3344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2385387" y="3766283"/>
            <a:ext cx="20574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Course</a:t>
            </a:r>
            <a:endParaRPr lang="en-US" sz="2800" dirty="0"/>
          </a:p>
        </p:txBody>
      </p:sp>
      <p:sp>
        <p:nvSpPr>
          <p:cNvPr id="25" name="Curved Down Arrow 24"/>
          <p:cNvSpPr/>
          <p:nvPr/>
        </p:nvSpPr>
        <p:spPr>
          <a:xfrm rot="12241521">
            <a:off x="128029" y="4542361"/>
            <a:ext cx="5238691" cy="1768168"/>
          </a:xfrm>
          <a:prstGeom prst="curvedDownArrow">
            <a:avLst>
              <a:gd name="adj1" fmla="val 25000"/>
              <a:gd name="adj2" fmla="val 50000"/>
              <a:gd name="adj3" fmla="val 24158"/>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Rounded Rectangle 25"/>
          <p:cNvSpPr/>
          <p:nvPr/>
        </p:nvSpPr>
        <p:spPr>
          <a:xfrm>
            <a:off x="5499742" y="4914058"/>
            <a:ext cx="2501258" cy="1334342"/>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smtClean="0"/>
              <a:t>Feedback to Curriculum team </a:t>
            </a:r>
            <a:endParaRPr lang="en-US" sz="2800" dirty="0"/>
          </a:p>
        </p:txBody>
      </p:sp>
      <p:sp>
        <p:nvSpPr>
          <p:cNvPr id="30" name="Curved Down Arrow 29"/>
          <p:cNvSpPr/>
          <p:nvPr/>
        </p:nvSpPr>
        <p:spPr>
          <a:xfrm>
            <a:off x="1269897" y="1561257"/>
            <a:ext cx="2514600" cy="533400"/>
          </a:xfrm>
          <a:prstGeom prst="curved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4" y="12192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itle 1"/>
          <p:cNvSpPr txBox="1">
            <a:spLocks/>
          </p:cNvSpPr>
          <p:nvPr/>
        </p:nvSpPr>
        <p:spPr>
          <a:xfrm>
            <a:off x="838200" y="2286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Continuous Improvement</a:t>
            </a:r>
            <a:endParaRPr lang="en-US" b="1" dirty="0"/>
          </a:p>
        </p:txBody>
      </p:sp>
    </p:spTree>
    <p:extLst>
      <p:ext uri="{BB962C8B-B14F-4D97-AF65-F5344CB8AC3E}">
        <p14:creationId xmlns:p14="http://schemas.microsoft.com/office/powerpoint/2010/main" val="332375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nodePh="1">
                                  <p:stCondLst>
                                    <p:cond delay="0"/>
                                  </p:stCondLst>
                                  <p:endCondLst>
                                    <p:cond evt="begin" delay="0">
                                      <p:tn val="29"/>
                                    </p:cond>
                                  </p:endCondLst>
                                  <p:childTnLst>
                                    <p:set>
                                      <p:cBhvr>
                                        <p:cTn id="30" dur="1" fill="hold">
                                          <p:stCondLst>
                                            <p:cond delay="0"/>
                                          </p:stCondLst>
                                        </p:cTn>
                                        <p:tgtEl>
                                          <p:spTgt spid="2">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 grpId="0" build="p"/>
      <p:bldP spid="15" grpId="0" animBg="1"/>
      <p:bldP spid="17" grpId="0" animBg="1"/>
      <p:bldP spid="19" grpId="0" animBg="1"/>
      <p:bldP spid="20" grpId="0" animBg="1"/>
      <p:bldP spid="22" grpId="0" animBg="1"/>
      <p:bldP spid="24" grpId="0" animBg="1"/>
      <p:bldP spid="25"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43000" y="352063"/>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a:spLocks noGrp="1"/>
          </p:cNvSpPr>
          <p:nvPr>
            <p:ph idx="1"/>
          </p:nvPr>
        </p:nvSpPr>
        <p:spPr/>
        <p:txBody>
          <a:bodyPr/>
          <a:lstStyle/>
          <a:p>
            <a:r>
              <a:rPr lang="en-US" dirty="0" smtClean="0"/>
              <a:t>Were all comments evaluated?</a:t>
            </a:r>
          </a:p>
          <a:p>
            <a:pPr lvl="1"/>
            <a:r>
              <a:rPr lang="en-US" dirty="0" smtClean="0"/>
              <a:t>Instructional designers were focused on courses that did NOT meet standards</a:t>
            </a:r>
          </a:p>
          <a:p>
            <a:pPr lvl="1"/>
            <a:r>
              <a:rPr lang="en-US" dirty="0" smtClean="0"/>
              <a:t>Reports on courses that met standards the first time were not fully evaluated</a:t>
            </a:r>
            <a:endParaRPr lang="en-US" dirty="0"/>
          </a:p>
        </p:txBody>
      </p:sp>
      <p:graphicFrame>
        <p:nvGraphicFramePr>
          <p:cNvPr id="7" name="Chart 6"/>
          <p:cNvGraphicFramePr/>
          <p:nvPr>
            <p:extLst>
              <p:ext uri="{D42A27DB-BD31-4B8C-83A1-F6EECF244321}">
                <p14:modId xmlns:p14="http://schemas.microsoft.com/office/powerpoint/2010/main" val="2464019873"/>
              </p:ext>
            </p:extLst>
          </p:nvPr>
        </p:nvGraphicFramePr>
        <p:xfrm>
          <a:off x="4038600" y="3733800"/>
          <a:ext cx="4876800" cy="3124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967684" y="457200"/>
            <a:ext cx="7818231" cy="707886"/>
          </a:xfrm>
          <a:prstGeom prst="rect">
            <a:avLst/>
          </a:prstGeom>
        </p:spPr>
        <p:txBody>
          <a:bodyPr wrap="none">
            <a:spAutoFit/>
          </a:bodyPr>
          <a:lstStyle/>
          <a:p>
            <a:r>
              <a:rPr lang="en-US" sz="4000" b="1" dirty="0" smtClean="0"/>
              <a:t>Analysis of QM Reviewers Feedback</a:t>
            </a:r>
            <a:endParaRPr lang="en-US" sz="4000" b="1" dirty="0"/>
          </a:p>
        </p:txBody>
      </p:sp>
    </p:spTree>
    <p:extLst>
      <p:ext uri="{BB962C8B-B14F-4D97-AF65-F5344CB8AC3E}">
        <p14:creationId xmlns:p14="http://schemas.microsoft.com/office/powerpoint/2010/main" val="3573811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a:spLocks noGrp="1"/>
          </p:cNvSpPr>
          <p:nvPr>
            <p:ph idx="1"/>
          </p:nvPr>
        </p:nvSpPr>
        <p:spPr/>
        <p:txBody>
          <a:bodyPr/>
          <a:lstStyle/>
          <a:p>
            <a:r>
              <a:rPr lang="en-US" dirty="0" smtClean="0"/>
              <a:t>Constructive</a:t>
            </a:r>
          </a:p>
          <a:p>
            <a:r>
              <a:rPr lang="en-US" dirty="0" smtClean="0"/>
              <a:t>Specific</a:t>
            </a:r>
          </a:p>
          <a:p>
            <a:r>
              <a:rPr lang="en-US" dirty="0" smtClean="0"/>
              <a:t>Measurable</a:t>
            </a:r>
          </a:p>
          <a:p>
            <a:r>
              <a:rPr lang="en-US" dirty="0" smtClean="0"/>
              <a:t>Balanced</a:t>
            </a:r>
          </a:p>
          <a:p>
            <a:r>
              <a:rPr lang="en-US" dirty="0" smtClean="0"/>
              <a:t>Sensitive</a:t>
            </a:r>
            <a:endParaRPr lang="en-US" dirty="0"/>
          </a:p>
        </p:txBody>
      </p:sp>
      <p:sp>
        <p:nvSpPr>
          <p:cNvPr id="9" name="TextBox 8"/>
          <p:cNvSpPr txBox="1"/>
          <p:nvPr/>
        </p:nvSpPr>
        <p:spPr>
          <a:xfrm>
            <a:off x="1409700" y="5214279"/>
            <a:ext cx="6324600" cy="923330"/>
          </a:xfrm>
          <a:prstGeom prst="rect">
            <a:avLst/>
          </a:prstGeom>
          <a:solidFill>
            <a:srgbClr val="FFC000"/>
          </a:solidFill>
          <a:ln>
            <a:solidFill>
              <a:schemeClr val="tx1"/>
            </a:solidFill>
          </a:ln>
        </p:spPr>
        <p:txBody>
          <a:bodyPr wrap="square" rtlCol="0">
            <a:spAutoFit/>
          </a:bodyPr>
          <a:lstStyle/>
          <a:p>
            <a:r>
              <a:rPr lang="en-US" dirty="0" smtClean="0"/>
              <a:t>The majority of QM reviewers adhered to these criteria when furnishing critiques of our courses.  Exceptions were  in the areas of specificity and measurability.</a:t>
            </a:r>
            <a:endParaRPr lang="en-US" dirty="0"/>
          </a:p>
        </p:txBody>
      </p:sp>
      <p:sp>
        <p:nvSpPr>
          <p:cNvPr id="2" name="Rectangle 1"/>
          <p:cNvSpPr/>
          <p:nvPr/>
        </p:nvSpPr>
        <p:spPr>
          <a:xfrm>
            <a:off x="2277964" y="533400"/>
            <a:ext cx="5262018" cy="707886"/>
          </a:xfrm>
          <a:prstGeom prst="rect">
            <a:avLst/>
          </a:prstGeom>
        </p:spPr>
        <p:txBody>
          <a:bodyPr wrap="none">
            <a:spAutoFit/>
          </a:bodyPr>
          <a:lstStyle/>
          <a:p>
            <a:r>
              <a:rPr lang="en-US" sz="4000" b="1" dirty="0"/>
              <a:t>QM Criteria for Reviews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8023" y="1904999"/>
            <a:ext cx="2162175" cy="2695575"/>
          </a:xfrm>
          <a:prstGeom prst="rect">
            <a:avLst/>
          </a:prstGeom>
        </p:spPr>
      </p:pic>
    </p:spTree>
    <p:extLst>
      <p:ext uri="{BB962C8B-B14F-4D97-AF65-F5344CB8AC3E}">
        <p14:creationId xmlns:p14="http://schemas.microsoft.com/office/powerpoint/2010/main" val="3408018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64076" y="2057400"/>
            <a:ext cx="6248400" cy="3992563"/>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042735" y="663714"/>
            <a:ext cx="3058530" cy="707886"/>
          </a:xfrm>
          <a:prstGeom prst="rect">
            <a:avLst/>
          </a:prstGeom>
        </p:spPr>
        <p:txBody>
          <a:bodyPr wrap="none">
            <a:spAutoFit/>
          </a:bodyPr>
          <a:lstStyle/>
          <a:p>
            <a:r>
              <a:rPr lang="en-US" sz="4000" b="1" dirty="0"/>
              <a:t>Methodology</a:t>
            </a:r>
          </a:p>
        </p:txBody>
      </p:sp>
      <p:sp>
        <p:nvSpPr>
          <p:cNvPr id="9" name="Content Placeholder 2"/>
          <p:cNvSpPr txBox="1">
            <a:spLocks/>
          </p:cNvSpPr>
          <p:nvPr/>
        </p:nvSpPr>
        <p:spPr>
          <a:xfrm>
            <a:off x="685800" y="2209800"/>
            <a:ext cx="7498080" cy="2590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Read through all comments by reviewers for all 2013 reviews</a:t>
            </a:r>
          </a:p>
          <a:p>
            <a:pPr lvl="1"/>
            <a:r>
              <a:rPr lang="en-US" dirty="0" smtClean="0"/>
              <a:t>Looked for patterns and color-coded those as they relate to QM standards in a spreadsheet</a:t>
            </a:r>
          </a:p>
          <a:p>
            <a:pPr lvl="1"/>
            <a:r>
              <a:rPr lang="en-US" dirty="0" smtClean="0"/>
              <a:t>Added the number of times they occurred </a:t>
            </a:r>
            <a:endParaRPr lang="en-US" dirty="0"/>
          </a:p>
        </p:txBody>
      </p:sp>
    </p:spTree>
    <p:extLst>
      <p:ext uri="{BB962C8B-B14F-4D97-AF65-F5344CB8AC3E}">
        <p14:creationId xmlns:p14="http://schemas.microsoft.com/office/powerpoint/2010/main" val="3730012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64076" y="2057400"/>
            <a:ext cx="6248400" cy="3992563"/>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247" y="1981200"/>
            <a:ext cx="8616058" cy="2922258"/>
          </a:xfrm>
          <a:prstGeom prst="rect">
            <a:avLst/>
          </a:prstGeom>
        </p:spPr>
      </p:pic>
      <p:pic>
        <p:nvPicPr>
          <p:cNvPr id="1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3042735" y="663714"/>
            <a:ext cx="3058530" cy="707886"/>
          </a:xfrm>
          <a:prstGeom prst="rect">
            <a:avLst/>
          </a:prstGeom>
        </p:spPr>
        <p:txBody>
          <a:bodyPr wrap="none">
            <a:spAutoFit/>
          </a:bodyPr>
          <a:lstStyle/>
          <a:p>
            <a:r>
              <a:rPr lang="en-US" sz="4000" b="1" dirty="0"/>
              <a:t>Methodology</a:t>
            </a:r>
          </a:p>
        </p:txBody>
      </p:sp>
    </p:spTree>
    <p:extLst>
      <p:ext uri="{BB962C8B-B14F-4D97-AF65-F5344CB8AC3E}">
        <p14:creationId xmlns:p14="http://schemas.microsoft.com/office/powerpoint/2010/main" val="1297376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94197022"/>
              </p:ext>
            </p:extLst>
          </p:nvPr>
        </p:nvGraphicFramePr>
        <p:xfrm>
          <a:off x="1219200" y="1638300"/>
          <a:ext cx="7499350" cy="48006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457200" y="304800"/>
            <a:ext cx="8229600" cy="1143000"/>
          </a:xfrm>
        </p:spPr>
        <p:txBody>
          <a:bodyPr/>
          <a:lstStyle/>
          <a:p>
            <a:r>
              <a:rPr lang="en-US" b="1" dirty="0" smtClean="0"/>
              <a:t>Areas Observed</a:t>
            </a:r>
            <a:endParaRPr lang="en-US" b="1" dirty="0"/>
          </a:p>
        </p:txBody>
      </p:sp>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7817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64076" y="2057400"/>
            <a:ext cx="6248400" cy="3992563"/>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219200" y="609600"/>
            <a:ext cx="7654981" cy="707886"/>
          </a:xfrm>
          <a:prstGeom prst="rect">
            <a:avLst/>
          </a:prstGeom>
        </p:spPr>
        <p:txBody>
          <a:bodyPr wrap="none">
            <a:spAutoFit/>
          </a:bodyPr>
          <a:lstStyle/>
          <a:p>
            <a:r>
              <a:rPr lang="en-US" sz="4000" b="1" dirty="0"/>
              <a:t>Learning Outcomes/Alignment (29)</a:t>
            </a:r>
          </a:p>
        </p:txBody>
      </p:sp>
      <p:sp>
        <p:nvSpPr>
          <p:cNvPr id="9" name="Content Placeholder 2"/>
          <p:cNvSpPr txBox="1">
            <a:spLocks/>
          </p:cNvSpPr>
          <p:nvPr/>
        </p:nvSpPr>
        <p:spPr>
          <a:xfrm>
            <a:off x="838200" y="1752600"/>
            <a:ext cx="7102876" cy="2286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sz="2000" dirty="0" smtClean="0"/>
              <a:t>Measurability (poor choice of verbs) </a:t>
            </a:r>
          </a:p>
          <a:p>
            <a:pPr lvl="1"/>
            <a:r>
              <a:rPr lang="en-US" sz="2000" dirty="0" smtClean="0"/>
              <a:t>CLOs not aligned with types of assignments or with WLOs</a:t>
            </a:r>
          </a:p>
          <a:p>
            <a:pPr lvl="1"/>
            <a:r>
              <a:rPr lang="en-US" sz="2000" dirty="0" smtClean="0"/>
              <a:t>Confusing wording/error </a:t>
            </a:r>
          </a:p>
          <a:p>
            <a:pPr lvl="1"/>
            <a:r>
              <a:rPr lang="en-US" sz="2000" dirty="0" smtClean="0"/>
              <a:t>Learning outcomes too “low” on Bloom’s taxonomy for the level of the course</a:t>
            </a:r>
          </a:p>
          <a:p>
            <a:pPr lvl="1"/>
            <a:endParaRPr lang="en-US" dirty="0" smtClean="0"/>
          </a:p>
          <a:p>
            <a:pPr lvl="1"/>
            <a:endParaRPr lang="en-US" dirty="0"/>
          </a:p>
        </p:txBody>
      </p:sp>
      <p:graphicFrame>
        <p:nvGraphicFramePr>
          <p:cNvPr id="10" name="Chart 9"/>
          <p:cNvGraphicFramePr/>
          <p:nvPr>
            <p:extLst>
              <p:ext uri="{D42A27DB-BD31-4B8C-83A1-F6EECF244321}">
                <p14:modId xmlns:p14="http://schemas.microsoft.com/office/powerpoint/2010/main" val="1845166346"/>
              </p:ext>
            </p:extLst>
          </p:nvPr>
        </p:nvGraphicFramePr>
        <p:xfrm>
          <a:off x="1511646" y="3783724"/>
          <a:ext cx="5305135" cy="3074276"/>
        </p:xfrm>
        <a:graphic>
          <a:graphicData uri="http://schemas.openxmlformats.org/drawingml/2006/chart">
            <c:chart xmlns:c="http://schemas.openxmlformats.org/drawingml/2006/chart" xmlns:r="http://schemas.openxmlformats.org/officeDocument/2006/relationships" r:id="rId4"/>
          </a:graphicData>
        </a:graphic>
      </p:graphicFrame>
      <p:sp>
        <p:nvSpPr>
          <p:cNvPr id="11" name="Rounded Rectangle 10"/>
          <p:cNvSpPr/>
          <p:nvPr/>
        </p:nvSpPr>
        <p:spPr>
          <a:xfrm>
            <a:off x="6816781" y="5562600"/>
            <a:ext cx="2057400" cy="1066800"/>
          </a:xfrm>
          <a:prstGeom prst="roundRect">
            <a:avLst/>
          </a:prstGeom>
          <a:solidFill>
            <a:srgbClr val="00B05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Curriculum</a:t>
            </a:r>
            <a:endParaRPr lang="en-US" sz="2800" dirty="0"/>
          </a:p>
        </p:txBody>
      </p:sp>
    </p:spTree>
    <p:extLst>
      <p:ext uri="{BB962C8B-B14F-4D97-AF65-F5344CB8AC3E}">
        <p14:creationId xmlns:p14="http://schemas.microsoft.com/office/powerpoint/2010/main" val="2620062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09700" y="2819400"/>
            <a:ext cx="6248400" cy="2362200"/>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219200" y="609600"/>
            <a:ext cx="7654981" cy="707886"/>
          </a:xfrm>
          <a:prstGeom prst="rect">
            <a:avLst/>
          </a:prstGeom>
        </p:spPr>
        <p:txBody>
          <a:bodyPr wrap="none">
            <a:spAutoFit/>
          </a:bodyPr>
          <a:lstStyle/>
          <a:p>
            <a:r>
              <a:rPr lang="en-US" sz="4000" b="1" dirty="0"/>
              <a:t>Learning Outcomes/Alignment (29)</a:t>
            </a:r>
          </a:p>
        </p:txBody>
      </p:sp>
      <p:sp>
        <p:nvSpPr>
          <p:cNvPr id="11" name="Rounded Rectangle 10"/>
          <p:cNvSpPr/>
          <p:nvPr/>
        </p:nvSpPr>
        <p:spPr>
          <a:xfrm>
            <a:off x="6629400" y="5486400"/>
            <a:ext cx="2057400" cy="1066800"/>
          </a:xfrm>
          <a:prstGeom prst="roundRect">
            <a:avLst/>
          </a:prstGeom>
          <a:solidFill>
            <a:srgbClr val="00B05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Curriculum</a:t>
            </a:r>
            <a:endParaRPr lang="en-US" sz="2800" dirty="0"/>
          </a:p>
        </p:txBody>
      </p:sp>
      <p:sp>
        <p:nvSpPr>
          <p:cNvPr id="12" name="Content Placeholder 2"/>
          <p:cNvSpPr txBox="1">
            <a:spLocks/>
          </p:cNvSpPr>
          <p:nvPr/>
        </p:nvSpPr>
        <p:spPr>
          <a:xfrm>
            <a:off x="685800" y="2536686"/>
            <a:ext cx="6972300" cy="325451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Expanding our understanding of  verbs for learning outcomes to go beyond Bloom’s taxonomy</a:t>
            </a:r>
          </a:p>
          <a:p>
            <a:pPr lvl="1"/>
            <a:r>
              <a:rPr lang="en-US" dirty="0" smtClean="0"/>
              <a:t>Providing  a guideline for developers to consider rigor of the course as well as appropriate levels  for the cognitive </a:t>
            </a:r>
          </a:p>
          <a:p>
            <a:pPr lvl="1"/>
            <a:r>
              <a:rPr lang="en-US" dirty="0" smtClean="0"/>
              <a:t>Adjusting the template to ensure alignments is not an afterthought.</a:t>
            </a:r>
          </a:p>
          <a:p>
            <a:pPr lvl="1"/>
            <a:endParaRPr lang="en-US" dirty="0" smtClean="0"/>
          </a:p>
          <a:p>
            <a:pPr lvl="1"/>
            <a:endParaRPr lang="en-US" dirty="0"/>
          </a:p>
        </p:txBody>
      </p:sp>
      <p:sp>
        <p:nvSpPr>
          <p:cNvPr id="13" name="Rectangle 12"/>
          <p:cNvSpPr/>
          <p:nvPr/>
        </p:nvSpPr>
        <p:spPr>
          <a:xfrm>
            <a:off x="838200" y="1828800"/>
            <a:ext cx="3083280" cy="707886"/>
          </a:xfrm>
          <a:prstGeom prst="rect">
            <a:avLst/>
          </a:prstGeom>
        </p:spPr>
        <p:txBody>
          <a:bodyPr wrap="none">
            <a:spAutoFit/>
          </a:bodyPr>
          <a:lstStyle/>
          <a:p>
            <a:r>
              <a:rPr lang="en-US" sz="4000" b="1" dirty="0" smtClean="0"/>
              <a:t>Improvement</a:t>
            </a:r>
            <a:endParaRPr lang="en-US" sz="4000" b="1" dirty="0"/>
          </a:p>
        </p:txBody>
      </p:sp>
    </p:spTree>
    <p:extLst>
      <p:ext uri="{BB962C8B-B14F-4D97-AF65-F5344CB8AC3E}">
        <p14:creationId xmlns:p14="http://schemas.microsoft.com/office/powerpoint/2010/main" val="3490379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 calcmode="lin" valueType="num">
                                      <p:cBhvr additive="base">
                                        <p:cTn id="12"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 calcmode="lin" valueType="num">
                                      <p:cBhvr additive="base">
                                        <p:cTn id="18" dur="500" fill="hold"/>
                                        <p:tgtEl>
                                          <p:spTgt spid="12">
                                            <p:txEl>
                                              <p:pRg st="1" end="1"/>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12">
                                            <p:txEl>
                                              <p:pRg st="2" end="2"/>
                                            </p:txEl>
                                          </p:spTgt>
                                        </p:tgtEl>
                                        <p:attrNameLst>
                                          <p:attrName>style.visibility</p:attrName>
                                        </p:attrNameLst>
                                      </p:cBhvr>
                                      <p:to>
                                        <p:strVal val="visible"/>
                                      </p:to>
                                    </p:set>
                                    <p:anim calcmode="lin" valueType="num">
                                      <p:cBhvr additive="base">
                                        <p:cTn id="24" dur="500" fill="hold"/>
                                        <p:tgtEl>
                                          <p:spTgt spid="12">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1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64076" y="2057400"/>
            <a:ext cx="6248400" cy="3992563"/>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971800" y="674757"/>
            <a:ext cx="3432414" cy="707886"/>
          </a:xfrm>
          <a:prstGeom prst="rect">
            <a:avLst/>
          </a:prstGeom>
        </p:spPr>
        <p:txBody>
          <a:bodyPr wrap="none">
            <a:spAutoFit/>
          </a:bodyPr>
          <a:lstStyle/>
          <a:p>
            <a:r>
              <a:rPr lang="en-US" sz="4000" b="1" dirty="0" smtClean="0"/>
              <a:t>Navigation (20)</a:t>
            </a:r>
            <a:endParaRPr lang="en-US" sz="4000" dirty="0"/>
          </a:p>
        </p:txBody>
      </p:sp>
      <p:sp>
        <p:nvSpPr>
          <p:cNvPr id="7" name="Content Placeholder 2"/>
          <p:cNvSpPr txBox="1">
            <a:spLocks/>
          </p:cNvSpPr>
          <p:nvPr/>
        </p:nvSpPr>
        <p:spPr>
          <a:xfrm>
            <a:off x="257311" y="1600200"/>
            <a:ext cx="7498080" cy="48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200" dirty="0" smtClean="0"/>
          </a:p>
          <a:p>
            <a:pPr lvl="1"/>
            <a:r>
              <a:rPr lang="en-US" dirty="0" smtClean="0"/>
              <a:t>Academic Policies tab</a:t>
            </a:r>
          </a:p>
          <a:p>
            <a:pPr lvl="2"/>
            <a:r>
              <a:rPr lang="en-US" dirty="0" smtClean="0"/>
              <a:t>Too many items are located here and should be moved (perhaps to Start Here)</a:t>
            </a:r>
          </a:p>
          <a:p>
            <a:pPr lvl="2"/>
            <a:r>
              <a:rPr lang="en-US" dirty="0" smtClean="0"/>
              <a:t>It was not intuitive that certain items would be located here</a:t>
            </a:r>
          </a:p>
          <a:p>
            <a:pPr lvl="3"/>
            <a:r>
              <a:rPr lang="en-US" dirty="0" smtClean="0"/>
              <a:t>About Discussions/“Netiquette” rules (reviewers for 10 courses made this observation)</a:t>
            </a:r>
          </a:p>
          <a:p>
            <a:pPr lvl="3"/>
            <a:endParaRPr lang="en-US" dirty="0" smtClean="0"/>
          </a:p>
          <a:p>
            <a:pPr lvl="1"/>
            <a:r>
              <a:rPr lang="en-US" dirty="0" smtClean="0"/>
              <a:t>Course Guide</a:t>
            </a:r>
          </a:p>
          <a:p>
            <a:pPr lvl="1"/>
            <a:r>
              <a:rPr lang="en-US" dirty="0" smtClean="0"/>
              <a:t>Instructor Response Time</a:t>
            </a:r>
            <a:endParaRPr lang="en-US" dirty="0"/>
          </a:p>
        </p:txBody>
      </p:sp>
      <p:sp>
        <p:nvSpPr>
          <p:cNvPr id="9" name="Rounded Rectangle 8"/>
          <p:cNvSpPr/>
          <p:nvPr/>
        </p:nvSpPr>
        <p:spPr>
          <a:xfrm>
            <a:off x="6745741" y="5410200"/>
            <a:ext cx="2057400" cy="1066800"/>
          </a:xfrm>
          <a:prstGeom prst="roundRect">
            <a:avLst/>
          </a:prstGeom>
          <a:solidFill>
            <a:srgbClr val="00B05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Curriculum</a:t>
            </a:r>
            <a:endParaRPr lang="en-US" sz="2800" dirty="0"/>
          </a:p>
        </p:txBody>
      </p:sp>
    </p:spTree>
    <p:extLst>
      <p:ext uri="{BB962C8B-B14F-4D97-AF65-F5344CB8AC3E}">
        <p14:creationId xmlns:p14="http://schemas.microsoft.com/office/powerpoint/2010/main" val="3321732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5283847"/>
            <a:ext cx="9141986" cy="1574152"/>
          </a:xfrm>
          <a:prstGeom prst="rect">
            <a:avLst/>
          </a:prstGeom>
          <a:blipFill>
            <a:blip r:embed="rId3" cstate="print"/>
            <a:stretch>
              <a:fillRect/>
            </a:stretch>
          </a:blipFill>
        </p:spPr>
        <p:txBody>
          <a:bodyPr wrap="square" lIns="0" tIns="0" rIns="0" bIns="0" rtlCol="0">
            <a:noAutofit/>
          </a:bodyPr>
          <a:lstStyle/>
          <a:p>
            <a:endParaRPr/>
          </a:p>
        </p:txBody>
      </p:sp>
      <p:sp>
        <p:nvSpPr>
          <p:cNvPr id="3" name="object 3"/>
          <p:cNvSpPr/>
          <p:nvPr/>
        </p:nvSpPr>
        <p:spPr>
          <a:xfrm>
            <a:off x="0" y="999344"/>
            <a:ext cx="9144000" cy="152400"/>
          </a:xfrm>
          <a:custGeom>
            <a:avLst/>
            <a:gdLst/>
            <a:ahLst/>
            <a:cxnLst/>
            <a:rect l="l" t="t" r="r" b="b"/>
            <a:pathLst>
              <a:path w="9144000" h="152400">
                <a:moveTo>
                  <a:pt x="0" y="152400"/>
                </a:moveTo>
                <a:lnTo>
                  <a:pt x="9144000" y="152400"/>
                </a:lnTo>
                <a:lnTo>
                  <a:pt x="9144000" y="0"/>
                </a:lnTo>
                <a:lnTo>
                  <a:pt x="0" y="0"/>
                </a:lnTo>
                <a:lnTo>
                  <a:pt x="0" y="152400"/>
                </a:lnTo>
                <a:close/>
              </a:path>
            </a:pathLst>
          </a:custGeom>
          <a:solidFill>
            <a:srgbClr val="C00000"/>
          </a:solidFill>
        </p:spPr>
        <p:txBody>
          <a:bodyPr wrap="square" lIns="0" tIns="0" rIns="0" bIns="0" rtlCol="0">
            <a:noAutofit/>
          </a:bodyPr>
          <a:lstStyle/>
          <a:p>
            <a:endParaRPr/>
          </a:p>
        </p:txBody>
      </p:sp>
      <p:sp>
        <p:nvSpPr>
          <p:cNvPr id="8" name="TextBox 7"/>
          <p:cNvSpPr txBox="1"/>
          <p:nvPr/>
        </p:nvSpPr>
        <p:spPr>
          <a:xfrm>
            <a:off x="-228600" y="264051"/>
            <a:ext cx="9144000" cy="707886"/>
          </a:xfrm>
          <a:prstGeom prst="rect">
            <a:avLst/>
          </a:prstGeom>
          <a:noFill/>
        </p:spPr>
        <p:txBody>
          <a:bodyPr wrap="square" rtlCol="0">
            <a:spAutoFit/>
          </a:bodyPr>
          <a:lstStyle/>
          <a:p>
            <a:pPr algn="ctr"/>
            <a:r>
              <a:rPr lang="en-US" sz="4000" b="1" dirty="0" smtClean="0"/>
              <a:t>Purpose of Presentation</a:t>
            </a:r>
            <a:endParaRPr lang="en-US" sz="4000" b="1" dirty="0"/>
          </a:p>
        </p:txBody>
      </p:sp>
      <p:sp>
        <p:nvSpPr>
          <p:cNvPr id="7" name="Content Placeholder 1"/>
          <p:cNvSpPr>
            <a:spLocks noGrp="1"/>
          </p:cNvSpPr>
          <p:nvPr>
            <p:ph idx="1"/>
          </p:nvPr>
        </p:nvSpPr>
        <p:spPr>
          <a:xfrm>
            <a:off x="304800" y="1485182"/>
            <a:ext cx="8305800" cy="4603230"/>
          </a:xfrm>
        </p:spPr>
        <p:txBody>
          <a:bodyPr>
            <a:noAutofit/>
          </a:bodyPr>
          <a:lstStyle/>
          <a:p>
            <a:pPr marL="457200" lvl="1" indent="0">
              <a:buNone/>
            </a:pPr>
            <a:r>
              <a:rPr lang="en-US" sz="3200" dirty="0" smtClean="0"/>
              <a:t>To show results of analysis of QM reviewer feedback and discuss how it is used for continuous improvement after courses have been certified. </a:t>
            </a:r>
          </a:p>
        </p:txBody>
      </p:sp>
    </p:spTree>
    <p:extLst>
      <p:ext uri="{BB962C8B-B14F-4D97-AF65-F5344CB8AC3E}">
        <p14:creationId xmlns:p14="http://schemas.microsoft.com/office/powerpoint/2010/main" val="28974933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64076" y="2057400"/>
            <a:ext cx="6248400" cy="3992563"/>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971800" y="674757"/>
            <a:ext cx="3836371" cy="707886"/>
          </a:xfrm>
          <a:prstGeom prst="rect">
            <a:avLst/>
          </a:prstGeom>
        </p:spPr>
        <p:txBody>
          <a:bodyPr wrap="none">
            <a:spAutoFit/>
          </a:bodyPr>
          <a:lstStyle/>
          <a:p>
            <a:r>
              <a:rPr lang="en-US" sz="4000" b="1" dirty="0" smtClean="0"/>
              <a:t>Assignments (18)</a:t>
            </a:r>
            <a:endParaRPr lang="en-US" sz="4000" dirty="0"/>
          </a:p>
        </p:txBody>
      </p:sp>
      <p:sp>
        <p:nvSpPr>
          <p:cNvPr id="11" name="Rectangle 10"/>
          <p:cNvSpPr/>
          <p:nvPr/>
        </p:nvSpPr>
        <p:spPr>
          <a:xfrm>
            <a:off x="838200" y="1828800"/>
            <a:ext cx="3083280" cy="707886"/>
          </a:xfrm>
          <a:prstGeom prst="rect">
            <a:avLst/>
          </a:prstGeom>
        </p:spPr>
        <p:txBody>
          <a:bodyPr wrap="none">
            <a:spAutoFit/>
          </a:bodyPr>
          <a:lstStyle/>
          <a:p>
            <a:r>
              <a:rPr lang="en-US" sz="4000" b="1" dirty="0" smtClean="0"/>
              <a:t>Improvement</a:t>
            </a:r>
            <a:endParaRPr lang="en-US" sz="4000" b="1" dirty="0"/>
          </a:p>
        </p:txBody>
      </p:sp>
      <p:sp>
        <p:nvSpPr>
          <p:cNvPr id="12" name="Content Placeholder 2"/>
          <p:cNvSpPr txBox="1">
            <a:spLocks/>
          </p:cNvSpPr>
          <p:nvPr/>
        </p:nvSpPr>
        <p:spPr>
          <a:xfrm>
            <a:off x="685800" y="2536686"/>
            <a:ext cx="7391400" cy="34069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Discussed need with LMS provider, add a tab at the top of the page for non-content items</a:t>
            </a:r>
          </a:p>
          <a:p>
            <a:pPr lvl="1"/>
            <a:r>
              <a:rPr lang="en-US" dirty="0" smtClean="0"/>
              <a:t>Other items such as the placement of the course guide and the instructor policies will be re-positioned.</a:t>
            </a:r>
          </a:p>
          <a:p>
            <a:pPr marL="457200" lvl="1" indent="0">
              <a:buNone/>
            </a:pPr>
            <a:r>
              <a:rPr lang="en-US" dirty="0" smtClean="0"/>
              <a:t>.</a:t>
            </a:r>
          </a:p>
          <a:p>
            <a:pPr lvl="1"/>
            <a:endParaRPr lang="en-US" dirty="0" smtClean="0"/>
          </a:p>
          <a:p>
            <a:pPr lvl="1"/>
            <a:endParaRPr lang="en-US" dirty="0"/>
          </a:p>
        </p:txBody>
      </p:sp>
      <p:sp>
        <p:nvSpPr>
          <p:cNvPr id="13" name="Rounded Rectangle 12"/>
          <p:cNvSpPr/>
          <p:nvPr/>
        </p:nvSpPr>
        <p:spPr>
          <a:xfrm>
            <a:off x="6629400" y="5486400"/>
            <a:ext cx="2057400" cy="1066800"/>
          </a:xfrm>
          <a:prstGeom prst="roundRect">
            <a:avLst/>
          </a:prstGeom>
          <a:solidFill>
            <a:srgbClr val="00B05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Curriculum</a:t>
            </a:r>
            <a:endParaRPr lang="en-US" sz="2800" dirty="0"/>
          </a:p>
        </p:txBody>
      </p:sp>
    </p:spTree>
    <p:extLst>
      <p:ext uri="{BB962C8B-B14F-4D97-AF65-F5344CB8AC3E}">
        <p14:creationId xmlns:p14="http://schemas.microsoft.com/office/powerpoint/2010/main" val="3154497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2">
                                            <p:txEl>
                                              <p:pRg st="1" end="1"/>
                                            </p:txEl>
                                          </p:spTgt>
                                        </p:tgtEl>
                                        <p:attrNameLst>
                                          <p:attrName>style.visibility</p:attrName>
                                        </p:attrNameLst>
                                      </p:cBhvr>
                                      <p:to>
                                        <p:strVal val="visible"/>
                                      </p:to>
                                    </p:set>
                                    <p:anim calcmode="lin" valueType="num">
                                      <p:cBhvr additive="base">
                                        <p:cTn id="13" dur="500" fill="hold"/>
                                        <p:tgtEl>
                                          <p:spTgt spid="1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 calcmode="lin" valueType="num">
                                      <p:cBhvr additive="base">
                                        <p:cTn id="19" dur="500" fill="hold"/>
                                        <p:tgtEl>
                                          <p:spTgt spid="1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randombar(horizontal)">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64076" y="2057400"/>
            <a:ext cx="6248400" cy="3992563"/>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971800" y="674757"/>
            <a:ext cx="3836371" cy="707886"/>
          </a:xfrm>
          <a:prstGeom prst="rect">
            <a:avLst/>
          </a:prstGeom>
        </p:spPr>
        <p:txBody>
          <a:bodyPr wrap="none">
            <a:spAutoFit/>
          </a:bodyPr>
          <a:lstStyle/>
          <a:p>
            <a:r>
              <a:rPr lang="en-US" sz="4000" b="1" dirty="0" smtClean="0"/>
              <a:t>Assignments (18)</a:t>
            </a:r>
            <a:endParaRPr lang="en-US" sz="4000" dirty="0"/>
          </a:p>
        </p:txBody>
      </p:sp>
      <p:sp>
        <p:nvSpPr>
          <p:cNvPr id="9" name="Content Placeholder 2"/>
          <p:cNvSpPr txBox="1">
            <a:spLocks/>
          </p:cNvSpPr>
          <p:nvPr/>
        </p:nvSpPr>
        <p:spPr>
          <a:xfrm>
            <a:off x="304800" y="1752600"/>
            <a:ext cx="8331457" cy="48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sz="2400" dirty="0" smtClean="0"/>
              <a:t>Insufficiently varied</a:t>
            </a:r>
          </a:p>
          <a:p>
            <a:pPr lvl="1"/>
            <a:r>
              <a:rPr lang="en-US" sz="2400" dirty="0" smtClean="0"/>
              <a:t>“Discussion forums” did not encourage actual discussions</a:t>
            </a:r>
          </a:p>
          <a:p>
            <a:pPr lvl="1"/>
            <a:r>
              <a:rPr lang="en-US" sz="2400" dirty="0" smtClean="0"/>
              <a:t>Lacked academic rigor</a:t>
            </a:r>
          </a:p>
          <a:p>
            <a:pPr lvl="1"/>
            <a:r>
              <a:rPr lang="en-US" sz="2400" dirty="0" smtClean="0"/>
              <a:t>Inadequate amount of assigned reading</a:t>
            </a:r>
          </a:p>
          <a:p>
            <a:pPr lvl="1"/>
            <a:endParaRPr lang="en-US" dirty="0" smtClean="0"/>
          </a:p>
          <a:p>
            <a:pPr lvl="1"/>
            <a:endParaRPr lang="en-US" dirty="0"/>
          </a:p>
        </p:txBody>
      </p:sp>
      <p:graphicFrame>
        <p:nvGraphicFramePr>
          <p:cNvPr id="10" name="Chart 9"/>
          <p:cNvGraphicFramePr/>
          <p:nvPr>
            <p:extLst>
              <p:ext uri="{D42A27DB-BD31-4B8C-83A1-F6EECF244321}">
                <p14:modId xmlns:p14="http://schemas.microsoft.com/office/powerpoint/2010/main" val="2105419567"/>
              </p:ext>
            </p:extLst>
          </p:nvPr>
        </p:nvGraphicFramePr>
        <p:xfrm>
          <a:off x="1778971" y="3835400"/>
          <a:ext cx="5029200" cy="3022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42192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1464076" y="2057400"/>
            <a:ext cx="6248400" cy="3992563"/>
          </a:xfrm>
        </p:spPr>
        <p:txBody>
          <a:bodyPr>
            <a:normAutofit/>
          </a:bodyPr>
          <a:lstStyle/>
          <a:p>
            <a:pPr marL="0" indent="0">
              <a:buNone/>
            </a:pPr>
            <a:endParaRPr lang="en-US" dirty="0" smtClean="0"/>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971800" y="674757"/>
            <a:ext cx="3836371" cy="707886"/>
          </a:xfrm>
          <a:prstGeom prst="rect">
            <a:avLst/>
          </a:prstGeom>
        </p:spPr>
        <p:txBody>
          <a:bodyPr wrap="none">
            <a:spAutoFit/>
          </a:bodyPr>
          <a:lstStyle/>
          <a:p>
            <a:r>
              <a:rPr lang="en-US" sz="4000" b="1" dirty="0" smtClean="0"/>
              <a:t>Assignments (18)</a:t>
            </a:r>
            <a:endParaRPr lang="en-US" sz="4000" dirty="0"/>
          </a:p>
        </p:txBody>
      </p:sp>
      <p:sp>
        <p:nvSpPr>
          <p:cNvPr id="9" name="Rounded Rectangle 8"/>
          <p:cNvSpPr/>
          <p:nvPr/>
        </p:nvSpPr>
        <p:spPr>
          <a:xfrm>
            <a:off x="6745741" y="5410200"/>
            <a:ext cx="2057400" cy="1066800"/>
          </a:xfrm>
          <a:prstGeom prst="roundRect">
            <a:avLst/>
          </a:prstGeom>
          <a:solidFill>
            <a:srgbClr val="00B050"/>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dirty="0" smtClean="0"/>
              <a:t>Curriculum</a:t>
            </a:r>
            <a:endParaRPr lang="en-US" sz="2800" dirty="0"/>
          </a:p>
        </p:txBody>
      </p:sp>
      <p:sp>
        <p:nvSpPr>
          <p:cNvPr id="10" name="Rectangle 9"/>
          <p:cNvSpPr/>
          <p:nvPr/>
        </p:nvSpPr>
        <p:spPr>
          <a:xfrm>
            <a:off x="838200" y="1828800"/>
            <a:ext cx="3083280" cy="707886"/>
          </a:xfrm>
          <a:prstGeom prst="rect">
            <a:avLst/>
          </a:prstGeom>
        </p:spPr>
        <p:txBody>
          <a:bodyPr wrap="none">
            <a:spAutoFit/>
          </a:bodyPr>
          <a:lstStyle/>
          <a:p>
            <a:r>
              <a:rPr lang="en-US" sz="4000" b="1" dirty="0" smtClean="0"/>
              <a:t>Improvement</a:t>
            </a:r>
            <a:endParaRPr lang="en-US" sz="4000" b="1" dirty="0"/>
          </a:p>
        </p:txBody>
      </p:sp>
      <p:sp>
        <p:nvSpPr>
          <p:cNvPr id="11" name="Content Placeholder 2"/>
          <p:cNvSpPr txBox="1">
            <a:spLocks/>
          </p:cNvSpPr>
          <p:nvPr/>
        </p:nvSpPr>
        <p:spPr>
          <a:xfrm>
            <a:off x="685800" y="2536686"/>
            <a:ext cx="7391400" cy="34069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Rigor guidelines distributed to new developers</a:t>
            </a:r>
          </a:p>
          <a:p>
            <a:pPr lvl="1"/>
            <a:r>
              <a:rPr lang="en-US" dirty="0" smtClean="0"/>
              <a:t>Credit hour requirement now in course builder template.</a:t>
            </a:r>
          </a:p>
          <a:p>
            <a:pPr lvl="1"/>
            <a:r>
              <a:rPr lang="en-US" dirty="0" smtClean="0"/>
              <a:t>Recommendations to program reviewers</a:t>
            </a:r>
          </a:p>
          <a:p>
            <a:pPr marL="457200" lvl="1" indent="0">
              <a:buNone/>
            </a:pPr>
            <a:r>
              <a:rPr lang="en-US" dirty="0" smtClean="0"/>
              <a:t>.</a:t>
            </a:r>
          </a:p>
          <a:p>
            <a:pPr lvl="1"/>
            <a:endParaRPr lang="en-US" dirty="0" smtClean="0"/>
          </a:p>
          <a:p>
            <a:pPr lvl="1"/>
            <a:endParaRPr lang="en-US" dirty="0"/>
          </a:p>
        </p:txBody>
      </p:sp>
    </p:spTree>
    <p:extLst>
      <p:ext uri="{BB962C8B-B14F-4D97-AF65-F5344CB8AC3E}">
        <p14:creationId xmlns:p14="http://schemas.microsoft.com/office/powerpoint/2010/main" val="3977026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randombar(horizontal)">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533400" y="1600200"/>
            <a:ext cx="6248400" cy="3992563"/>
          </a:xfrm>
        </p:spPr>
        <p:txBody>
          <a:bodyPr>
            <a:normAutofit/>
          </a:bodyPr>
          <a:lstStyle/>
          <a:p>
            <a:pPr marL="0" indent="0">
              <a:buNone/>
            </a:pPr>
            <a:endParaRPr lang="en-US" dirty="0" smtClean="0"/>
          </a:p>
          <a:p>
            <a:pPr lvl="1"/>
            <a:r>
              <a:rPr lang="en-US" dirty="0"/>
              <a:t>Texts/material dated</a:t>
            </a:r>
          </a:p>
          <a:p>
            <a:pPr lvl="1"/>
            <a:r>
              <a:rPr lang="en-US" dirty="0"/>
              <a:t>Not in APA </a:t>
            </a:r>
            <a:r>
              <a:rPr lang="en-US" dirty="0" smtClean="0"/>
              <a:t>format</a:t>
            </a:r>
          </a:p>
          <a:p>
            <a:pPr marL="0" indent="0">
              <a:buNone/>
            </a:pPr>
            <a:endParaRPr lang="en-US" dirty="0" smtClean="0"/>
          </a:p>
          <a:p>
            <a:pPr marL="0" indent="0">
              <a:buNone/>
            </a:pPr>
            <a:endParaRPr lang="en-US" dirty="0" smtClean="0"/>
          </a:p>
          <a:p>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200400" y="697515"/>
            <a:ext cx="3289362" cy="707886"/>
          </a:xfrm>
          <a:prstGeom prst="rect">
            <a:avLst/>
          </a:prstGeom>
        </p:spPr>
        <p:txBody>
          <a:bodyPr wrap="none">
            <a:spAutoFit/>
          </a:bodyPr>
          <a:lstStyle/>
          <a:p>
            <a:r>
              <a:rPr lang="en-US" sz="4000" b="1" dirty="0" smtClean="0"/>
              <a:t>Resources (14)</a:t>
            </a:r>
            <a:endParaRPr lang="en-US" sz="4000" dirty="0"/>
          </a:p>
        </p:txBody>
      </p:sp>
    </p:spTree>
    <p:extLst>
      <p:ext uri="{BB962C8B-B14F-4D97-AF65-F5344CB8AC3E}">
        <p14:creationId xmlns:p14="http://schemas.microsoft.com/office/powerpoint/2010/main" val="2673037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200400" y="697515"/>
            <a:ext cx="3289362" cy="707886"/>
          </a:xfrm>
          <a:prstGeom prst="rect">
            <a:avLst/>
          </a:prstGeom>
        </p:spPr>
        <p:txBody>
          <a:bodyPr wrap="none">
            <a:spAutoFit/>
          </a:bodyPr>
          <a:lstStyle/>
          <a:p>
            <a:r>
              <a:rPr lang="en-US" sz="4000" b="1" dirty="0" smtClean="0"/>
              <a:t>Resources (14)</a:t>
            </a:r>
            <a:endParaRPr lang="en-US" sz="4000" dirty="0"/>
          </a:p>
        </p:txBody>
      </p:sp>
      <p:sp>
        <p:nvSpPr>
          <p:cNvPr id="9" name="Rectangle 8"/>
          <p:cNvSpPr/>
          <p:nvPr/>
        </p:nvSpPr>
        <p:spPr>
          <a:xfrm>
            <a:off x="838200" y="1828800"/>
            <a:ext cx="3083280" cy="707886"/>
          </a:xfrm>
          <a:prstGeom prst="rect">
            <a:avLst/>
          </a:prstGeom>
        </p:spPr>
        <p:txBody>
          <a:bodyPr wrap="none">
            <a:spAutoFit/>
          </a:bodyPr>
          <a:lstStyle/>
          <a:p>
            <a:r>
              <a:rPr lang="en-US" sz="4000" b="1" dirty="0" smtClean="0"/>
              <a:t>Improvement</a:t>
            </a:r>
            <a:endParaRPr lang="en-US" sz="4000" b="1" dirty="0"/>
          </a:p>
        </p:txBody>
      </p:sp>
      <p:sp>
        <p:nvSpPr>
          <p:cNvPr id="10" name="Content Placeholder 2"/>
          <p:cNvSpPr txBox="1">
            <a:spLocks/>
          </p:cNvSpPr>
          <p:nvPr/>
        </p:nvSpPr>
        <p:spPr>
          <a:xfrm>
            <a:off x="685800" y="2536686"/>
            <a:ext cx="7391400" cy="34069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Undergoing program review, Deans, faculty will review content</a:t>
            </a:r>
          </a:p>
          <a:p>
            <a:pPr lvl="1"/>
            <a:r>
              <a:rPr lang="en-US" dirty="0" smtClean="0"/>
              <a:t>Vendor provided comprehensive list of resources that will be going out of print.</a:t>
            </a:r>
          </a:p>
          <a:p>
            <a:pPr marL="457200" lvl="1" indent="0">
              <a:buNone/>
            </a:pPr>
            <a:r>
              <a:rPr lang="en-US" dirty="0" smtClean="0"/>
              <a:t>.</a:t>
            </a:r>
          </a:p>
          <a:p>
            <a:pPr lvl="1"/>
            <a:endParaRPr lang="en-US" dirty="0" smtClean="0"/>
          </a:p>
          <a:p>
            <a:pPr lvl="1"/>
            <a:endParaRPr lang="en-US" dirty="0"/>
          </a:p>
        </p:txBody>
      </p:sp>
    </p:spTree>
    <p:extLst>
      <p:ext uri="{BB962C8B-B14F-4D97-AF65-F5344CB8AC3E}">
        <p14:creationId xmlns:p14="http://schemas.microsoft.com/office/powerpoint/2010/main" val="2176986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a:xfrm>
            <a:off x="838200" y="2057400"/>
            <a:ext cx="6248400" cy="3992563"/>
          </a:xfrm>
        </p:spPr>
        <p:txBody>
          <a:bodyPr>
            <a:normAutofit/>
          </a:bodyPr>
          <a:lstStyle/>
          <a:p>
            <a:pPr lvl="1"/>
            <a:r>
              <a:rPr lang="en-US" dirty="0"/>
              <a:t>Quantity</a:t>
            </a:r>
          </a:p>
          <a:p>
            <a:pPr lvl="1"/>
            <a:r>
              <a:rPr lang="en-US" dirty="0"/>
              <a:t>Variation</a:t>
            </a:r>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743200" y="674757"/>
            <a:ext cx="4762907" cy="707886"/>
          </a:xfrm>
          <a:prstGeom prst="rect">
            <a:avLst/>
          </a:prstGeom>
        </p:spPr>
        <p:txBody>
          <a:bodyPr wrap="none">
            <a:spAutoFit/>
          </a:bodyPr>
          <a:lstStyle/>
          <a:p>
            <a:r>
              <a:rPr lang="en-US" sz="4000" b="1" dirty="0" smtClean="0"/>
              <a:t>Self Assessments (13)</a:t>
            </a:r>
            <a:endParaRPr lang="en-US" sz="4000" dirty="0"/>
          </a:p>
        </p:txBody>
      </p:sp>
    </p:spTree>
    <p:extLst>
      <p:ext uri="{BB962C8B-B14F-4D97-AF65-F5344CB8AC3E}">
        <p14:creationId xmlns:p14="http://schemas.microsoft.com/office/powerpoint/2010/main" val="2867441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743200" y="674757"/>
            <a:ext cx="4762907" cy="707886"/>
          </a:xfrm>
          <a:prstGeom prst="rect">
            <a:avLst/>
          </a:prstGeom>
        </p:spPr>
        <p:txBody>
          <a:bodyPr wrap="none">
            <a:spAutoFit/>
          </a:bodyPr>
          <a:lstStyle/>
          <a:p>
            <a:r>
              <a:rPr lang="en-US" sz="4000" b="1" dirty="0" smtClean="0"/>
              <a:t>Self Assessments (13)</a:t>
            </a:r>
            <a:endParaRPr lang="en-US" sz="4000" dirty="0"/>
          </a:p>
        </p:txBody>
      </p:sp>
      <p:sp>
        <p:nvSpPr>
          <p:cNvPr id="9" name="Rectangle 8"/>
          <p:cNvSpPr/>
          <p:nvPr/>
        </p:nvSpPr>
        <p:spPr>
          <a:xfrm>
            <a:off x="838200" y="1828800"/>
            <a:ext cx="3083280" cy="707886"/>
          </a:xfrm>
          <a:prstGeom prst="rect">
            <a:avLst/>
          </a:prstGeom>
        </p:spPr>
        <p:txBody>
          <a:bodyPr wrap="none">
            <a:spAutoFit/>
          </a:bodyPr>
          <a:lstStyle/>
          <a:p>
            <a:r>
              <a:rPr lang="en-US" sz="4000" b="1" dirty="0" smtClean="0"/>
              <a:t>Improvement</a:t>
            </a:r>
            <a:endParaRPr lang="en-US" sz="4000" b="1" dirty="0"/>
          </a:p>
        </p:txBody>
      </p:sp>
      <p:sp>
        <p:nvSpPr>
          <p:cNvPr id="10" name="Content Placeholder 2"/>
          <p:cNvSpPr txBox="1">
            <a:spLocks/>
          </p:cNvSpPr>
          <p:nvPr/>
        </p:nvSpPr>
        <p:spPr>
          <a:xfrm>
            <a:off x="753862" y="2819400"/>
            <a:ext cx="7636276" cy="3886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We have already seen an improvement in this area after adding this as a requirement for developers</a:t>
            </a:r>
          </a:p>
          <a:p>
            <a:pPr lvl="1"/>
            <a:r>
              <a:rPr lang="en-US" dirty="0" smtClean="0"/>
              <a:t>We are planning to use </a:t>
            </a:r>
            <a:r>
              <a:rPr lang="en-US" i="1" dirty="0" err="1" smtClean="0"/>
              <a:t>Respondus</a:t>
            </a:r>
            <a:r>
              <a:rPr lang="en-US" dirty="0" smtClean="0"/>
              <a:t> in the future</a:t>
            </a:r>
          </a:p>
          <a:p>
            <a:pPr lvl="1"/>
            <a:r>
              <a:rPr lang="en-US" dirty="0" smtClean="0"/>
              <a:t>Collaboration with sister institution (webinars for faculty)</a:t>
            </a:r>
          </a:p>
          <a:p>
            <a:pPr lvl="2"/>
            <a:r>
              <a:rPr lang="en-US" dirty="0" smtClean="0"/>
              <a:t>Google quizzes</a:t>
            </a:r>
          </a:p>
          <a:p>
            <a:pPr lvl="2"/>
            <a:r>
              <a:rPr lang="en-US" dirty="0" smtClean="0"/>
              <a:t>Big Think and Ted Talks</a:t>
            </a:r>
          </a:p>
          <a:p>
            <a:pPr lvl="2"/>
            <a:r>
              <a:rPr lang="en-US" dirty="0" smtClean="0"/>
              <a:t>Flash card machine</a:t>
            </a:r>
          </a:p>
          <a:p>
            <a:pPr marL="457200" lvl="1" indent="0">
              <a:buNone/>
            </a:pPr>
            <a:r>
              <a:rPr lang="en-US" dirty="0" smtClean="0"/>
              <a:t>.</a:t>
            </a:r>
          </a:p>
          <a:p>
            <a:pPr lvl="1"/>
            <a:endParaRPr lang="en-US" dirty="0" smtClean="0"/>
          </a:p>
          <a:p>
            <a:pPr lvl="1"/>
            <a:endParaRPr lang="en-US" dirty="0"/>
          </a:p>
        </p:txBody>
      </p:sp>
    </p:spTree>
    <p:extLst>
      <p:ext uri="{BB962C8B-B14F-4D97-AF65-F5344CB8AC3E}">
        <p14:creationId xmlns:p14="http://schemas.microsoft.com/office/powerpoint/2010/main" val="560228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 calcmode="lin" valueType="num">
                                      <p:cBhvr additive="base">
                                        <p:cTn id="25" dur="500" fill="hold"/>
                                        <p:tgtEl>
                                          <p:spTgt spid="10">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0">
                                            <p:txEl>
                                              <p:pRg st="0" end="0"/>
                                            </p:txEl>
                                          </p:spTgt>
                                        </p:tgtEl>
                                        <p:attrNameLst>
                                          <p:attrName>style.visibility</p:attrName>
                                        </p:attrNameLst>
                                      </p:cBhvr>
                                      <p:to>
                                        <p:strVal val="visible"/>
                                      </p:to>
                                    </p:set>
                                    <p:anim calcmode="lin" valueType="num">
                                      <p:cBhvr additive="base">
                                        <p:cTn id="37"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nodeType="clickEffect">
                                  <p:stCondLst>
                                    <p:cond delay="0"/>
                                  </p:stCondLst>
                                  <p:childTnLst>
                                    <p:set>
                                      <p:cBhvr>
                                        <p:cTn id="42" dur="1" fill="hold">
                                          <p:stCondLst>
                                            <p:cond delay="0"/>
                                          </p:stCondLst>
                                        </p:cTn>
                                        <p:tgtEl>
                                          <p:spTgt spid="10">
                                            <p:txEl>
                                              <p:pRg st="6" end="6"/>
                                            </p:txEl>
                                          </p:spTgt>
                                        </p:tgtEl>
                                        <p:attrNameLst>
                                          <p:attrName>style.visibility</p:attrName>
                                        </p:attrNameLst>
                                      </p:cBhvr>
                                      <p:to>
                                        <p:strVal val="visible"/>
                                      </p:to>
                                    </p:set>
                                    <p:anim calcmode="lin" valueType="num">
                                      <p:cBhvr additive="base">
                                        <p:cTn id="43" dur="500" fill="hold"/>
                                        <p:tgtEl>
                                          <p:spTgt spid="10">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0">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sp>
        <p:nvSpPr>
          <p:cNvPr id="6" name="Title 1"/>
          <p:cNvSpPr txBox="1">
            <a:spLocks/>
          </p:cNvSpPr>
          <p:nvPr/>
        </p:nvSpPr>
        <p:spPr>
          <a:xfrm>
            <a:off x="1006876" y="3810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Open Discussion</a:t>
            </a:r>
            <a:endParaRPr lang="en-US" b="1" dirty="0"/>
          </a:p>
        </p:txBody>
      </p:sp>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5" name="Picture 1" descr="W:\Images\Rockies Building.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03891" y="1600200"/>
            <a:ext cx="50292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346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5283847"/>
            <a:ext cx="9141986" cy="1574152"/>
          </a:xfrm>
          <a:prstGeom prst="rect">
            <a:avLst/>
          </a:prstGeom>
          <a:blipFill>
            <a:blip r:embed="rId3" cstate="print"/>
            <a:stretch>
              <a:fillRect/>
            </a:stretch>
          </a:blipFill>
        </p:spPr>
        <p:txBody>
          <a:bodyPr wrap="square" lIns="0" tIns="0" rIns="0" bIns="0" rtlCol="0">
            <a:noAutofit/>
          </a:bodyPr>
          <a:lstStyle/>
          <a:p>
            <a:endParaRPr/>
          </a:p>
        </p:txBody>
      </p:sp>
      <p:sp>
        <p:nvSpPr>
          <p:cNvPr id="3" name="object 3"/>
          <p:cNvSpPr/>
          <p:nvPr/>
        </p:nvSpPr>
        <p:spPr>
          <a:xfrm>
            <a:off x="0" y="999344"/>
            <a:ext cx="9144000" cy="152400"/>
          </a:xfrm>
          <a:custGeom>
            <a:avLst/>
            <a:gdLst/>
            <a:ahLst/>
            <a:cxnLst/>
            <a:rect l="l" t="t" r="r" b="b"/>
            <a:pathLst>
              <a:path w="9144000" h="152400">
                <a:moveTo>
                  <a:pt x="0" y="152400"/>
                </a:moveTo>
                <a:lnTo>
                  <a:pt x="9144000" y="152400"/>
                </a:lnTo>
                <a:lnTo>
                  <a:pt x="9144000" y="0"/>
                </a:lnTo>
                <a:lnTo>
                  <a:pt x="0" y="0"/>
                </a:lnTo>
                <a:lnTo>
                  <a:pt x="0" y="152400"/>
                </a:lnTo>
                <a:close/>
              </a:path>
            </a:pathLst>
          </a:custGeom>
          <a:solidFill>
            <a:srgbClr val="C00000"/>
          </a:solidFill>
        </p:spPr>
        <p:txBody>
          <a:bodyPr wrap="square" lIns="0" tIns="0" rIns="0" bIns="0" rtlCol="0">
            <a:noAutofit/>
          </a:bodyPr>
          <a:lstStyle/>
          <a:p>
            <a:endParaRPr/>
          </a:p>
        </p:txBody>
      </p:sp>
      <p:sp>
        <p:nvSpPr>
          <p:cNvPr id="8" name="TextBox 7"/>
          <p:cNvSpPr txBox="1"/>
          <p:nvPr/>
        </p:nvSpPr>
        <p:spPr>
          <a:xfrm>
            <a:off x="0" y="282714"/>
            <a:ext cx="9144000" cy="707886"/>
          </a:xfrm>
          <a:prstGeom prst="rect">
            <a:avLst/>
          </a:prstGeom>
          <a:noFill/>
        </p:spPr>
        <p:txBody>
          <a:bodyPr wrap="square" rtlCol="0">
            <a:spAutoFit/>
          </a:bodyPr>
          <a:lstStyle/>
          <a:p>
            <a:pPr algn="ctr"/>
            <a:r>
              <a:rPr lang="en-US" sz="4000" b="1" dirty="0" smtClean="0"/>
              <a:t>Learning Objectives</a:t>
            </a:r>
            <a:endParaRPr lang="en-US" sz="4000" b="1" dirty="0"/>
          </a:p>
        </p:txBody>
      </p:sp>
      <p:sp>
        <p:nvSpPr>
          <p:cNvPr id="4" name="Rectangle 3"/>
          <p:cNvSpPr/>
          <p:nvPr/>
        </p:nvSpPr>
        <p:spPr>
          <a:xfrm>
            <a:off x="990600" y="1752600"/>
            <a:ext cx="7086600" cy="3108543"/>
          </a:xfrm>
          <a:prstGeom prst="rect">
            <a:avLst/>
          </a:prstGeom>
        </p:spPr>
        <p:txBody>
          <a:bodyPr wrap="square">
            <a:spAutoFit/>
          </a:bodyPr>
          <a:lstStyle/>
          <a:p>
            <a:pPr marL="457200" lvl="0" indent="-457200">
              <a:buFont typeface="Arial" panose="020B0604020202020204" pitchFamily="34" charset="0"/>
              <a:buChar char="•"/>
            </a:pPr>
            <a:r>
              <a:rPr lang="en-US" sz="2800" dirty="0"/>
              <a:t>Describe criteria used to analyze feedback from peer reviewers.</a:t>
            </a:r>
          </a:p>
          <a:p>
            <a:pPr marL="457200" lvl="0" indent="-457200">
              <a:buFont typeface="Arial" panose="020B0604020202020204" pitchFamily="34" charset="0"/>
              <a:buChar char="•"/>
            </a:pPr>
            <a:r>
              <a:rPr lang="en-US" sz="2800" dirty="0"/>
              <a:t>Identify patterns and trends that emerged from analyzing peer reviewers’ recommendations.</a:t>
            </a:r>
          </a:p>
          <a:p>
            <a:pPr marL="457200" lvl="0" indent="-457200">
              <a:buFont typeface="Arial" panose="020B0604020202020204" pitchFamily="34" charset="0"/>
              <a:buChar char="•"/>
            </a:pPr>
            <a:r>
              <a:rPr lang="en-US" sz="2800" dirty="0"/>
              <a:t>Evaluate the benefits of analyzing qualitative data from QM peer reviews.</a:t>
            </a:r>
          </a:p>
        </p:txBody>
      </p:sp>
    </p:spTree>
    <p:extLst>
      <p:ext uri="{BB962C8B-B14F-4D97-AF65-F5344CB8AC3E}">
        <p14:creationId xmlns:p14="http://schemas.microsoft.com/office/powerpoint/2010/main" val="635719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5283847"/>
            <a:ext cx="9141986" cy="1574152"/>
          </a:xfrm>
          <a:prstGeom prst="rect">
            <a:avLst/>
          </a:prstGeom>
          <a:blipFill>
            <a:blip r:embed="rId3" cstate="print"/>
            <a:stretch>
              <a:fillRect/>
            </a:stretch>
          </a:blipFill>
        </p:spPr>
        <p:txBody>
          <a:bodyPr wrap="square" lIns="0" tIns="0" rIns="0" bIns="0" rtlCol="0">
            <a:noAutofit/>
          </a:bodyPr>
          <a:lstStyle/>
          <a:p>
            <a:endParaRPr/>
          </a:p>
        </p:txBody>
      </p:sp>
      <p:sp>
        <p:nvSpPr>
          <p:cNvPr id="3" name="object 3"/>
          <p:cNvSpPr/>
          <p:nvPr/>
        </p:nvSpPr>
        <p:spPr>
          <a:xfrm>
            <a:off x="0" y="1371600"/>
            <a:ext cx="9144000" cy="152400"/>
          </a:xfrm>
          <a:custGeom>
            <a:avLst/>
            <a:gdLst/>
            <a:ahLst/>
            <a:cxnLst/>
            <a:rect l="l" t="t" r="r" b="b"/>
            <a:pathLst>
              <a:path w="9144000" h="152400">
                <a:moveTo>
                  <a:pt x="0" y="152400"/>
                </a:moveTo>
                <a:lnTo>
                  <a:pt x="9144000" y="152400"/>
                </a:lnTo>
                <a:lnTo>
                  <a:pt x="9144000" y="0"/>
                </a:lnTo>
                <a:lnTo>
                  <a:pt x="0" y="0"/>
                </a:lnTo>
                <a:lnTo>
                  <a:pt x="0" y="152400"/>
                </a:lnTo>
                <a:close/>
              </a:path>
            </a:pathLst>
          </a:custGeom>
          <a:solidFill>
            <a:srgbClr val="C00000"/>
          </a:solidFill>
        </p:spPr>
        <p:txBody>
          <a:bodyPr wrap="square" lIns="0" tIns="0" rIns="0" bIns="0" rtlCol="0">
            <a:noAutofit/>
          </a:bodyPr>
          <a:lstStyle/>
          <a:p>
            <a:endParaRPr/>
          </a:p>
        </p:txBody>
      </p:sp>
      <p:sp>
        <p:nvSpPr>
          <p:cNvPr id="4" name="object 4"/>
          <p:cNvSpPr/>
          <p:nvPr/>
        </p:nvSpPr>
        <p:spPr>
          <a:xfrm>
            <a:off x="0" y="1371600"/>
            <a:ext cx="9144000" cy="152400"/>
          </a:xfrm>
          <a:custGeom>
            <a:avLst/>
            <a:gdLst/>
            <a:ahLst/>
            <a:cxnLst/>
            <a:rect l="l" t="t" r="r" b="b"/>
            <a:pathLst>
              <a:path w="9144000" h="152400">
                <a:moveTo>
                  <a:pt x="0" y="0"/>
                </a:moveTo>
                <a:lnTo>
                  <a:pt x="9144000" y="0"/>
                </a:lnTo>
                <a:lnTo>
                  <a:pt x="9144000" y="152400"/>
                </a:lnTo>
                <a:lnTo>
                  <a:pt x="0" y="152400"/>
                </a:lnTo>
                <a:lnTo>
                  <a:pt x="0" y="0"/>
                </a:lnTo>
                <a:close/>
              </a:path>
            </a:pathLst>
          </a:custGeom>
          <a:ln w="25400">
            <a:solidFill>
              <a:srgbClr val="C00000"/>
            </a:solidFill>
          </a:ln>
        </p:spPr>
        <p:txBody>
          <a:bodyPr wrap="square" lIns="0" tIns="0" rIns="0" bIns="0" rtlCol="0">
            <a:noAutofit/>
          </a:bodyPr>
          <a:lstStyle/>
          <a:p>
            <a:endParaRPr/>
          </a:p>
        </p:txBody>
      </p:sp>
      <p:sp>
        <p:nvSpPr>
          <p:cNvPr id="8" name="TextBox 7"/>
          <p:cNvSpPr txBox="1"/>
          <p:nvPr/>
        </p:nvSpPr>
        <p:spPr>
          <a:xfrm>
            <a:off x="0" y="282714"/>
            <a:ext cx="9144000" cy="707886"/>
          </a:xfrm>
          <a:prstGeom prst="rect">
            <a:avLst/>
          </a:prstGeom>
          <a:noFill/>
        </p:spPr>
        <p:txBody>
          <a:bodyPr wrap="square" rtlCol="0">
            <a:spAutoFit/>
          </a:bodyPr>
          <a:lstStyle/>
          <a:p>
            <a:pPr algn="ctr"/>
            <a:r>
              <a:rPr lang="en-US" sz="4000" b="1" dirty="0" smtClean="0"/>
              <a:t>Mission Statement and Values</a:t>
            </a:r>
            <a:endParaRPr lang="en-US" sz="4000" b="1" dirty="0"/>
          </a:p>
        </p:txBody>
      </p:sp>
      <p:sp>
        <p:nvSpPr>
          <p:cNvPr id="9" name="TextBox 8"/>
          <p:cNvSpPr txBox="1"/>
          <p:nvPr/>
        </p:nvSpPr>
        <p:spPr>
          <a:xfrm>
            <a:off x="0" y="1752600"/>
            <a:ext cx="9144000" cy="3539430"/>
          </a:xfrm>
          <a:prstGeom prst="rect">
            <a:avLst/>
          </a:prstGeom>
          <a:noFill/>
        </p:spPr>
        <p:txBody>
          <a:bodyPr wrap="square" rtlCol="0">
            <a:spAutoFit/>
          </a:bodyPr>
          <a:lstStyle/>
          <a:p>
            <a:pPr algn="ctr"/>
            <a:r>
              <a:rPr lang="en-US" sz="3200" dirty="0" smtClean="0"/>
              <a:t>University of the Rockies provides high-quality, accessible learning opportunities globally for</a:t>
            </a:r>
            <a:br>
              <a:rPr lang="en-US" sz="3200" dirty="0" smtClean="0"/>
            </a:br>
            <a:r>
              <a:rPr lang="en-US" sz="3200" dirty="0" smtClean="0"/>
              <a:t>diverse groups of individuals seeking preparation</a:t>
            </a:r>
            <a:br>
              <a:rPr lang="en-US" sz="3200" dirty="0" smtClean="0"/>
            </a:br>
            <a:r>
              <a:rPr lang="en-US" sz="3200" dirty="0" smtClean="0"/>
              <a:t>for life goals, professional practice, service,</a:t>
            </a:r>
            <a:br>
              <a:rPr lang="en-US" sz="3200" dirty="0" smtClean="0"/>
            </a:br>
            <a:r>
              <a:rPr lang="en-US" sz="3200" dirty="0" smtClean="0"/>
              <a:t>and distinguished leadership.</a:t>
            </a:r>
          </a:p>
          <a:p>
            <a:pPr algn="ctr"/>
            <a:endParaRPr lang="en-US" sz="3200" dirty="0" smtClean="0"/>
          </a:p>
          <a:p>
            <a:pPr algn="ctr"/>
            <a:r>
              <a:rPr lang="en-US" sz="3200" b="1" dirty="0" smtClean="0">
                <a:solidFill>
                  <a:srgbClr val="FF0000"/>
                </a:solidFill>
              </a:rPr>
              <a:t>Integrity, Service, Excellence and Diversity</a:t>
            </a:r>
            <a:endParaRPr lang="en-US" sz="3200" b="1" dirty="0">
              <a:solidFill>
                <a:srgbClr val="FF0000"/>
              </a:solidFill>
            </a:endParaRPr>
          </a:p>
        </p:txBody>
      </p:sp>
    </p:spTree>
    <p:extLst>
      <p:ext uri="{BB962C8B-B14F-4D97-AF65-F5344CB8AC3E}">
        <p14:creationId xmlns:p14="http://schemas.microsoft.com/office/powerpoint/2010/main" val="3517478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371600"/>
            <a:ext cx="9144000" cy="152400"/>
          </a:xfrm>
          <a:custGeom>
            <a:avLst/>
            <a:gdLst/>
            <a:ahLst/>
            <a:cxnLst/>
            <a:rect l="l" t="t" r="r" b="b"/>
            <a:pathLst>
              <a:path w="9144000" h="152400">
                <a:moveTo>
                  <a:pt x="0" y="152400"/>
                </a:moveTo>
                <a:lnTo>
                  <a:pt x="9144000" y="152400"/>
                </a:lnTo>
                <a:lnTo>
                  <a:pt x="9144000" y="0"/>
                </a:lnTo>
                <a:lnTo>
                  <a:pt x="0" y="0"/>
                </a:lnTo>
                <a:lnTo>
                  <a:pt x="0" y="152400"/>
                </a:lnTo>
                <a:close/>
              </a:path>
            </a:pathLst>
          </a:custGeom>
          <a:solidFill>
            <a:srgbClr val="C00000"/>
          </a:solidFill>
        </p:spPr>
        <p:txBody>
          <a:bodyPr wrap="square" lIns="0" tIns="0" rIns="0" bIns="0" rtlCol="0">
            <a:noAutofit/>
          </a:bodyPr>
          <a:lstStyle/>
          <a:p>
            <a:endParaRPr/>
          </a:p>
        </p:txBody>
      </p:sp>
      <p:sp>
        <p:nvSpPr>
          <p:cNvPr id="3" name="object 3"/>
          <p:cNvSpPr/>
          <p:nvPr/>
        </p:nvSpPr>
        <p:spPr>
          <a:xfrm>
            <a:off x="0" y="1371600"/>
            <a:ext cx="9144000" cy="152400"/>
          </a:xfrm>
          <a:custGeom>
            <a:avLst/>
            <a:gdLst/>
            <a:ahLst/>
            <a:cxnLst/>
            <a:rect l="l" t="t" r="r" b="b"/>
            <a:pathLst>
              <a:path w="9144000" h="152400">
                <a:moveTo>
                  <a:pt x="0" y="0"/>
                </a:moveTo>
                <a:lnTo>
                  <a:pt x="9144000" y="0"/>
                </a:lnTo>
                <a:lnTo>
                  <a:pt x="9144000" y="152400"/>
                </a:lnTo>
                <a:lnTo>
                  <a:pt x="0" y="152400"/>
                </a:lnTo>
                <a:lnTo>
                  <a:pt x="0" y="0"/>
                </a:lnTo>
                <a:close/>
              </a:path>
            </a:pathLst>
          </a:custGeom>
          <a:ln w="25400">
            <a:solidFill>
              <a:srgbClr val="C00000"/>
            </a:solidFill>
          </a:ln>
        </p:spPr>
        <p:txBody>
          <a:bodyPr wrap="square" lIns="0" tIns="0" rIns="0" bIns="0" rtlCol="0">
            <a:noAutofit/>
          </a:bodyPr>
          <a:lstStyle/>
          <a:p>
            <a:endParaRPr/>
          </a:p>
        </p:txBody>
      </p:sp>
      <p:sp>
        <p:nvSpPr>
          <p:cNvPr id="11" name="TextBox 10"/>
          <p:cNvSpPr txBox="1"/>
          <p:nvPr/>
        </p:nvSpPr>
        <p:spPr>
          <a:xfrm>
            <a:off x="1356781" y="2514600"/>
            <a:ext cx="6430438" cy="2554545"/>
          </a:xfrm>
          <a:prstGeom prst="rect">
            <a:avLst/>
          </a:prstGeom>
          <a:noFill/>
        </p:spPr>
        <p:txBody>
          <a:bodyPr wrap="square" rtlCol="0">
            <a:spAutoFit/>
          </a:bodyPr>
          <a:lstStyle/>
          <a:p>
            <a:r>
              <a:rPr lang="en-US" sz="4000" dirty="0" smtClean="0">
                <a:solidFill>
                  <a:srgbClr val="FF0000"/>
                </a:solidFill>
              </a:rPr>
              <a:t>9</a:t>
            </a:r>
            <a:r>
              <a:rPr lang="en-US" sz="4000" dirty="0" smtClean="0"/>
              <a:t> Programs </a:t>
            </a:r>
          </a:p>
          <a:p>
            <a:r>
              <a:rPr lang="en-US" sz="4000" dirty="0" smtClean="0">
                <a:solidFill>
                  <a:srgbClr val="FF0000"/>
                </a:solidFill>
              </a:rPr>
              <a:t>3</a:t>
            </a:r>
            <a:r>
              <a:rPr lang="en-US" sz="4000" dirty="0" smtClean="0"/>
              <a:t> Schools </a:t>
            </a:r>
          </a:p>
          <a:p>
            <a:r>
              <a:rPr lang="en-US" sz="4000" dirty="0" smtClean="0">
                <a:solidFill>
                  <a:srgbClr val="FF0000"/>
                </a:solidFill>
              </a:rPr>
              <a:t>300 + </a:t>
            </a:r>
            <a:r>
              <a:rPr lang="en-US" sz="4000" dirty="0" smtClean="0"/>
              <a:t>Faculty</a:t>
            </a:r>
          </a:p>
          <a:p>
            <a:r>
              <a:rPr lang="en-US" sz="4000" dirty="0" smtClean="0">
                <a:solidFill>
                  <a:srgbClr val="FF0000"/>
                </a:solidFill>
              </a:rPr>
              <a:t>2,000</a:t>
            </a:r>
            <a:r>
              <a:rPr lang="en-US" sz="4000" dirty="0" smtClean="0"/>
              <a:t> Students</a:t>
            </a:r>
          </a:p>
        </p:txBody>
      </p:sp>
      <p:sp>
        <p:nvSpPr>
          <p:cNvPr id="8" name="object 8"/>
          <p:cNvSpPr/>
          <p:nvPr/>
        </p:nvSpPr>
        <p:spPr>
          <a:xfrm>
            <a:off x="304800" y="-315843"/>
            <a:ext cx="2918823" cy="1904999"/>
          </a:xfrm>
          <a:custGeom>
            <a:avLst/>
            <a:gdLst>
              <a:gd name="connsiteX0" fmla="*/ 0 w 2918823"/>
              <a:gd name="connsiteY0" fmla="*/ 0 h 1904999"/>
              <a:gd name="connsiteX1" fmla="*/ 2918823 w 2918823"/>
              <a:gd name="connsiteY1" fmla="*/ 0 h 1904999"/>
              <a:gd name="connsiteX2" fmla="*/ 2918823 w 2918823"/>
              <a:gd name="connsiteY2" fmla="*/ 1904999 h 1904999"/>
              <a:gd name="connsiteX3" fmla="*/ 0 w 2918823"/>
              <a:gd name="connsiteY3" fmla="*/ 1904999 h 1904999"/>
              <a:gd name="connsiteX4" fmla="*/ 0 w 2918823"/>
              <a:gd name="connsiteY4" fmla="*/ 0 h 1904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8823" h="1904999">
                <a:moveTo>
                  <a:pt x="0" y="0"/>
                </a:moveTo>
                <a:lnTo>
                  <a:pt x="2918823" y="0"/>
                </a:lnTo>
                <a:lnTo>
                  <a:pt x="2918823" y="1904999"/>
                </a:lnTo>
                <a:lnTo>
                  <a:pt x="0" y="1904999"/>
                </a:lnTo>
                <a:lnTo>
                  <a:pt x="0" y="0"/>
                </a:lnTo>
                <a:close/>
              </a:path>
            </a:pathLst>
          </a:custGeom>
          <a:blipFill>
            <a:blip r:embed="rId3" cstate="print"/>
            <a:stretch>
              <a:fillRect/>
            </a:stretch>
          </a:blipFill>
        </p:spPr>
        <p:txBody>
          <a:bodyPr wrap="square" lIns="0" tIns="0" rIns="0" bIns="0" rtlCol="0">
            <a:noAutofit/>
          </a:bodyPr>
          <a:lstStyle/>
          <a:p>
            <a:pPr algn="ctr"/>
            <a:endParaRPr dirty="0"/>
          </a:p>
        </p:txBody>
      </p:sp>
      <p:sp>
        <p:nvSpPr>
          <p:cNvPr id="12" name="TextBox 11"/>
          <p:cNvSpPr txBox="1"/>
          <p:nvPr/>
        </p:nvSpPr>
        <p:spPr>
          <a:xfrm>
            <a:off x="1764211" y="457200"/>
            <a:ext cx="7315200" cy="707886"/>
          </a:xfrm>
          <a:prstGeom prst="rect">
            <a:avLst/>
          </a:prstGeom>
          <a:noFill/>
        </p:spPr>
        <p:txBody>
          <a:bodyPr wrap="square" rtlCol="0">
            <a:spAutoFit/>
          </a:bodyPr>
          <a:lstStyle/>
          <a:p>
            <a:pPr algn="ctr"/>
            <a:r>
              <a:rPr lang="en-US" sz="4000" b="1" dirty="0" smtClean="0"/>
              <a:t>By the numbers</a:t>
            </a:r>
            <a:endParaRPr lang="en-US" sz="4000" b="1" dirty="0"/>
          </a:p>
        </p:txBody>
      </p:sp>
    </p:spTree>
    <p:extLst>
      <p:ext uri="{BB962C8B-B14F-4D97-AF65-F5344CB8AC3E}">
        <p14:creationId xmlns:p14="http://schemas.microsoft.com/office/powerpoint/2010/main" val="3098767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371600"/>
            <a:ext cx="9144000" cy="152400"/>
          </a:xfrm>
          <a:custGeom>
            <a:avLst/>
            <a:gdLst/>
            <a:ahLst/>
            <a:cxnLst/>
            <a:rect l="l" t="t" r="r" b="b"/>
            <a:pathLst>
              <a:path w="9144000" h="152400">
                <a:moveTo>
                  <a:pt x="0" y="152400"/>
                </a:moveTo>
                <a:lnTo>
                  <a:pt x="9144000" y="152400"/>
                </a:lnTo>
                <a:lnTo>
                  <a:pt x="9144000" y="0"/>
                </a:lnTo>
                <a:lnTo>
                  <a:pt x="0" y="0"/>
                </a:lnTo>
                <a:lnTo>
                  <a:pt x="0" y="152400"/>
                </a:lnTo>
                <a:close/>
              </a:path>
            </a:pathLst>
          </a:custGeom>
          <a:solidFill>
            <a:srgbClr val="C00000"/>
          </a:solidFill>
        </p:spPr>
        <p:txBody>
          <a:bodyPr wrap="square" lIns="0" tIns="0" rIns="0" bIns="0" rtlCol="0">
            <a:noAutofit/>
          </a:bodyPr>
          <a:lstStyle/>
          <a:p>
            <a:endParaRPr/>
          </a:p>
        </p:txBody>
      </p:sp>
      <p:sp>
        <p:nvSpPr>
          <p:cNvPr id="3" name="object 3"/>
          <p:cNvSpPr/>
          <p:nvPr/>
        </p:nvSpPr>
        <p:spPr>
          <a:xfrm>
            <a:off x="0" y="1371600"/>
            <a:ext cx="9144000" cy="152400"/>
          </a:xfrm>
          <a:custGeom>
            <a:avLst/>
            <a:gdLst/>
            <a:ahLst/>
            <a:cxnLst/>
            <a:rect l="l" t="t" r="r" b="b"/>
            <a:pathLst>
              <a:path w="9144000" h="152400">
                <a:moveTo>
                  <a:pt x="0" y="0"/>
                </a:moveTo>
                <a:lnTo>
                  <a:pt x="9144000" y="0"/>
                </a:lnTo>
                <a:lnTo>
                  <a:pt x="9144000" y="152400"/>
                </a:lnTo>
                <a:lnTo>
                  <a:pt x="0" y="152400"/>
                </a:lnTo>
                <a:lnTo>
                  <a:pt x="0" y="0"/>
                </a:lnTo>
                <a:close/>
              </a:path>
            </a:pathLst>
          </a:custGeom>
          <a:ln w="25400">
            <a:solidFill>
              <a:srgbClr val="C00000"/>
            </a:solidFill>
          </a:ln>
        </p:spPr>
        <p:txBody>
          <a:bodyPr wrap="square" lIns="0" tIns="0" rIns="0" bIns="0" rtlCol="0">
            <a:noAutofit/>
          </a:bodyPr>
          <a:lstStyle/>
          <a:p>
            <a:endParaRPr/>
          </a:p>
        </p:txBody>
      </p:sp>
      <p:sp>
        <p:nvSpPr>
          <p:cNvPr id="11" name="TextBox 10"/>
          <p:cNvSpPr txBox="1"/>
          <p:nvPr/>
        </p:nvSpPr>
        <p:spPr>
          <a:xfrm>
            <a:off x="1031905" y="-7728"/>
            <a:ext cx="6858000" cy="1323439"/>
          </a:xfrm>
          <a:prstGeom prst="rect">
            <a:avLst/>
          </a:prstGeom>
          <a:noFill/>
        </p:spPr>
        <p:txBody>
          <a:bodyPr wrap="square" rtlCol="0">
            <a:spAutoFit/>
          </a:bodyPr>
          <a:lstStyle/>
          <a:p>
            <a:pPr algn="ctr"/>
            <a:r>
              <a:rPr lang="en-US" sz="4000" b="1" dirty="0" smtClean="0"/>
              <a:t>Assessment,  Academic Quality &amp; Instructional Design Team</a:t>
            </a:r>
            <a:endParaRPr lang="en-US" sz="4000" b="1"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1" r="47397"/>
          <a:stretch/>
        </p:blipFill>
        <p:spPr>
          <a:xfrm>
            <a:off x="1826199" y="1543050"/>
            <a:ext cx="3474720" cy="4953998"/>
          </a:xfrm>
          <a:prstGeom prst="rect">
            <a:avLst/>
          </a:prstGeom>
        </p:spPr>
      </p:pic>
      <p:pic>
        <p:nvPicPr>
          <p:cNvPr id="6" name="Picture 5"/>
          <p:cNvPicPr>
            <a:picLocks noChangeAspect="1"/>
          </p:cNvPicPr>
          <p:nvPr/>
        </p:nvPicPr>
        <p:blipFill rotWithShape="1">
          <a:blip r:embed="rId3" cstate="print">
            <a:extLst>
              <a:ext uri="{28A0092B-C50C-407E-A947-70E740481C1C}">
                <a14:useLocalDpi xmlns:a14="http://schemas.microsoft.com/office/drawing/2010/main" val="0"/>
              </a:ext>
            </a:extLst>
          </a:blip>
          <a:srcRect l="67355" r="-67355"/>
          <a:stretch/>
        </p:blipFill>
        <p:spPr>
          <a:xfrm>
            <a:off x="5281869" y="1543050"/>
            <a:ext cx="6605331" cy="4953998"/>
          </a:xfrm>
          <a:prstGeom prst="rect">
            <a:avLst/>
          </a:prstGeom>
        </p:spPr>
      </p:pic>
    </p:spTree>
    <p:extLst>
      <p:ext uri="{BB962C8B-B14F-4D97-AF65-F5344CB8AC3E}">
        <p14:creationId xmlns:p14="http://schemas.microsoft.com/office/powerpoint/2010/main" val="1384414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Quality Matters Training at Rockies</a:t>
            </a:r>
            <a:endParaRPr lang="en-US"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bject 2"/>
          <p:cNvSpPr/>
          <p:nvPr/>
        </p:nvSpPr>
        <p:spPr>
          <a:xfrm>
            <a:off x="0" y="5283847"/>
            <a:ext cx="9141986" cy="1574152"/>
          </a:xfrm>
          <a:prstGeom prst="rect">
            <a:avLst/>
          </a:prstGeom>
          <a:blipFill>
            <a:blip r:embed="rId3" cstate="print"/>
            <a:stretch>
              <a:fillRect/>
            </a:stretch>
          </a:blipFill>
        </p:spPr>
        <p:txBody>
          <a:bodyPr wrap="square" lIns="0" tIns="0" rIns="0" bIns="0" rtlCol="0">
            <a:noAutofit/>
          </a:bodyPr>
          <a:lstStyle/>
          <a:p>
            <a:endParaRPr/>
          </a:p>
        </p:txBody>
      </p:sp>
      <p:graphicFrame>
        <p:nvGraphicFramePr>
          <p:cNvPr id="2" name="Table 1"/>
          <p:cNvGraphicFramePr>
            <a:graphicFrameLocks noGrp="1"/>
          </p:cNvGraphicFramePr>
          <p:nvPr>
            <p:extLst>
              <p:ext uri="{D42A27DB-BD31-4B8C-83A1-F6EECF244321}">
                <p14:modId xmlns:p14="http://schemas.microsoft.com/office/powerpoint/2010/main" val="2834236542"/>
              </p:ext>
            </p:extLst>
          </p:nvPr>
        </p:nvGraphicFramePr>
        <p:xfrm>
          <a:off x="1143000" y="1752600"/>
          <a:ext cx="7162800" cy="3618048"/>
        </p:xfrm>
        <a:graphic>
          <a:graphicData uri="http://schemas.openxmlformats.org/drawingml/2006/table">
            <a:tbl>
              <a:tblPr firstRow="1" bandRow="1">
                <a:tableStyleId>{9DCAF9ED-07DC-4A11-8D7F-57B35C25682E}</a:tableStyleId>
              </a:tblPr>
              <a:tblGrid>
                <a:gridCol w="3581400"/>
                <a:gridCol w="3581400"/>
              </a:tblGrid>
              <a:tr h="536484">
                <a:tc gridSpan="2">
                  <a:txBody>
                    <a:bodyPr/>
                    <a:lstStyle/>
                    <a:p>
                      <a:pPr algn="ctr"/>
                      <a:r>
                        <a:rPr lang="en-US" dirty="0" smtClean="0"/>
                        <a:t>Quality</a:t>
                      </a:r>
                      <a:r>
                        <a:rPr lang="en-US" baseline="0" dirty="0" smtClean="0"/>
                        <a:t> Matters</a:t>
                      </a:r>
                      <a:endParaRPr lang="en-US" dirty="0"/>
                    </a:p>
                  </a:txBody>
                  <a:tcPr/>
                </a:tc>
                <a:tc hMerge="1">
                  <a:txBody>
                    <a:bodyPr/>
                    <a:lstStyle/>
                    <a:p>
                      <a:endParaRPr lang="en-US" dirty="0"/>
                    </a:p>
                  </a:txBody>
                  <a:tcPr/>
                </a:tc>
              </a:tr>
              <a:tr h="536484">
                <a:tc>
                  <a:txBody>
                    <a:bodyPr/>
                    <a:lstStyle/>
                    <a:p>
                      <a:r>
                        <a:rPr lang="en-US" dirty="0" smtClean="0"/>
                        <a:t>QM Certified Courses</a:t>
                      </a:r>
                      <a:endParaRPr lang="en-US" dirty="0"/>
                    </a:p>
                  </a:txBody>
                  <a:tcPr/>
                </a:tc>
                <a:tc>
                  <a:txBody>
                    <a:bodyPr/>
                    <a:lstStyle/>
                    <a:p>
                      <a:r>
                        <a:rPr lang="en-US" dirty="0" smtClean="0"/>
                        <a:t>156 courses,  64.14%</a:t>
                      </a:r>
                    </a:p>
                    <a:p>
                      <a:r>
                        <a:rPr lang="en-US" dirty="0" smtClean="0"/>
                        <a:t>39 in 2013</a:t>
                      </a:r>
                      <a:endParaRPr lang="en-US" dirty="0"/>
                    </a:p>
                  </a:txBody>
                  <a:tcPr/>
                </a:tc>
              </a:tr>
              <a:tr h="728436">
                <a:tc>
                  <a:txBody>
                    <a:bodyPr/>
                    <a:lstStyle/>
                    <a:p>
                      <a:r>
                        <a:rPr lang="en-US" dirty="0" smtClean="0"/>
                        <a:t>QM Peer Reviewers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79</a:t>
                      </a:r>
                      <a:r>
                        <a:rPr lang="en-US" baseline="0" dirty="0" smtClean="0"/>
                        <a:t> or 23% of  faculty members (347)</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12 staff</a:t>
                      </a:r>
                      <a:endParaRPr lang="en-US" dirty="0" smtClean="0"/>
                    </a:p>
                  </a:txBody>
                  <a:tcPr/>
                </a:tc>
              </a:tr>
              <a:tr h="603432">
                <a:tc>
                  <a:txBody>
                    <a:bodyPr/>
                    <a:lstStyle/>
                    <a:p>
                      <a:r>
                        <a:rPr lang="en-US" dirty="0" smtClean="0"/>
                        <a:t>Applying the QM Rubric</a:t>
                      </a:r>
                      <a:endParaRPr lang="en-US" dirty="0"/>
                    </a:p>
                  </a:txBody>
                  <a:tcPr/>
                </a:tc>
                <a:tc>
                  <a:txBody>
                    <a:bodyPr/>
                    <a:lstStyle/>
                    <a:p>
                      <a:r>
                        <a:rPr lang="en-US" dirty="0" smtClean="0"/>
                        <a:t>98 faculty and staff 28 %</a:t>
                      </a:r>
                      <a:endParaRPr lang="en-US" baseline="0" dirty="0" smtClean="0"/>
                    </a:p>
                    <a:p>
                      <a:endParaRPr lang="en-US" dirty="0"/>
                    </a:p>
                  </a:txBody>
                  <a:tcPr/>
                </a:tc>
              </a:tr>
              <a:tr h="536484">
                <a:tc>
                  <a:txBody>
                    <a:bodyPr/>
                    <a:lstStyle/>
                    <a:p>
                      <a:r>
                        <a:rPr lang="en-US" dirty="0" smtClean="0"/>
                        <a:t>Master Reviewer Training</a:t>
                      </a:r>
                      <a:endParaRPr lang="en-US" dirty="0"/>
                    </a:p>
                  </a:txBody>
                  <a:tcPr/>
                </a:tc>
                <a:tc>
                  <a:txBody>
                    <a:bodyPr/>
                    <a:lstStyle/>
                    <a:p>
                      <a:r>
                        <a:rPr lang="en-US" dirty="0" smtClean="0"/>
                        <a:t>11 faculty</a:t>
                      </a:r>
                      <a:endParaRPr lang="en-US" dirty="0"/>
                    </a:p>
                  </a:txBody>
                  <a:tcPr/>
                </a:tc>
              </a:tr>
              <a:tr h="536484">
                <a:tc>
                  <a:txBody>
                    <a:bodyPr/>
                    <a:lstStyle/>
                    <a:p>
                      <a:r>
                        <a:rPr lang="en-US" dirty="0" smtClean="0"/>
                        <a:t>Improving your Online</a:t>
                      </a:r>
                      <a:r>
                        <a:rPr lang="en-US" baseline="0" dirty="0" smtClean="0"/>
                        <a:t> Course</a:t>
                      </a:r>
                      <a:endParaRPr lang="en-US" dirty="0"/>
                    </a:p>
                  </a:txBody>
                  <a:tcPr/>
                </a:tc>
                <a:tc>
                  <a:txBody>
                    <a:bodyPr/>
                    <a:lstStyle/>
                    <a:p>
                      <a:r>
                        <a:rPr lang="en-US" dirty="0" smtClean="0"/>
                        <a:t>2 staff</a:t>
                      </a:r>
                      <a:endParaRPr lang="en-US" dirty="0"/>
                    </a:p>
                  </a:txBody>
                  <a:tcPr/>
                </a:tc>
              </a:tr>
            </a:tbl>
          </a:graphicData>
        </a:graphic>
      </p:graphicFrame>
    </p:spTree>
    <p:extLst>
      <p:ext uri="{BB962C8B-B14F-4D97-AF65-F5344CB8AC3E}">
        <p14:creationId xmlns:p14="http://schemas.microsoft.com/office/powerpoint/2010/main" val="4215952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2" name="Content Placeholder 1"/>
          <p:cNvSpPr>
            <a:spLocks noGrp="1"/>
          </p:cNvSpPr>
          <p:nvPr>
            <p:ph idx="1"/>
          </p:nvPr>
        </p:nvSpPr>
        <p:spPr/>
        <p:txBody>
          <a:bodyPr>
            <a:normAutofit/>
          </a:bodyPr>
          <a:lstStyle/>
          <a:p>
            <a:pPr marL="0" indent="0">
              <a:buNone/>
            </a:pPr>
            <a:endParaRPr lang="en-US" dirty="0" smtClean="0"/>
          </a:p>
        </p:txBody>
      </p:sp>
      <p:sp>
        <p:nvSpPr>
          <p:cNvPr id="5" name="Title 1"/>
          <p:cNvSpPr txBox="1">
            <a:spLocks/>
          </p:cNvSpPr>
          <p:nvPr/>
        </p:nvSpPr>
        <p:spPr>
          <a:xfrm>
            <a:off x="854476" y="4572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smtClean="0"/>
          </a:p>
        </p:txBody>
      </p:sp>
      <p:sp>
        <p:nvSpPr>
          <p:cNvPr id="6" name="Title 1"/>
          <p:cNvSpPr txBox="1">
            <a:spLocks/>
          </p:cNvSpPr>
          <p:nvPr/>
        </p:nvSpPr>
        <p:spPr>
          <a:xfrm>
            <a:off x="1006876" y="3810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t>How We Ensure Course Quality</a:t>
            </a:r>
            <a:endParaRPr lang="en-US" sz="4000" b="1" dirty="0"/>
          </a:p>
        </p:txBody>
      </p:sp>
      <p:sp>
        <p:nvSpPr>
          <p:cNvPr id="7" name="object 2"/>
          <p:cNvSpPr/>
          <p:nvPr/>
        </p:nvSpPr>
        <p:spPr>
          <a:xfrm>
            <a:off x="-17036" y="5294583"/>
            <a:ext cx="9141986" cy="1574152"/>
          </a:xfrm>
          <a:prstGeom prst="rect">
            <a:avLst/>
          </a:prstGeom>
          <a:blipFill>
            <a:blip r:embed="rId2" cstate="print"/>
            <a:stretch>
              <a:fillRect/>
            </a:stretch>
          </a:blipFill>
        </p:spPr>
        <p:txBody>
          <a:bodyPr wrap="square" lIns="0" tIns="0" rIns="0" bIns="0" rtlCol="0">
            <a:noAutofit/>
          </a:bodyPr>
          <a:lstStyle/>
          <a:p>
            <a:endParaRPr/>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478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2400" y="1832021"/>
            <a:ext cx="6172200" cy="1492458"/>
          </a:xfrm>
          <a:prstGeom prst="rect">
            <a:avLst/>
          </a:prstGeom>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2578250"/>
            <a:ext cx="7311744" cy="1472163"/>
          </a:xfrm>
          <a:prstGeom prst="rect">
            <a:avLst/>
          </a:prstGeom>
        </p:spPr>
      </p:pic>
      <p:pic>
        <p:nvPicPr>
          <p:cNvPr id="19" name="Picture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32038" y="3707558"/>
            <a:ext cx="6095999" cy="914400"/>
          </a:xfrm>
          <a:prstGeom prst="rect">
            <a:avLst/>
          </a:prstGeom>
        </p:spPr>
      </p:pic>
      <p:pic>
        <p:nvPicPr>
          <p:cNvPr id="20" name="Picture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4976" y="4606906"/>
            <a:ext cx="7937162" cy="1198269"/>
          </a:xfrm>
          <a:prstGeom prst="rect">
            <a:avLst/>
          </a:prstGeom>
        </p:spPr>
      </p:pic>
      <p:grpSp>
        <p:nvGrpSpPr>
          <p:cNvPr id="22" name="Group 21"/>
          <p:cNvGrpSpPr/>
          <p:nvPr/>
        </p:nvGrpSpPr>
        <p:grpSpPr>
          <a:xfrm>
            <a:off x="4763777" y="1919061"/>
            <a:ext cx="2397533" cy="967655"/>
            <a:chOff x="4267200" y="2037380"/>
            <a:chExt cx="1913539" cy="629620"/>
          </a:xfrm>
        </p:grpSpPr>
        <p:sp>
          <p:nvSpPr>
            <p:cNvPr id="17" name="Right Arrow 16"/>
            <p:cNvSpPr/>
            <p:nvPr/>
          </p:nvSpPr>
          <p:spPr>
            <a:xfrm rot="10800000">
              <a:off x="4267200" y="2037380"/>
              <a:ext cx="1781272" cy="629620"/>
            </a:xfrm>
            <a:prstGeom prst="rightArrow">
              <a:avLst>
                <a:gd name="adj1" fmla="val 55000"/>
                <a:gd name="adj2" fmla="val 50000"/>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580539" y="2259294"/>
              <a:ext cx="1600200" cy="369332"/>
            </a:xfrm>
            <a:prstGeom prst="rect">
              <a:avLst/>
            </a:prstGeom>
            <a:noFill/>
          </p:spPr>
          <p:txBody>
            <a:bodyPr wrap="square" rtlCol="0">
              <a:spAutoFit/>
            </a:bodyPr>
            <a:lstStyle/>
            <a:p>
              <a:r>
                <a:rPr lang="en-US" dirty="0" smtClean="0"/>
                <a:t>Standard 1.2</a:t>
              </a:r>
              <a:endParaRPr lang="en-US" dirty="0"/>
            </a:p>
          </p:txBody>
        </p:sp>
      </p:grpSp>
      <p:sp>
        <p:nvSpPr>
          <p:cNvPr id="26" name="Right Arrow 25"/>
          <p:cNvSpPr/>
          <p:nvPr/>
        </p:nvSpPr>
        <p:spPr>
          <a:xfrm rot="10800000">
            <a:off x="6451184" y="3673087"/>
            <a:ext cx="2023292" cy="909949"/>
          </a:xfrm>
          <a:prstGeom prst="rightArrow">
            <a:avLst>
              <a:gd name="adj1" fmla="val 55000"/>
              <a:gd name="adj2" fmla="val 50000"/>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779788" y="3943395"/>
            <a:ext cx="1600200" cy="369332"/>
          </a:xfrm>
          <a:prstGeom prst="rect">
            <a:avLst/>
          </a:prstGeom>
          <a:noFill/>
        </p:spPr>
        <p:txBody>
          <a:bodyPr wrap="square" rtlCol="0">
            <a:spAutoFit/>
          </a:bodyPr>
          <a:lstStyle/>
          <a:p>
            <a:r>
              <a:rPr lang="en-US" dirty="0" smtClean="0"/>
              <a:t>Standard 3.5</a:t>
            </a:r>
            <a:endParaRPr lang="en-US" dirty="0"/>
          </a:p>
        </p:txBody>
      </p:sp>
      <p:sp>
        <p:nvSpPr>
          <p:cNvPr id="28" name="Right Arrow 27"/>
          <p:cNvSpPr/>
          <p:nvPr/>
        </p:nvSpPr>
        <p:spPr>
          <a:xfrm rot="10800000">
            <a:off x="5530365" y="2543928"/>
            <a:ext cx="2231812" cy="967655"/>
          </a:xfrm>
          <a:prstGeom prst="rightArrow">
            <a:avLst>
              <a:gd name="adj1" fmla="val 55000"/>
              <a:gd name="adj2" fmla="val 50000"/>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993118" y="2862273"/>
            <a:ext cx="2004941" cy="369332"/>
          </a:xfrm>
          <a:prstGeom prst="rect">
            <a:avLst/>
          </a:prstGeom>
          <a:noFill/>
        </p:spPr>
        <p:txBody>
          <a:bodyPr wrap="square" rtlCol="0">
            <a:spAutoFit/>
          </a:bodyPr>
          <a:lstStyle/>
          <a:p>
            <a:r>
              <a:rPr lang="en-US" dirty="0" smtClean="0"/>
              <a:t>Standard </a:t>
            </a:r>
            <a:r>
              <a:rPr lang="en-US" dirty="0"/>
              <a:t> </a:t>
            </a:r>
            <a:r>
              <a:rPr lang="en-US" dirty="0" smtClean="0"/>
              <a:t>2</a:t>
            </a:r>
            <a:endParaRPr lang="en-US" dirty="0"/>
          </a:p>
        </p:txBody>
      </p:sp>
      <p:sp>
        <p:nvSpPr>
          <p:cNvPr id="30" name="Right Arrow 29"/>
          <p:cNvSpPr/>
          <p:nvPr/>
        </p:nvSpPr>
        <p:spPr>
          <a:xfrm rot="10800000">
            <a:off x="6676306" y="4606906"/>
            <a:ext cx="2231812" cy="967655"/>
          </a:xfrm>
          <a:prstGeom prst="rightArrow">
            <a:avLst>
              <a:gd name="adj1" fmla="val 55000"/>
              <a:gd name="adj2" fmla="val 50000"/>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139059" y="4925251"/>
            <a:ext cx="2004941" cy="369332"/>
          </a:xfrm>
          <a:prstGeom prst="rect">
            <a:avLst/>
          </a:prstGeom>
          <a:noFill/>
        </p:spPr>
        <p:txBody>
          <a:bodyPr wrap="square" rtlCol="0">
            <a:spAutoFit/>
          </a:bodyPr>
          <a:lstStyle/>
          <a:p>
            <a:r>
              <a:rPr lang="en-US" dirty="0" smtClean="0"/>
              <a:t>Standard </a:t>
            </a:r>
            <a:r>
              <a:rPr lang="en-US" dirty="0"/>
              <a:t> </a:t>
            </a:r>
            <a:r>
              <a:rPr lang="en-US" dirty="0" smtClean="0"/>
              <a:t>2</a:t>
            </a:r>
            <a:endParaRPr lang="en-US" dirty="0"/>
          </a:p>
        </p:txBody>
      </p:sp>
    </p:spTree>
    <p:extLst>
      <p:ext uri="{BB962C8B-B14F-4D97-AF65-F5344CB8AC3E}">
        <p14:creationId xmlns:p14="http://schemas.microsoft.com/office/powerpoint/2010/main" val="1859720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1+#ppt_w/2"/>
                                          </p:val>
                                        </p:tav>
                                        <p:tav tm="100000">
                                          <p:val>
                                            <p:strVal val="#ppt_x"/>
                                          </p:val>
                                        </p:tav>
                                      </p:tavLst>
                                    </p:anim>
                                    <p:anim calcmode="lin" valueType="num">
                                      <p:cBhvr additive="base">
                                        <p:cTn id="14" dur="500" fill="hold"/>
                                        <p:tgtEl>
                                          <p:spTgt spid="29"/>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1+#ppt_w/2"/>
                                          </p:val>
                                        </p:tav>
                                        <p:tav tm="100000">
                                          <p:val>
                                            <p:strVal val="#ppt_x"/>
                                          </p:val>
                                        </p:tav>
                                      </p:tavLst>
                                    </p:anim>
                                    <p:anim calcmode="lin" valueType="num">
                                      <p:cBhvr additive="base">
                                        <p:cTn id="18"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1+#ppt_w/2"/>
                                          </p:val>
                                        </p:tav>
                                        <p:tav tm="100000">
                                          <p:val>
                                            <p:strVal val="#ppt_x"/>
                                          </p:val>
                                        </p:tav>
                                      </p:tavLst>
                                    </p:anim>
                                    <p:anim calcmode="lin" valueType="num">
                                      <p:cBhvr additive="base">
                                        <p:cTn id="24" dur="500" fill="hold"/>
                                        <p:tgtEl>
                                          <p:spTgt spid="27"/>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additive="base">
                                        <p:cTn id="33" dur="500" fill="hold"/>
                                        <p:tgtEl>
                                          <p:spTgt spid="31"/>
                                        </p:tgtEl>
                                        <p:attrNameLst>
                                          <p:attrName>ppt_x</p:attrName>
                                        </p:attrNameLst>
                                      </p:cBhvr>
                                      <p:tavLst>
                                        <p:tav tm="0">
                                          <p:val>
                                            <p:strVal val="1+#ppt_w/2"/>
                                          </p:val>
                                        </p:tav>
                                        <p:tav tm="100000">
                                          <p:val>
                                            <p:strVal val="#ppt_x"/>
                                          </p:val>
                                        </p:tav>
                                      </p:tavLst>
                                    </p:anim>
                                    <p:anim calcmode="lin" valueType="num">
                                      <p:cBhvr additive="base">
                                        <p:cTn id="34" dur="500" fill="hold"/>
                                        <p:tgtEl>
                                          <p:spTgt spid="31"/>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 calcmode="lin" valueType="num">
                                      <p:cBhvr additive="base">
                                        <p:cTn id="37" dur="500" fill="hold"/>
                                        <p:tgtEl>
                                          <p:spTgt spid="30"/>
                                        </p:tgtEl>
                                        <p:attrNameLst>
                                          <p:attrName>ppt_x</p:attrName>
                                        </p:attrNameLst>
                                      </p:cBhvr>
                                      <p:tavLst>
                                        <p:tav tm="0">
                                          <p:val>
                                            <p:strVal val="1+#ppt_w/2"/>
                                          </p:val>
                                        </p:tav>
                                        <p:tav tm="100000">
                                          <p:val>
                                            <p:strVal val="#ppt_x"/>
                                          </p:val>
                                        </p:tav>
                                      </p:tavLst>
                                    </p:anim>
                                    <p:anim calcmode="lin" valueType="num">
                                      <p:cBhvr additive="base">
                                        <p:cTn id="38" dur="5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p:bldP spid="28" grpId="0" animBg="1"/>
      <p:bldP spid="29" grpId="0"/>
      <p:bldP spid="30" grpId="0" animBg="1"/>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
          <p:cNvSpPr/>
          <p:nvPr/>
        </p:nvSpPr>
        <p:spPr>
          <a:xfrm>
            <a:off x="0" y="5562599"/>
            <a:ext cx="9141986" cy="1295399"/>
          </a:xfrm>
          <a:prstGeom prst="rect">
            <a:avLst/>
          </a:prstGeom>
          <a:blipFill>
            <a:blip r:embed="rId2" cstate="print"/>
            <a:stretch>
              <a:fillRect/>
            </a:stretch>
          </a:blipFill>
        </p:spPr>
        <p:txBody>
          <a:bodyPr wrap="square" lIns="0" tIns="0" rIns="0" bIns="0" rtlCol="0">
            <a:noAutofit/>
          </a:bodyPr>
          <a:lstStyle/>
          <a:p>
            <a:endParaRPr/>
          </a:p>
        </p:txBody>
      </p:sp>
      <p:sp>
        <p:nvSpPr>
          <p:cNvPr id="4" name="Title 1"/>
          <p:cNvSpPr txBox="1">
            <a:spLocks/>
          </p:cNvSpPr>
          <p:nvPr/>
        </p:nvSpPr>
        <p:spPr>
          <a:xfrm>
            <a:off x="838200" y="228600"/>
            <a:ext cx="7467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QM Rankings for 2013</a:t>
            </a:r>
            <a:endParaRPr lang="en-US" dirty="0"/>
          </a:p>
        </p:txBody>
      </p:sp>
      <p:sp>
        <p:nvSpPr>
          <p:cNvPr id="2" name="Content Placeholder 1"/>
          <p:cNvSpPr>
            <a:spLocks noGrp="1"/>
          </p:cNvSpPr>
          <p:nvPr>
            <p:ph idx="1"/>
          </p:nvPr>
        </p:nvSpPr>
        <p:spPr>
          <a:xfrm>
            <a:off x="545358" y="1295400"/>
            <a:ext cx="8229600" cy="4876800"/>
          </a:xfrm>
        </p:spPr>
        <p:txBody>
          <a:bodyPr>
            <a:normAutofit/>
          </a:bodyPr>
          <a:lstStyle/>
          <a:p>
            <a:endParaRPr lang="en-US" dirty="0" smtClean="0"/>
          </a:p>
          <a:p>
            <a:endParaRPr lang="en-US" dirty="0"/>
          </a:p>
          <a:p>
            <a:endParaRPr lang="en-US" dirty="0" smtClean="0"/>
          </a:p>
          <a:p>
            <a:pPr marL="0" indent="0">
              <a:buNone/>
            </a:pPr>
            <a:endParaRPr lang="en-US" dirty="0" smtClean="0"/>
          </a:p>
          <a:p>
            <a:pPr marL="0" indent="0">
              <a:buNone/>
            </a:pPr>
            <a:endParaRPr lang="en-US" sz="1400" dirty="0" smtClean="0"/>
          </a:p>
          <a:p>
            <a:pPr marL="0" indent="0">
              <a:buNone/>
            </a:pPr>
            <a:endParaRPr lang="en-US" sz="1400" dirty="0"/>
          </a:p>
          <a:p>
            <a:pPr marL="0" indent="0">
              <a:buNone/>
            </a:pPr>
            <a:endParaRPr lang="en-US" sz="1400" dirty="0" smtClean="0"/>
          </a:p>
          <a:p>
            <a:pPr marL="0" indent="0">
              <a:buNone/>
            </a:pPr>
            <a:endParaRPr lang="en-US" sz="1400" dirty="0" smtClean="0"/>
          </a:p>
          <a:p>
            <a:pPr marL="0" indent="0">
              <a:buNone/>
            </a:pPr>
            <a:endParaRPr lang="en-US" sz="1400" dirty="0"/>
          </a:p>
          <a:p>
            <a:pPr marL="0" indent="0">
              <a:buNone/>
            </a:pPr>
            <a:endParaRPr lang="en-US" sz="1400" dirty="0" smtClean="0"/>
          </a:p>
          <a:p>
            <a:pPr marL="0" indent="0" algn="ctr">
              <a:buNone/>
            </a:pPr>
            <a:endParaRPr lang="en-US" sz="1400" dirty="0" smtClean="0"/>
          </a:p>
          <a:p>
            <a:pPr marL="0" indent="0" algn="ctr">
              <a:buNone/>
            </a:pPr>
            <a:r>
              <a:rPr lang="en-US" sz="1400" dirty="0" smtClean="0"/>
              <a:t>(Source: http://www.qmprogram.org/qmresources/courses/grouped_by_inst.cfm?year=2012&amp;program=0) </a:t>
            </a:r>
          </a:p>
        </p:txBody>
      </p:sp>
      <p:pic>
        <p:nvPicPr>
          <p:cNvPr id="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4" y="1219200"/>
            <a:ext cx="91440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3368770017"/>
              </p:ext>
            </p:extLst>
          </p:nvPr>
        </p:nvGraphicFramePr>
        <p:xfrm>
          <a:off x="1447800" y="1981200"/>
          <a:ext cx="5975350" cy="3068549"/>
        </p:xfrm>
        <a:graphic>
          <a:graphicData uri="http://schemas.openxmlformats.org/drawingml/2006/table">
            <a:tbl>
              <a:tblPr firstRow="1" firstCol="1" bandRow="1">
                <a:effectLst>
                  <a:outerShdw blurRad="50800" dist="38100" dir="5400000" algn="t" rotWithShape="0">
                    <a:prstClr val="black">
                      <a:alpha val="40000"/>
                    </a:prstClr>
                  </a:outerShdw>
                </a:effectLst>
              </a:tblPr>
              <a:tblGrid>
                <a:gridCol w="4267200"/>
                <a:gridCol w="1708150"/>
              </a:tblGrid>
              <a:tr h="278959">
                <a:tc gridSpan="2">
                  <a:txBody>
                    <a:bodyPr/>
                    <a:lstStyle/>
                    <a:p>
                      <a:pPr marL="0" marR="0" algn="ctr">
                        <a:spcBef>
                          <a:spcPts val="0"/>
                        </a:spcBef>
                        <a:spcAft>
                          <a:spcPts val="0"/>
                        </a:spcAft>
                      </a:pPr>
                      <a:r>
                        <a:rPr lang="en-US" sz="1600" b="1" dirty="0" smtClean="0">
                          <a:solidFill>
                            <a:schemeClr val="bg1"/>
                          </a:solidFill>
                          <a:effectLst/>
                          <a:latin typeface="Calibri"/>
                          <a:ea typeface="Calibri"/>
                          <a:cs typeface="Times New Roman"/>
                        </a:rPr>
                        <a:t>Top  QM</a:t>
                      </a:r>
                      <a:r>
                        <a:rPr lang="en-US" sz="1600" b="1" baseline="0" dirty="0" smtClean="0">
                          <a:solidFill>
                            <a:schemeClr val="bg1"/>
                          </a:solidFill>
                          <a:effectLst/>
                          <a:latin typeface="Calibri"/>
                          <a:ea typeface="Calibri"/>
                          <a:cs typeface="Times New Roman"/>
                        </a:rPr>
                        <a:t> </a:t>
                      </a:r>
                      <a:r>
                        <a:rPr lang="en-US" sz="1600" b="1" dirty="0" smtClean="0">
                          <a:solidFill>
                            <a:schemeClr val="bg1"/>
                          </a:solidFill>
                          <a:effectLst/>
                          <a:latin typeface="Calibri"/>
                          <a:ea typeface="Calibri"/>
                          <a:cs typeface="Times New Roman"/>
                        </a:rPr>
                        <a:t>Institutions for 2013</a:t>
                      </a:r>
                      <a:endParaRPr lang="en-US" sz="1600" b="1" dirty="0">
                        <a:solidFill>
                          <a:schemeClr val="bg1"/>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hMerge="1">
                  <a:txBody>
                    <a:bodyPr/>
                    <a:lstStyle/>
                    <a:p>
                      <a:pPr marL="0" marR="0" algn="ctr">
                        <a:spcBef>
                          <a:spcPts val="0"/>
                        </a:spcBef>
                        <a:spcAft>
                          <a:spcPts val="0"/>
                        </a:spcAft>
                      </a:pPr>
                      <a:endParaRPr lang="en-US"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959">
                <a:tc>
                  <a:txBody>
                    <a:bodyPr/>
                    <a:lstStyle/>
                    <a:p>
                      <a:pPr marL="0" marR="0" algn="l">
                        <a:spcBef>
                          <a:spcPts val="0"/>
                        </a:spcBef>
                        <a:spcAft>
                          <a:spcPts val="0"/>
                        </a:spcAft>
                      </a:pPr>
                      <a:r>
                        <a:rPr lang="en-US" sz="1600" b="1" dirty="0" smtClean="0">
                          <a:effectLst/>
                          <a:latin typeface="Calibri"/>
                          <a:ea typeface="Calibri"/>
                          <a:cs typeface="Times New Roman"/>
                        </a:rPr>
                        <a:t>Name of Institution</a:t>
                      </a:r>
                      <a:endParaRPr lang="en-US" sz="16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600" b="1" dirty="0" smtClean="0">
                          <a:effectLst/>
                          <a:latin typeface="Calibri"/>
                          <a:ea typeface="Calibri"/>
                          <a:cs typeface="Times New Roman"/>
                        </a:rPr>
                        <a:t>No. of Courses</a:t>
                      </a:r>
                      <a:endParaRPr lang="en-US" sz="1600" b="1"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78959">
                <a:tc>
                  <a:txBody>
                    <a:bodyPr/>
                    <a:lstStyle/>
                    <a:p>
                      <a:pPr marL="0" marR="0" algn="l">
                        <a:spcBef>
                          <a:spcPts val="0"/>
                        </a:spcBef>
                        <a:spcAft>
                          <a:spcPts val="0"/>
                        </a:spcAft>
                      </a:pPr>
                      <a:r>
                        <a:rPr lang="en-US" sz="1600" b="0" dirty="0" smtClean="0">
                          <a:effectLst/>
                          <a:latin typeface="Calibri"/>
                          <a:ea typeface="Calibri"/>
                          <a:cs typeface="Times New Roman"/>
                        </a:rPr>
                        <a:t>1 Ashford </a:t>
                      </a:r>
                      <a:r>
                        <a:rPr lang="en-US" sz="1600" b="0" dirty="0">
                          <a:effectLst/>
                          <a:latin typeface="Calibri"/>
                          <a:ea typeface="Calibri"/>
                          <a:cs typeface="Times New Roman"/>
                        </a:rPr>
                        <a:t>University</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0">
                          <a:effectLst/>
                          <a:latin typeface="Calibri"/>
                          <a:ea typeface="Calibri"/>
                          <a:cs typeface="Times New Roman"/>
                        </a:rPr>
                        <a:t>119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959">
                <a:tc>
                  <a:txBody>
                    <a:bodyPr/>
                    <a:lstStyle/>
                    <a:p>
                      <a:pPr marL="0" marR="0" algn="l">
                        <a:spcBef>
                          <a:spcPts val="0"/>
                        </a:spcBef>
                        <a:spcAft>
                          <a:spcPts val="0"/>
                        </a:spcAft>
                      </a:pPr>
                      <a:r>
                        <a:rPr lang="en-US" sz="1600" b="0" dirty="0" smtClean="0">
                          <a:effectLst/>
                          <a:latin typeface="Calibri"/>
                          <a:ea typeface="Calibri"/>
                          <a:cs typeface="Times New Roman"/>
                        </a:rPr>
                        <a:t>2 </a:t>
                      </a:r>
                      <a:r>
                        <a:rPr lang="en-US" sz="1600" b="0" dirty="0" err="1" smtClean="0">
                          <a:effectLst/>
                          <a:latin typeface="Calibri"/>
                          <a:ea typeface="Calibri"/>
                          <a:cs typeface="Times New Roman"/>
                        </a:rPr>
                        <a:t>Capella</a:t>
                      </a:r>
                      <a:r>
                        <a:rPr lang="en-US" sz="1600" b="0" dirty="0" smtClean="0">
                          <a:effectLst/>
                          <a:latin typeface="Calibri"/>
                          <a:ea typeface="Calibri"/>
                          <a:cs typeface="Times New Roman"/>
                        </a:rPr>
                        <a:t> </a:t>
                      </a:r>
                      <a:r>
                        <a:rPr lang="en-US" sz="1600" b="0" dirty="0">
                          <a:effectLst/>
                          <a:latin typeface="Calibri"/>
                          <a:ea typeface="Calibri"/>
                          <a:cs typeface="Times New Roman"/>
                        </a:rPr>
                        <a:t>University</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0">
                          <a:effectLst/>
                          <a:latin typeface="Calibri"/>
                          <a:ea typeface="Calibri"/>
                          <a:cs typeface="Times New Roman"/>
                        </a:rPr>
                        <a:t>64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959">
                <a:tc>
                  <a:txBody>
                    <a:bodyPr/>
                    <a:lstStyle/>
                    <a:p>
                      <a:pPr marL="0" marR="0" algn="l">
                        <a:spcBef>
                          <a:spcPts val="0"/>
                        </a:spcBef>
                        <a:spcAft>
                          <a:spcPts val="0"/>
                        </a:spcAft>
                      </a:pPr>
                      <a:r>
                        <a:rPr lang="en-US" sz="1600" b="0" dirty="0" smtClean="0">
                          <a:effectLst/>
                          <a:latin typeface="Calibri"/>
                          <a:ea typeface="Calibri"/>
                          <a:cs typeface="Times New Roman"/>
                        </a:rPr>
                        <a:t>3 Florida </a:t>
                      </a:r>
                      <a:r>
                        <a:rPr lang="en-US" sz="1600" b="0" dirty="0">
                          <a:effectLst/>
                          <a:latin typeface="Calibri"/>
                          <a:ea typeface="Calibri"/>
                          <a:cs typeface="Times New Roman"/>
                        </a:rPr>
                        <a:t>International University</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0">
                          <a:effectLst/>
                          <a:latin typeface="Calibri"/>
                          <a:ea typeface="Calibri"/>
                          <a:cs typeface="Times New Roman"/>
                        </a:rPr>
                        <a:t>63</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959">
                <a:tc>
                  <a:txBody>
                    <a:bodyPr/>
                    <a:lstStyle/>
                    <a:p>
                      <a:pPr marL="0" marR="0" algn="l">
                        <a:spcBef>
                          <a:spcPts val="0"/>
                        </a:spcBef>
                        <a:spcAft>
                          <a:spcPts val="0"/>
                        </a:spcAft>
                      </a:pPr>
                      <a:r>
                        <a:rPr lang="en-US" sz="1600" b="0" dirty="0" smtClean="0">
                          <a:effectLst/>
                          <a:latin typeface="Calibri"/>
                          <a:ea typeface="Calibri"/>
                          <a:cs typeface="Times New Roman"/>
                        </a:rPr>
                        <a:t>4 University </a:t>
                      </a:r>
                      <a:r>
                        <a:rPr lang="en-US" sz="1600" b="0" dirty="0">
                          <a:effectLst/>
                          <a:latin typeface="Calibri"/>
                          <a:ea typeface="Calibri"/>
                          <a:cs typeface="Times New Roman"/>
                        </a:rPr>
                        <a:t>of the Rockies</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marL="0" marR="0" algn="ctr">
                        <a:spcBef>
                          <a:spcPts val="0"/>
                        </a:spcBef>
                        <a:spcAft>
                          <a:spcPts val="0"/>
                        </a:spcAft>
                      </a:pPr>
                      <a:r>
                        <a:rPr lang="en-US" sz="1600" b="0" dirty="0">
                          <a:effectLst/>
                          <a:latin typeface="Calibri"/>
                          <a:ea typeface="Calibri"/>
                          <a:cs typeface="Times New Roman"/>
                        </a:rPr>
                        <a:t>39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000"/>
                    </a:solidFill>
                  </a:tcPr>
                </a:tc>
              </a:tr>
              <a:tr h="278959">
                <a:tc>
                  <a:txBody>
                    <a:bodyPr/>
                    <a:lstStyle/>
                    <a:p>
                      <a:pPr marL="0" marR="0" algn="l">
                        <a:spcBef>
                          <a:spcPts val="0"/>
                        </a:spcBef>
                        <a:spcAft>
                          <a:spcPts val="0"/>
                        </a:spcAft>
                      </a:pPr>
                      <a:r>
                        <a:rPr lang="en-US" sz="1600" b="0" dirty="0" smtClean="0">
                          <a:effectLst/>
                          <a:latin typeface="Calibri"/>
                          <a:ea typeface="Calibri"/>
                          <a:cs typeface="Times New Roman"/>
                        </a:rPr>
                        <a:t>5 Regent </a:t>
                      </a:r>
                      <a:r>
                        <a:rPr lang="en-US" sz="1600" b="0" dirty="0">
                          <a:effectLst/>
                          <a:latin typeface="Calibri"/>
                          <a:ea typeface="Calibri"/>
                          <a:cs typeface="Times New Roman"/>
                        </a:rPr>
                        <a:t>University (VA)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0">
                          <a:effectLst/>
                          <a:latin typeface="Calibri"/>
                          <a:ea typeface="Calibri"/>
                          <a:cs typeface="Times New Roman"/>
                        </a:rPr>
                        <a:t>36</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959">
                <a:tc>
                  <a:txBody>
                    <a:bodyPr/>
                    <a:lstStyle/>
                    <a:p>
                      <a:pPr marL="0" marR="0" algn="l">
                        <a:spcBef>
                          <a:spcPts val="0"/>
                        </a:spcBef>
                        <a:spcAft>
                          <a:spcPts val="0"/>
                        </a:spcAft>
                      </a:pPr>
                      <a:r>
                        <a:rPr lang="en-US" sz="1600" b="0" dirty="0" smtClean="0">
                          <a:effectLst/>
                          <a:latin typeface="Calibri"/>
                          <a:ea typeface="Calibri"/>
                          <a:cs typeface="Times New Roman"/>
                        </a:rPr>
                        <a:t>6 Tidewater </a:t>
                      </a:r>
                      <a:r>
                        <a:rPr lang="en-US" sz="1600" b="0" dirty="0">
                          <a:effectLst/>
                          <a:latin typeface="Calibri"/>
                          <a:ea typeface="Calibri"/>
                          <a:cs typeface="Times New Roman"/>
                        </a:rPr>
                        <a:t>Community College (VA)</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0">
                          <a:effectLst/>
                          <a:latin typeface="Calibri"/>
                          <a:ea typeface="Calibri"/>
                          <a:cs typeface="Times New Roman"/>
                        </a:rPr>
                        <a:t>36</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959">
                <a:tc>
                  <a:txBody>
                    <a:bodyPr/>
                    <a:lstStyle/>
                    <a:p>
                      <a:pPr marL="0" marR="0" algn="l">
                        <a:spcBef>
                          <a:spcPts val="0"/>
                        </a:spcBef>
                        <a:spcAft>
                          <a:spcPts val="0"/>
                        </a:spcAft>
                      </a:pPr>
                      <a:r>
                        <a:rPr lang="en-US" sz="1600" b="0" dirty="0" smtClean="0">
                          <a:effectLst/>
                          <a:latin typeface="Calibri"/>
                          <a:ea typeface="Calibri"/>
                          <a:cs typeface="Times New Roman"/>
                        </a:rPr>
                        <a:t>7 Prince </a:t>
                      </a:r>
                      <a:r>
                        <a:rPr lang="en-US" sz="1600" b="0" dirty="0">
                          <a:effectLst/>
                          <a:latin typeface="Calibri"/>
                          <a:ea typeface="Calibri"/>
                          <a:cs typeface="Times New Roman"/>
                        </a:rPr>
                        <a:t>George's Community College (MD)</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0" dirty="0">
                          <a:effectLst/>
                          <a:latin typeface="Calibri"/>
                          <a:ea typeface="Calibri"/>
                          <a:cs typeface="Times New Roman"/>
                        </a:rPr>
                        <a:t>20</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959">
                <a:tc>
                  <a:txBody>
                    <a:bodyPr/>
                    <a:lstStyle/>
                    <a:p>
                      <a:pPr marL="0" marR="0" algn="l">
                        <a:spcBef>
                          <a:spcPts val="0"/>
                        </a:spcBef>
                        <a:spcAft>
                          <a:spcPts val="0"/>
                        </a:spcAft>
                      </a:pPr>
                      <a:r>
                        <a:rPr lang="en-US" sz="1600" b="0" dirty="0" smtClean="0">
                          <a:effectLst/>
                          <a:latin typeface="Calibri"/>
                          <a:ea typeface="Calibri"/>
                          <a:cs typeface="Times New Roman"/>
                        </a:rPr>
                        <a:t>8 Frederick </a:t>
                      </a:r>
                      <a:r>
                        <a:rPr lang="en-US" sz="1600" b="0" dirty="0">
                          <a:effectLst/>
                          <a:latin typeface="Calibri"/>
                          <a:ea typeface="Calibri"/>
                          <a:cs typeface="Times New Roman"/>
                        </a:rPr>
                        <a:t>Community College (MD)</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spcBef>
                          <a:spcPts val="0"/>
                        </a:spcBef>
                        <a:spcAft>
                          <a:spcPts val="0"/>
                        </a:spcAft>
                      </a:pPr>
                      <a:r>
                        <a:rPr lang="en-US" sz="1600" b="0" dirty="0">
                          <a:effectLst/>
                          <a:latin typeface="Calibri"/>
                          <a:ea typeface="Calibri"/>
                          <a:cs typeface="Times New Roman"/>
                        </a:rPr>
                        <a:t>17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959">
                <a:tc>
                  <a:txBody>
                    <a:bodyPr/>
                    <a:lstStyle/>
                    <a:p>
                      <a:pPr marL="0" marR="0" algn="l">
                        <a:spcBef>
                          <a:spcPts val="0"/>
                        </a:spcBef>
                        <a:spcAft>
                          <a:spcPts val="0"/>
                        </a:spcAft>
                      </a:pPr>
                      <a:r>
                        <a:rPr lang="en-US" sz="1600" b="0" kern="1200" dirty="0" smtClean="0">
                          <a:solidFill>
                            <a:schemeClr val="tx1"/>
                          </a:solidFill>
                          <a:effectLst/>
                          <a:latin typeface="Calibri"/>
                          <a:ea typeface="Calibri"/>
                          <a:cs typeface="Times New Roman"/>
                        </a:rPr>
                        <a:t>9 Nashville </a:t>
                      </a:r>
                      <a:r>
                        <a:rPr lang="en-US" sz="1600" b="0" kern="1200" dirty="0">
                          <a:solidFill>
                            <a:schemeClr val="tx1"/>
                          </a:solidFill>
                          <a:effectLst/>
                          <a:latin typeface="Calibri"/>
                          <a:ea typeface="Calibri"/>
                          <a:cs typeface="Times New Roman"/>
                        </a:rPr>
                        <a:t>State Community College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914400" rtl="0" eaLnBrk="1" latinLnBrk="0" hangingPunct="1">
                        <a:spcBef>
                          <a:spcPts val="0"/>
                        </a:spcBef>
                        <a:spcAft>
                          <a:spcPts val="0"/>
                        </a:spcAft>
                      </a:pPr>
                      <a:r>
                        <a:rPr lang="en-US" sz="1600" b="0" kern="1200" dirty="0">
                          <a:solidFill>
                            <a:schemeClr val="tx1"/>
                          </a:solidFill>
                          <a:effectLst/>
                          <a:latin typeface="Calibri"/>
                          <a:ea typeface="Calibri"/>
                          <a:cs typeface="Times New Roman"/>
                        </a:rPr>
                        <a:t>17</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9861410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quot;/&gt;&lt;property id=&quot;20307&quot; value=&quot;286&quot;/&gt;&lt;/object&gt;&lt;object type=&quot;3&quot; unique_id=&quot;10005&quot;&gt;&lt;property id=&quot;20148&quot; value=&quot;5&quot;/&gt;&lt;property id=&quot;20300&quot; value=&quot;Slide 2&quot;/&gt;&lt;property id=&quot;20307&quot; value=&quot;290&quot;/&gt;&lt;/object&gt;&lt;object type=&quot;3&quot; unique_id=&quot;10008&quot;&gt;&lt;property id=&quot;20148&quot; value=&quot;5&quot;/&gt;&lt;property id=&quot;20300&quot; value=&quot;Slide 4&quot;/&gt;&lt;property id=&quot;20307&quot; value=&quot;289&quot;/&gt;&lt;/object&gt;&lt;object type=&quot;3&quot; unique_id=&quot;10011&quot;&gt;&lt;property id=&quot;20148&quot; value=&quot;5&quot;/&gt;&lt;property id=&quot;20300&quot; value=&quot;Slide 6&quot;/&gt;&lt;property id=&quot;20307&quot; value=&quot;297&quot;/&gt;&lt;/object&gt;&lt;object type=&quot;3&quot; unique_id=&quot;10018&quot;&gt;&lt;property id=&quot;20148&quot; value=&quot;5&quot;/&gt;&lt;property id=&quot;20300&quot; value=&quot;Slide 7&quot;/&gt;&lt;property id=&quot;20307&quot; value=&quot;270&quot;/&gt;&lt;/object&gt;&lt;object type=&quot;3&quot; unique_id=&quot;10026&quot;&gt;&lt;property id=&quot;20148&quot; value=&quot;5&quot;/&gt;&lt;property id=&quot;20300&quot; value=&quot;Slide 8&quot;/&gt;&lt;property id=&quot;20307&quot; value=&quot;277&quot;/&gt;&lt;/object&gt;&lt;object type=&quot;3&quot; unique_id=&quot;10029&quot;&gt;&lt;property id=&quot;20148&quot; value=&quot;5&quot;/&gt;&lt;property id=&quot;20300&quot; value=&quot;Slide 27&quot;/&gt;&lt;property id=&quot;20307&quot; value=&quot;283&quot;/&gt;&lt;/object&gt;&lt;object type=&quot;3&quot; unique_id=&quot;12116&quot;&gt;&lt;property id=&quot;20148&quot; value=&quot;5&quot;/&gt;&lt;property id=&quot;20300&quot; value=&quot;Slide 12&quot;/&gt;&lt;property id=&quot;20307&quot; value=&quot;316&quot;/&gt;&lt;/object&gt;&lt;object type=&quot;3&quot; unique_id=&quot;12117&quot;&gt;&lt;property id=&quot;20148&quot; value=&quot;5&quot;/&gt;&lt;property id=&quot;20300&quot; value=&quot;Slide 13&quot;/&gt;&lt;property id=&quot;20307&quot; value=&quot;317&quot;/&gt;&lt;/object&gt;&lt;object type=&quot;3&quot; unique_id=&quot;12118&quot;&gt;&lt;property id=&quot;20148&quot; value=&quot;5&quot;/&gt;&lt;property id=&quot;20300&quot; value=&quot;Slide 14&quot;/&gt;&lt;property id=&quot;20307&quot; value=&quot;314&quot;/&gt;&lt;/object&gt;&lt;object type=&quot;3&quot; unique_id=&quot;12120&quot;&gt;&lt;property id=&quot;20148&quot; value=&quot;5&quot;/&gt;&lt;property id=&quot;20300&quot; value=&quot;Slide 19&quot;/&gt;&lt;property id=&quot;20307&quot; value=&quot;319&quot;/&gt;&lt;/object&gt;&lt;object type=&quot;3&quot; unique_id=&quot;12121&quot;&gt;&lt;property id=&quot;20148&quot; value=&quot;5&quot;/&gt;&lt;property id=&quot;20300&quot; value=&quot;Slide 23&quot;/&gt;&lt;property id=&quot;20307&quot; value=&quot;320&quot;/&gt;&lt;/object&gt;&lt;object type=&quot;3&quot; unique_id=&quot;12122&quot;&gt;&lt;property id=&quot;20148&quot; value=&quot;5&quot;/&gt;&lt;property id=&quot;20300&quot; value=&quot;Slide 25&quot;/&gt;&lt;property id=&quot;20307&quot; value=&quot;321&quot;/&gt;&lt;/object&gt;&lt;object type=&quot;3&quot; unique_id=&quot;12299&quot;&gt;&lt;property id=&quot;20148&quot; value=&quot;5&quot;/&gt;&lt;property id=&quot;20300&quot; value=&quot;Slide 17&quot;/&gt;&lt;property id=&quot;20307&quot; value=&quot;323&quot;/&gt;&lt;/object&gt;&lt;object type=&quot;3&quot; unique_id=&quot;12300&quot;&gt;&lt;property id=&quot;20148&quot; value=&quot;5&quot;/&gt;&lt;property id=&quot;20300&quot; value=&quot;Slide 21&quot;/&gt;&lt;property id=&quot;20307&quot; value=&quot;324&quot;/&gt;&lt;/object&gt;&lt;object type=&quot;3&quot; unique_id=&quot;13010&quot;&gt;&lt;property id=&quot;20148&quot; value=&quot;5&quot;/&gt;&lt;property id=&quot;20300&quot; value=&quot;Slide 5&quot;/&gt;&lt;property id=&quot;20307&quot; value=&quot;330&quot;/&gt;&lt;/object&gt;&lt;object type=&quot;3&quot; unique_id=&quot;13012&quot;&gt;&lt;property id=&quot;20148&quot; value=&quot;5&quot;/&gt;&lt;property id=&quot;20300&quot; value=&quot;Slide 9&quot;/&gt;&lt;property id=&quot;20307&quot; value=&quot;332&quot;/&gt;&lt;/object&gt;&lt;object type=&quot;3&quot; unique_id=&quot;13134&quot;&gt;&lt;property id=&quot;20148&quot; value=&quot;5&quot;/&gt;&lt;property id=&quot;20300&quot; value=&quot;Slide 10&quot;/&gt;&lt;property id=&quot;20307&quot; value=&quot;338&quot;/&gt;&lt;/object&gt;&lt;object type=&quot;3&quot; unique_id=&quot;13295&quot;&gt;&lt;property id=&quot;20148&quot; value=&quot;5&quot;/&gt;&lt;property id=&quot;20300&quot; value=&quot;Slide 11&quot;/&gt;&lt;property id=&quot;20307&quot; value=&quot;339&quot;/&gt;&lt;/object&gt;&lt;object type=&quot;3&quot; unique_id=&quot;13561&quot;&gt;&lt;property id=&quot;20148&quot; value=&quot;5&quot;/&gt;&lt;property id=&quot;20300&quot; value=&quot;Slide 15&quot;/&gt;&lt;property id=&quot;20307&quot; value=&quot;346&quot;/&gt;&lt;/object&gt;&lt;object type=&quot;3&quot; unique_id=&quot;13562&quot;&gt;&lt;property id=&quot;20148&quot; value=&quot;5&quot;/&gt;&lt;property id=&quot;20300&quot; value=&quot;Slide 16 - &amp;quot;Areas Observed&amp;quot;&quot;/&gt;&lt;property id=&quot;20307&quot; value=&quot;344&quot;/&gt;&lt;/object&gt;&lt;object type=&quot;3&quot; unique_id=&quot;13563&quot;&gt;&lt;property id=&quot;20148&quot; value=&quot;5&quot;/&gt;&lt;property id=&quot;20300&quot; value=&quot;Slide 18&quot;/&gt;&lt;property id=&quot;20307&quot; value=&quot;340&quot;/&gt;&lt;/object&gt;&lt;object type=&quot;3&quot; unique_id=&quot;13564&quot;&gt;&lt;property id=&quot;20148&quot; value=&quot;5&quot;/&gt;&lt;property id=&quot;20300&quot; value=&quot;Slide 20&quot;/&gt;&lt;property id=&quot;20307&quot; value=&quot;342&quot;/&gt;&lt;/object&gt;&lt;object type=&quot;3&quot; unique_id=&quot;13565&quot;&gt;&lt;property id=&quot;20148&quot; value=&quot;5&quot;/&gt;&lt;property id=&quot;20300&quot; value=&quot;Slide 22&quot;/&gt;&lt;property id=&quot;20307&quot; value=&quot;341&quot;/&gt;&lt;/object&gt;&lt;object type=&quot;3&quot; unique_id=&quot;13566&quot;&gt;&lt;property id=&quot;20148&quot; value=&quot;5&quot;/&gt;&lt;property id=&quot;20300&quot; value=&quot;Slide 24&quot;/&gt;&lt;property id=&quot;20307&quot; value=&quot;345&quot;/&gt;&lt;/object&gt;&lt;object type=&quot;3&quot; unique_id=&quot;13567&quot;&gt;&lt;property id=&quot;20148&quot; value=&quot;5&quot;/&gt;&lt;property id=&quot;20300&quot; value=&quot;Slide 26&quot;/&gt;&lt;property id=&quot;20307&quot; value=&quot;343&quot;/&gt;&lt;/object&gt;&lt;object type=&quot;3&quot; unique_id=&quot;13569&quot;&gt;&lt;property id=&quot;20148&quot; value=&quot;5&quot;/&gt;&lt;property id=&quot;20300&quot; value=&quot;Slide 3&quot;/&gt;&lt;property id=&quot;20307&quot; value=&quot;347&quot;/&gt;&lt;/object&gt;&lt;/object&gt;&lt;object type=&quot;8&quot; unique_id=&quot;1005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5629</TotalTime>
  <Words>1843</Words>
  <Application>Microsoft Office PowerPoint</Application>
  <PresentationFormat>On-screen Show (4:3)</PresentationFormat>
  <Paragraphs>254</Paragraphs>
  <Slides>27</Slides>
  <Notes>12</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Areas Observed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Bridgepoint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Hsu, Li-Ling</dc:creator>
  <cp:lastModifiedBy>Carol K. Parenteau</cp:lastModifiedBy>
  <cp:revision>156</cp:revision>
  <dcterms:created xsi:type="dcterms:W3CDTF">2013-08-02T14:11:54Z</dcterms:created>
  <dcterms:modified xsi:type="dcterms:W3CDTF">2014-04-16T22:42:16Z</dcterms:modified>
</cp:coreProperties>
</file>