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18" autoAdjust="0"/>
    <p:restoredTop sz="90929" autoAdjust="0"/>
  </p:normalViewPr>
  <p:slideViewPr>
    <p:cSldViewPr>
      <p:cViewPr>
        <p:scale>
          <a:sx n="100" d="100"/>
          <a:sy n="100" d="100"/>
        </p:scale>
        <p:origin x="-456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87CF19F-F20B-754E-9157-D7D4F836C1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C15AF0C-FE78-4E40-A58B-D92129A33C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705D8A8-6C62-D946-A9C7-E063FB1C80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DBF2218-689A-A54E-A5AD-D4BBA15CBE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EB2C5EA-CE7D-F947-9BA3-2E9C104C16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8C3A583-2A96-4E41-BBC9-140841CE36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EEC423F-5137-A647-AFA8-840F35D25C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80BBD74-6C61-2640-A3C2-7A5E6AEA14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DDCDAA9-1BD1-384E-A7A8-DE8DC39838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BFF66FC-C331-8A4C-AFCD-F758362921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9AE28ED-B905-ED45-8223-0A67906649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BDD5953-E3DA-1645-817F-6FF04061995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WKU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</p:spPr>
      </p:pic>
      <p:pic>
        <p:nvPicPr>
          <p:cNvPr id="2055" name="Picture 7" descr="Cherry Ha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8600" y="0"/>
            <a:ext cx="2565400" cy="6858000"/>
          </a:xfrm>
          <a:prstGeom prst="rect">
            <a:avLst/>
          </a:prstGeom>
          <a:noFill/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38200" y="5181600"/>
            <a:ext cx="6934200" cy="1143000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rgbClr val="FF0000"/>
                </a:solidFill>
              </a:rPr>
              <a:t>Wren Mills, Ph.D.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rgbClr val="FF0000"/>
                </a:solidFill>
              </a:rPr>
              <a:t>Distance Learning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rgbClr val="FF0000"/>
                </a:solidFill>
              </a:rPr>
              <a:t>Western Kentucky University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6096000" cy="3200400"/>
          </a:xfrm>
        </p:spPr>
        <p:txBody>
          <a:bodyPr/>
          <a:lstStyle/>
          <a:p>
            <a:r>
              <a:rPr lang="en-US" dirty="0" smtClean="0"/>
              <a:t>Helping Faculty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/>
              <a:t>Chart the Course</a:t>
            </a:r>
            <a:br>
              <a:rPr lang="en-US" dirty="0"/>
            </a:br>
            <a:r>
              <a:rPr lang="en-US" dirty="0"/>
              <a:t>Toward a Successful Quality Matters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WKU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</p:spPr>
      </p:pic>
      <p:pic>
        <p:nvPicPr>
          <p:cNvPr id="2055" name="Picture 7" descr="Cherry Ha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8600" y="0"/>
            <a:ext cx="2565400" cy="6858000"/>
          </a:xfrm>
          <a:prstGeom prst="rect">
            <a:avLst/>
          </a:prstGeom>
          <a:noFill/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57200" y="1371600"/>
            <a:ext cx="609600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tabLst>
                <a:tab pos="347663" algn="l"/>
              </a:tabLst>
            </a:pPr>
            <a:r>
              <a:rPr lang="en-US" sz="2800" dirty="0">
                <a:solidFill>
                  <a:srgbClr val="FF0000"/>
                </a:solidFill>
              </a:rPr>
              <a:t>Session Objectives</a:t>
            </a:r>
            <a:endParaRPr lang="en-US" sz="2800" dirty="0">
              <a:solidFill>
                <a:srgbClr val="FF0000"/>
              </a:solidFill>
              <a:latin typeface="B Garamond Bold" pitchFamily="-64" charset="0"/>
            </a:endParaRPr>
          </a:p>
          <a:p>
            <a:pPr>
              <a:spcAft>
                <a:spcPts val="600"/>
              </a:spcAft>
            </a:pPr>
            <a:r>
              <a:rPr lang="en-US" sz="2000" dirty="0" smtClean="0"/>
              <a:t>By the end of this session, you will be able to: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Identify </a:t>
            </a:r>
            <a:r>
              <a:rPr lang="en-US" sz="2000" dirty="0"/>
              <a:t>barriers to course </a:t>
            </a:r>
            <a:r>
              <a:rPr lang="en-US" sz="2000" dirty="0" smtClean="0"/>
              <a:t>representatives having </a:t>
            </a:r>
            <a:r>
              <a:rPr lang="en-US" sz="2000" dirty="0"/>
              <a:t>time to prepare a course for a Quality Matters course review.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Describe how to create a productive workshop environment that enables course </a:t>
            </a:r>
            <a:r>
              <a:rPr lang="en-US" sz="2000" dirty="0" smtClean="0"/>
              <a:t>representatives </a:t>
            </a:r>
            <a:r>
              <a:rPr lang="en-US" sz="2000" dirty="0"/>
              <a:t>to review and revise their courses Standard-by-Standard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Compose a tentative plan for implementing a </a:t>
            </a:r>
            <a:r>
              <a:rPr lang="en-US" sz="2000" dirty="0" smtClean="0"/>
              <a:t>review preparation workshop or series for </a:t>
            </a:r>
            <a:r>
              <a:rPr lang="en-US" sz="2000" dirty="0"/>
              <a:t>course representatives on your campus. </a:t>
            </a:r>
            <a:endParaRPr lang="en-US" sz="2000" dirty="0"/>
          </a:p>
        </p:txBody>
      </p:sp>
      <p:sp>
        <p:nvSpPr>
          <p:cNvPr id="4" name="Title 3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Objectives</a:t>
            </a:r>
            <a:endParaRPr lang="en-US" dirty="0"/>
          </a:p>
        </p:txBody>
      </p:sp>
      <p:sp>
        <p:nvSpPr>
          <p:cNvPr id="6" name="Content Placeholder 5" hidden="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09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WKU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</p:spPr>
      </p:pic>
      <p:pic>
        <p:nvPicPr>
          <p:cNvPr id="2055" name="Picture 7" descr="Cherry Ha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8600" y="0"/>
            <a:ext cx="2565400" cy="6858000"/>
          </a:xfrm>
          <a:prstGeom prst="rect">
            <a:avLst/>
          </a:prstGeom>
          <a:noFill/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82600" y="1295400"/>
            <a:ext cx="6096000" cy="3801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tabLst>
                <a:tab pos="347663" algn="l"/>
              </a:tabLst>
            </a:pPr>
            <a:r>
              <a:rPr lang="en-US" sz="2800" dirty="0" smtClean="0">
                <a:solidFill>
                  <a:srgbClr val="FF0000"/>
                </a:solidFill>
              </a:rPr>
              <a:t>Barriers to Prepping for a Review</a:t>
            </a:r>
          </a:p>
          <a:p>
            <a:pPr>
              <a:spcBef>
                <a:spcPct val="50000"/>
              </a:spcBef>
              <a:tabLst>
                <a:tab pos="347663" algn="l"/>
              </a:tabLst>
            </a:pPr>
            <a:endParaRPr lang="en-US" sz="1200" dirty="0" smtClean="0">
              <a:solidFill>
                <a:srgbClr val="FF0000"/>
              </a:solidFill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Time</a:t>
            </a:r>
            <a:endParaRPr lang="en-US" sz="20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Perfectionism</a:t>
            </a:r>
            <a:endParaRPr lang="en-US" sz="20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Fear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of someone </a:t>
            </a:r>
            <a:r>
              <a:rPr lang="en-US" sz="2000" dirty="0" smtClean="0"/>
              <a:t>else seeing </a:t>
            </a:r>
            <a:r>
              <a:rPr lang="en-US" sz="2000" dirty="0"/>
              <a:t>course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of </a:t>
            </a:r>
            <a:r>
              <a:rPr lang="en-US" sz="2000" dirty="0"/>
              <a:t>being </a:t>
            </a:r>
            <a:r>
              <a:rPr lang="en-US" sz="2000" dirty="0" smtClean="0"/>
              <a:t>judged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Feeling overwhelmed </a:t>
            </a:r>
            <a:endParaRPr lang="en-US" sz="20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Not sure </a:t>
            </a:r>
            <a:r>
              <a:rPr lang="en-US" sz="2000" dirty="0" smtClean="0"/>
              <a:t>where to start</a:t>
            </a:r>
            <a:endParaRPr lang="en-US" sz="20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Others?</a:t>
            </a:r>
            <a:endParaRPr lang="en-US" sz="2000" dirty="0"/>
          </a:p>
        </p:txBody>
      </p:sp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762000" y="-685800"/>
            <a:ext cx="7772400" cy="1143000"/>
          </a:xfrm>
        </p:spPr>
        <p:txBody>
          <a:bodyPr/>
          <a:lstStyle/>
          <a:p>
            <a:r>
              <a:rPr lang="en-US" dirty="0" smtClean="0"/>
              <a:t>Barriers to </a:t>
            </a:r>
            <a:r>
              <a:rPr lang="en-US" dirty="0" err="1" smtClean="0"/>
              <a:t>Preppng</a:t>
            </a:r>
            <a:r>
              <a:rPr lang="en-US" dirty="0" smtClean="0"/>
              <a:t> for a Review</a:t>
            </a:r>
            <a:endParaRPr lang="en-US" dirty="0"/>
          </a:p>
        </p:txBody>
      </p:sp>
      <p:sp>
        <p:nvSpPr>
          <p:cNvPr id="3" name="Content Placeholder 2" hidden="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5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WKU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</p:spPr>
      </p:pic>
      <p:pic>
        <p:nvPicPr>
          <p:cNvPr id="2055" name="Picture 7" descr="Cherry Ha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8600" y="0"/>
            <a:ext cx="2565400" cy="6858000"/>
          </a:xfrm>
          <a:prstGeom prst="rect">
            <a:avLst/>
          </a:prstGeom>
          <a:noFill/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92125" y="1295400"/>
            <a:ext cx="6096000" cy="367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tabLst>
                <a:tab pos="347663" algn="l"/>
              </a:tabLst>
            </a:pPr>
            <a:r>
              <a:rPr lang="en-US" sz="2800" dirty="0" smtClean="0">
                <a:solidFill>
                  <a:srgbClr val="FF0000"/>
                </a:solidFill>
              </a:rPr>
              <a:t>Using the Quality Matters Principles</a:t>
            </a:r>
            <a:endParaRPr lang="en-US" sz="1200" dirty="0" smtClean="0">
              <a:solidFill>
                <a:srgbClr val="FF0000"/>
              </a:solidFill>
            </a:endParaRPr>
          </a:p>
          <a:p>
            <a:endParaRPr lang="en-US" sz="1800" b="1" dirty="0" smtClean="0"/>
          </a:p>
          <a:p>
            <a:pPr>
              <a:spcAft>
                <a:spcPts val="600"/>
              </a:spcAft>
            </a:pPr>
            <a:r>
              <a:rPr lang="en-US" sz="1800" b="1" dirty="0" smtClean="0"/>
              <a:t>Our Quality Matters Workshops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Are </a:t>
            </a:r>
            <a:r>
              <a:rPr lang="en-US" sz="1800" dirty="0"/>
              <a:t>laid back, </a:t>
            </a:r>
            <a:r>
              <a:rPr lang="en-US" sz="1800" b="1" i="1" dirty="0"/>
              <a:t>collegial</a:t>
            </a:r>
            <a:r>
              <a:rPr lang="en-US" sz="1800" dirty="0"/>
              <a:t>, warm </a:t>
            </a:r>
            <a:r>
              <a:rPr lang="en-US" sz="1800" dirty="0" smtClean="0"/>
              <a:t>environments</a:t>
            </a:r>
            <a:endParaRPr lang="en-US" sz="18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Encourage </a:t>
            </a:r>
            <a:r>
              <a:rPr lang="en-US" sz="1800" b="1" i="1" dirty="0"/>
              <a:t>collaboration</a:t>
            </a:r>
            <a:r>
              <a:rPr lang="en-US" sz="1800" dirty="0"/>
              <a:t> </a:t>
            </a:r>
            <a:r>
              <a:rPr lang="en-US" sz="1800" dirty="0" smtClean="0"/>
              <a:t>among the </a:t>
            </a:r>
            <a:r>
              <a:rPr lang="en-US" sz="1800" dirty="0"/>
              <a:t>participants to share ideas from their courses and ask questions.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Emphasize </a:t>
            </a:r>
            <a:r>
              <a:rPr lang="en-US" sz="1800" b="1" i="1" dirty="0" smtClean="0"/>
              <a:t>continuous</a:t>
            </a:r>
            <a:r>
              <a:rPr lang="en-US" sz="1800" dirty="0" smtClean="0"/>
              <a:t> improvement</a:t>
            </a:r>
            <a:endParaRPr lang="en-US" sz="18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Are </a:t>
            </a:r>
            <a:r>
              <a:rPr lang="en-US" sz="1800" b="1" i="1" dirty="0"/>
              <a:t>centered</a:t>
            </a:r>
            <a:r>
              <a:rPr lang="en-US" sz="1800" dirty="0" smtClean="0"/>
              <a:t> on the improvement of courses for better student learning and online experiences, using the QM Rubric for guidance</a:t>
            </a:r>
            <a:endParaRPr lang="en-US" sz="1800" dirty="0"/>
          </a:p>
          <a:p>
            <a:endParaRPr lang="en-US" sz="1800" b="1" dirty="0" smtClean="0"/>
          </a:p>
        </p:txBody>
      </p:sp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Quality Matters Principles</a:t>
            </a:r>
            <a:endParaRPr lang="en-US" dirty="0"/>
          </a:p>
        </p:txBody>
      </p:sp>
      <p:sp>
        <p:nvSpPr>
          <p:cNvPr id="3" name="Content Placeholder 2" hidden="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69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WKU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</p:spPr>
      </p:pic>
      <p:pic>
        <p:nvPicPr>
          <p:cNvPr id="2055" name="Picture 7" descr="Cherry Ha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8600" y="0"/>
            <a:ext cx="2565400" cy="6858000"/>
          </a:xfrm>
          <a:prstGeom prst="rect">
            <a:avLst/>
          </a:prstGeom>
          <a:noFill/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92125" y="1295400"/>
            <a:ext cx="6096000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tabLst>
                <a:tab pos="347663" algn="l"/>
              </a:tabLst>
            </a:pPr>
            <a:r>
              <a:rPr lang="en-US" sz="2800" dirty="0" smtClean="0">
                <a:solidFill>
                  <a:srgbClr val="FF0000"/>
                </a:solidFill>
              </a:rPr>
              <a:t>What WKU Previously Tried</a:t>
            </a:r>
          </a:p>
          <a:p>
            <a:pPr>
              <a:spcBef>
                <a:spcPct val="50000"/>
              </a:spcBef>
              <a:tabLst>
                <a:tab pos="347663" algn="l"/>
              </a:tabLst>
            </a:pPr>
            <a:endParaRPr lang="en-US" sz="1200" dirty="0" smtClean="0">
              <a:solidFill>
                <a:srgbClr val="FF0000"/>
              </a:solidFill>
            </a:endParaRPr>
          </a:p>
          <a:p>
            <a:r>
              <a:rPr lang="en-US" sz="1800" b="1" dirty="0" smtClean="0"/>
              <a:t>Day-Long Review </a:t>
            </a:r>
            <a:r>
              <a:rPr lang="en-US" sz="1800" b="1" dirty="0"/>
              <a:t>of </a:t>
            </a:r>
            <a:r>
              <a:rPr lang="en-US" sz="1800" b="1" dirty="0" smtClean="0"/>
              <a:t>Course</a:t>
            </a:r>
            <a:endParaRPr lang="en-US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Offered </a:t>
            </a:r>
            <a:r>
              <a:rPr lang="en-US" sz="1800" dirty="0" smtClean="0"/>
              <a:t>during school </a:t>
            </a:r>
            <a:r>
              <a:rPr lang="en-US" sz="1800" dirty="0"/>
              <a:t>breaks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Offered on a Saturday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VERY intensive</a:t>
            </a:r>
          </a:p>
          <a:p>
            <a:pPr lvl="1"/>
            <a:endParaRPr lang="en-US" sz="1800" b="1" dirty="0"/>
          </a:p>
          <a:p>
            <a:r>
              <a:rPr lang="en-US" sz="1800" b="1" dirty="0"/>
              <a:t>Two </a:t>
            </a:r>
            <a:r>
              <a:rPr lang="en-US" sz="1800" b="1" dirty="0" smtClean="0"/>
              <a:t>Half-Day Sessions </a:t>
            </a:r>
            <a:r>
              <a:rPr lang="en-US" sz="1800" b="1" dirty="0"/>
              <a:t>to </a:t>
            </a:r>
            <a:r>
              <a:rPr lang="en-US" sz="1800" b="1" dirty="0" smtClean="0"/>
              <a:t>Review Course</a:t>
            </a:r>
            <a:endParaRPr lang="en-US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Back-to-back days, an afternoon and a morning</a:t>
            </a:r>
          </a:p>
          <a:p>
            <a:pPr lvl="1"/>
            <a:endParaRPr lang="en-US" sz="1800" b="1" dirty="0"/>
          </a:p>
          <a:p>
            <a:r>
              <a:rPr lang="en-US" sz="1800" b="1" dirty="0" smtClean="0"/>
              <a:t>Ten-Workshop Series</a:t>
            </a:r>
            <a:endParaRPr lang="en-US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Piloted in Spring 2014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Hands on, copies of workbook provided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I chose/scheduled </a:t>
            </a:r>
            <a:r>
              <a:rPr lang="en-US" sz="1800" dirty="0"/>
              <a:t>days/times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Three faculty committed to entire series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Used feedback from them to revise for current format</a:t>
            </a:r>
          </a:p>
        </p:txBody>
      </p:sp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WKU Previously Tried</a:t>
            </a:r>
            <a:endParaRPr lang="en-US" dirty="0"/>
          </a:p>
        </p:txBody>
      </p:sp>
      <p:sp>
        <p:nvSpPr>
          <p:cNvPr id="3" name="Content Placeholder 2" hidden="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94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WKU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</p:spPr>
      </p:pic>
      <p:pic>
        <p:nvPicPr>
          <p:cNvPr id="2055" name="Picture 7" descr="Cherry Ha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8600" y="0"/>
            <a:ext cx="2565400" cy="6858000"/>
          </a:xfrm>
          <a:prstGeom prst="rect">
            <a:avLst/>
          </a:prstGeom>
          <a:noFill/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19100" y="1371600"/>
            <a:ext cx="61595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tabLst>
                <a:tab pos="347663" algn="l"/>
              </a:tabLst>
            </a:pPr>
            <a:r>
              <a:rPr lang="en-US" sz="2800" dirty="0" smtClean="0">
                <a:solidFill>
                  <a:srgbClr val="FF0000"/>
                </a:solidFill>
              </a:rPr>
              <a:t>What WKU Does Now</a:t>
            </a:r>
          </a:p>
          <a:p>
            <a:pPr>
              <a:spcBef>
                <a:spcPct val="50000"/>
              </a:spcBef>
              <a:tabLst>
                <a:tab pos="347663" algn="l"/>
              </a:tabLst>
            </a:pPr>
            <a:endParaRPr lang="en-US" sz="1200" dirty="0" smtClean="0">
              <a:solidFill>
                <a:srgbClr val="FF0000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1800" b="1" dirty="0" smtClean="0"/>
              <a:t>Six-Workshop Series</a:t>
            </a:r>
            <a:endParaRPr lang="en-US" sz="1800" b="1" dirty="0"/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/>
              <a:t>Considerations for Course Design Using the QM Rubric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/>
              <a:t>Standard 1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/>
              <a:t>Standard 2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/>
              <a:t>Standard 3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/>
              <a:t>Standards 4, 5, and 6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/>
              <a:t>Standards 7 and 8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We also offer a separate ADA Workshop</a:t>
            </a:r>
          </a:p>
        </p:txBody>
      </p:sp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WKU Does Now</a:t>
            </a:r>
            <a:endParaRPr lang="en-US" dirty="0"/>
          </a:p>
        </p:txBody>
      </p:sp>
      <p:sp>
        <p:nvSpPr>
          <p:cNvPr id="3" name="Content Placeholder 2" hidden="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27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WKU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</p:spPr>
      </p:pic>
      <p:pic>
        <p:nvPicPr>
          <p:cNvPr id="2055" name="Picture 7" descr="Cherry Ha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8600" y="0"/>
            <a:ext cx="2565400" cy="6858000"/>
          </a:xfrm>
          <a:prstGeom prst="rect">
            <a:avLst/>
          </a:prstGeom>
          <a:noFill/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47675" y="1371600"/>
            <a:ext cx="609600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tabLst>
                <a:tab pos="347663" algn="l"/>
              </a:tabLst>
            </a:pPr>
            <a:r>
              <a:rPr lang="en-US" sz="2800" dirty="0" smtClean="0">
                <a:solidFill>
                  <a:srgbClr val="FF0000"/>
                </a:solidFill>
              </a:rPr>
              <a:t>What WKU Does Now</a:t>
            </a:r>
          </a:p>
          <a:p>
            <a:pPr>
              <a:spcBef>
                <a:spcPct val="50000"/>
              </a:spcBef>
              <a:tabLst>
                <a:tab pos="347663" algn="l"/>
              </a:tabLst>
            </a:pPr>
            <a:endParaRPr lang="en-US" sz="1200" dirty="0" smtClean="0">
              <a:solidFill>
                <a:srgbClr val="FF0000"/>
              </a:solidFill>
            </a:endParaRPr>
          </a:p>
          <a:p>
            <a:r>
              <a:rPr lang="en-US" sz="1800" b="1" dirty="0" smtClean="0"/>
              <a:t>Offer </a:t>
            </a:r>
            <a:r>
              <a:rPr lang="en-US" sz="1800" b="1" dirty="0"/>
              <a:t>the Series at </a:t>
            </a:r>
            <a:r>
              <a:rPr lang="en-US" sz="1800" b="1" dirty="0" smtClean="0"/>
              <a:t>Customized Times</a:t>
            </a:r>
            <a:endParaRPr lang="en-US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Currently have two cohorts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one that meets  M/W afternoons  (started 9/8, will finish 10/22)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one that meets T/</a:t>
            </a:r>
            <a:r>
              <a:rPr lang="en-US" sz="1800" dirty="0" err="1"/>
              <a:t>Th</a:t>
            </a:r>
            <a:r>
              <a:rPr lang="en-US" sz="1800" dirty="0"/>
              <a:t> mornings (started 9/4, will finish 11/4</a:t>
            </a:r>
            <a:r>
              <a:rPr lang="en-US" sz="1800" dirty="0" smtClean="0"/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Possible third cohort starting on Friday afternoons.</a:t>
            </a:r>
            <a:endParaRPr lang="en-US" sz="1800" dirty="0"/>
          </a:p>
        </p:txBody>
      </p:sp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WKU Does Now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 hidden="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70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WKU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</p:spPr>
      </p:pic>
      <p:pic>
        <p:nvPicPr>
          <p:cNvPr id="2055" name="Picture 7" descr="Cherry Ha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8600" y="0"/>
            <a:ext cx="2565400" cy="6858000"/>
          </a:xfrm>
          <a:prstGeom prst="rect">
            <a:avLst/>
          </a:prstGeom>
          <a:noFill/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47675" y="1371600"/>
            <a:ext cx="6096000" cy="500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tabLst>
                <a:tab pos="347663" algn="l"/>
              </a:tabLst>
            </a:pPr>
            <a:r>
              <a:rPr lang="en-US" sz="2800" dirty="0" smtClean="0">
                <a:solidFill>
                  <a:srgbClr val="FF0000"/>
                </a:solidFill>
              </a:rPr>
              <a:t>Have More Reviews Resulted?</a:t>
            </a:r>
          </a:p>
          <a:p>
            <a:pPr>
              <a:spcBef>
                <a:spcPct val="50000"/>
              </a:spcBef>
              <a:tabLst>
                <a:tab pos="347663" algn="l"/>
              </a:tabLst>
            </a:pPr>
            <a:endParaRPr lang="en-US" sz="1200" dirty="0" smtClean="0">
              <a:solidFill>
                <a:srgbClr val="FF0000"/>
              </a:solidFill>
            </a:endParaRPr>
          </a:p>
          <a:p>
            <a:r>
              <a:rPr lang="en-US" sz="2000" b="1" dirty="0"/>
              <a:t>Not </a:t>
            </a:r>
            <a:r>
              <a:rPr lang="en-US" sz="2000" b="1" dirty="0" smtClean="0"/>
              <a:t>Yet</a:t>
            </a:r>
            <a:r>
              <a:rPr lang="en-US" sz="2000" b="1" dirty="0"/>
              <a:t>….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We still have perfectionists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Some courses were being planned/designed during the series; teaching first time now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Some courses were being taught for the first time during the series; plan to submit for review in </a:t>
            </a:r>
            <a:r>
              <a:rPr lang="en-US" sz="2000" dirty="0" smtClean="0"/>
              <a:t>Spring 2015</a:t>
            </a:r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Those doing the series this fall are in the same categories as </a:t>
            </a:r>
            <a:r>
              <a:rPr lang="en-US" sz="2000" dirty="0" smtClean="0"/>
              <a:t>above; Spring 2015 reviews expected</a:t>
            </a:r>
            <a:endParaRPr lang="en-US" sz="20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Have More Reviews Resulted?</a:t>
            </a:r>
            <a:endParaRPr lang="en-US" dirty="0"/>
          </a:p>
        </p:txBody>
      </p:sp>
      <p:sp>
        <p:nvSpPr>
          <p:cNvPr id="3" name="Content Placeholder 2" hidden="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52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WKU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</p:spPr>
      </p:pic>
      <p:pic>
        <p:nvPicPr>
          <p:cNvPr id="2055" name="Picture 7" descr="Cherry Ha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8600" y="0"/>
            <a:ext cx="2565400" cy="6858000"/>
          </a:xfrm>
          <a:prstGeom prst="rect">
            <a:avLst/>
          </a:prstGeom>
          <a:noFill/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47675" y="1371600"/>
            <a:ext cx="6096000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tabLst>
                <a:tab pos="347663" algn="l"/>
              </a:tabLst>
            </a:pPr>
            <a:r>
              <a:rPr lang="en-US" sz="2800" dirty="0" smtClean="0">
                <a:solidFill>
                  <a:srgbClr val="FF0000"/>
                </a:solidFill>
              </a:rPr>
              <a:t>Thinking about Your Campus</a:t>
            </a:r>
          </a:p>
          <a:p>
            <a:pPr>
              <a:spcBef>
                <a:spcPct val="50000"/>
              </a:spcBef>
              <a:tabLst>
                <a:tab pos="347663" algn="l"/>
              </a:tabLst>
            </a:pPr>
            <a:r>
              <a:rPr lang="en-US" sz="2000" b="1" dirty="0" smtClean="0"/>
              <a:t>Considerations…</a:t>
            </a:r>
            <a:endParaRPr lang="en-US" sz="2000" b="1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Do you need an “Intro to QM” workshop?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Do you need a one-day, two half-days, or multi-session model?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Do you have the people-power to offer when faculty request it?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What space will you use– computer lab </a:t>
            </a:r>
            <a:r>
              <a:rPr lang="en-US" sz="2000" dirty="0" err="1" smtClean="0"/>
              <a:t>vs.classroom</a:t>
            </a:r>
            <a:r>
              <a:rPr lang="en-US" sz="2000" dirty="0" smtClean="0"/>
              <a:t>/conference room vs. course rep’s (or your) office?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Others specific to your campus?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/>
            <a:endParaRPr lang="en-US" sz="2000" dirty="0"/>
          </a:p>
          <a:p>
            <a:pPr lvl="2"/>
            <a:endParaRPr lang="en-US" sz="20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Thinkng</a:t>
            </a:r>
            <a:r>
              <a:rPr lang="en-US" dirty="0" smtClean="0"/>
              <a:t> about Your Campus</a:t>
            </a:r>
            <a:endParaRPr lang="en-US" dirty="0"/>
          </a:p>
        </p:txBody>
      </p:sp>
      <p:sp>
        <p:nvSpPr>
          <p:cNvPr id="3" name="Content Placeholder 2" hidden="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96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kulandmarks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wkulandmarks</Template>
  <TotalTime>72</TotalTime>
  <Words>483</Words>
  <Application>Microsoft Office PowerPoint</Application>
  <PresentationFormat>On-screen Show (4:3)</PresentationFormat>
  <Paragraphs>87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wkulandmarks</vt:lpstr>
      <vt:lpstr>Helping Faculty  Chart the Course Toward a Successful Quality Matters Review</vt:lpstr>
      <vt:lpstr>Session Objectives</vt:lpstr>
      <vt:lpstr>Barriers to Preppng for a Review</vt:lpstr>
      <vt:lpstr>Using the Quality Matters Principles</vt:lpstr>
      <vt:lpstr>What WKU Previously Tried</vt:lpstr>
      <vt:lpstr>What WKU Does Now</vt:lpstr>
      <vt:lpstr>What WKU Does Now (cont)</vt:lpstr>
      <vt:lpstr>Have More Reviews Resulted?</vt:lpstr>
      <vt:lpstr>Thinkng about Your Campus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Helping Faculty  Chart the Course Toward a Successful Quality Matters Review</dc:title>
  <dc:creator>Mills, Wren</dc:creator>
  <cp:lastModifiedBy>Mills, Wren</cp:lastModifiedBy>
  <cp:revision>22</cp:revision>
  <dcterms:created xsi:type="dcterms:W3CDTF">2014-09-10T20:00:43Z</dcterms:created>
  <dcterms:modified xsi:type="dcterms:W3CDTF">2014-09-10T21:13:12Z</dcterms:modified>
</cp:coreProperties>
</file>