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70" r:id="rId5"/>
    <p:sldId id="267" r:id="rId6"/>
    <p:sldId id="268" r:id="rId7"/>
    <p:sldId id="259" r:id="rId8"/>
    <p:sldId id="260" r:id="rId9"/>
    <p:sldId id="261" r:id="rId10"/>
    <p:sldId id="262" r:id="rId11"/>
    <p:sldId id="263" r:id="rId12"/>
    <p:sldId id="264" r:id="rId13"/>
    <p:sldId id="265" r:id="rId14"/>
    <p:sldId id="26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07DC992-B11A-4365-B7E3-215FB827D7C4}" type="datetimeFigureOut">
              <a:rPr lang="en-US" smtClean="0"/>
              <a:t>9/14/2013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A6087E0-BCA2-488F-BD87-BF4CE705A36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transition spd="slow">
    <p:wipe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07DC992-B11A-4365-B7E3-215FB827D7C4}" type="datetimeFigureOut">
              <a:rPr lang="en-US" smtClean="0"/>
              <a:t>9/14/2013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087E0-BCA2-488F-BD87-BF4CE705A361}" type="slidenum">
              <a:rPr lang="en-US" smtClean="0"/>
              <a:t>‹#›</a:t>
            </a:fld>
            <a:endParaRPr lang="en-US"/>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07DC992-B11A-4365-B7E3-215FB827D7C4}" type="datetimeFigureOut">
              <a:rPr lang="en-US" smtClean="0"/>
              <a:t>9/14/2013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087E0-BCA2-488F-BD87-BF4CE705A361}" type="slidenum">
              <a:rPr lang="en-US" smtClean="0"/>
              <a:t>‹#›</a:t>
            </a:fld>
            <a:endParaRPr lang="en-US"/>
          </a:p>
        </p:txBody>
      </p:sp>
    </p:spTree>
  </p:cSld>
  <p:clrMapOvr>
    <a:masterClrMapping/>
  </p:clrMapOvr>
  <p:transition spd="slow">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07DC992-B11A-4365-B7E3-215FB827D7C4}" type="datetimeFigureOut">
              <a:rPr lang="en-US" smtClean="0"/>
              <a:t>9/14/2013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087E0-BCA2-488F-BD87-BF4CE705A361}" type="slidenum">
              <a:rPr lang="en-US" smtClean="0"/>
              <a:t>‹#›</a:t>
            </a:fld>
            <a:endParaRPr lang="en-US"/>
          </a:p>
        </p:txBody>
      </p:sp>
    </p:spTree>
  </p:cSld>
  <p:clrMapOvr>
    <a:masterClrMapping/>
  </p:clrMapOvr>
  <p:transition spd="slow">
    <p:wipe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07DC992-B11A-4365-B7E3-215FB827D7C4}" type="datetimeFigureOut">
              <a:rPr lang="en-US" smtClean="0"/>
              <a:t>9/14/2013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087E0-BCA2-488F-BD87-BF4CE705A36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07DC992-B11A-4365-B7E3-215FB827D7C4}" type="datetimeFigureOut">
              <a:rPr lang="en-US" smtClean="0"/>
              <a:t>9/14/2013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6087E0-BCA2-488F-BD87-BF4CE705A361}" type="slidenum">
              <a:rPr lang="en-US" smtClean="0"/>
              <a:t>‹#›</a:t>
            </a:fld>
            <a:endParaRPr lang="en-US"/>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07DC992-B11A-4365-B7E3-215FB827D7C4}" type="datetimeFigureOut">
              <a:rPr lang="en-US" smtClean="0"/>
              <a:t>9/14/2013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6087E0-BCA2-488F-BD87-BF4CE705A361}" type="slidenum">
              <a:rPr lang="en-US" smtClean="0"/>
              <a:t>‹#›</a:t>
            </a:fld>
            <a:endParaRPr lang="en-US"/>
          </a:p>
        </p:txBody>
      </p:sp>
    </p:spTree>
  </p:cSld>
  <p:clrMapOvr>
    <a:masterClrMapping/>
  </p:clrMapOvr>
  <p:transition spd="slow">
    <p:wipe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07DC992-B11A-4365-B7E3-215FB827D7C4}" type="datetimeFigureOut">
              <a:rPr lang="en-US" smtClean="0"/>
              <a:t>9/14/2013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6087E0-BCA2-488F-BD87-BF4CE705A361}" type="slidenum">
              <a:rPr lang="en-US" smtClean="0"/>
              <a:t>‹#›</a:t>
            </a:fld>
            <a:endParaRPr lang="en-US"/>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7DC992-B11A-4365-B7E3-215FB827D7C4}" type="datetimeFigureOut">
              <a:rPr lang="en-US" smtClean="0"/>
              <a:t>9/14/2013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6087E0-BCA2-488F-BD87-BF4CE705A361}" type="slidenum">
              <a:rPr lang="en-US" smtClean="0"/>
              <a:t>‹#›</a:t>
            </a:fld>
            <a:endParaRPr lang="en-US"/>
          </a:p>
        </p:txBody>
      </p:sp>
    </p:spTree>
  </p:cSld>
  <p:clrMapOvr>
    <a:masterClrMapping/>
  </p:clrMapOvr>
  <p:transition spd="slow">
    <p:wipe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07DC992-B11A-4365-B7E3-215FB827D7C4}" type="datetimeFigureOut">
              <a:rPr lang="en-US" smtClean="0"/>
              <a:t>9/14/2013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6087E0-BCA2-488F-BD87-BF4CE705A361}" type="slidenum">
              <a:rPr lang="en-US" smtClean="0"/>
              <a:t>‹#›</a:t>
            </a:fld>
            <a:endParaRPr lang="en-US"/>
          </a:p>
        </p:txBody>
      </p:sp>
    </p:spTree>
  </p:cSld>
  <p:clrMapOvr>
    <a:masterClrMapping/>
  </p:clrMapOvr>
  <p:transition spd="slow">
    <p:wipe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07DC992-B11A-4365-B7E3-215FB827D7C4}" type="datetimeFigureOut">
              <a:rPr lang="en-US" smtClean="0"/>
              <a:t>9/14/2013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A6087E0-BCA2-488F-BD87-BF4CE705A361}"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wipe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07DC992-B11A-4365-B7E3-215FB827D7C4}" type="datetimeFigureOut">
              <a:rPr lang="en-US" smtClean="0"/>
              <a:t>9/14/2013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A6087E0-BCA2-488F-BD87-BF4CE705A361}"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slow">
    <p:wipe dir="d"/>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pearsonhighered.com/educator/product/Finite-Mathematics-for-Business-Economics-Life-Sciences-and-Social-Sciences/9780321614018.page#dw_resource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access.sjcd.edu/owa/redir.aspx?C=9e656e2034904a079dd77596339682ff&amp;URL=http://www.masteringastronomy.com" TargetMode="External"/><Relationship Id="rId13" Type="http://schemas.openxmlformats.org/officeDocument/2006/relationships/hyperlink" Target="https://access.sjcd.edu/owa/redir.aspx?C=9e656e2034904a079dd77596339682ff&amp;URL=http://www.masteringgeology.com" TargetMode="External"/><Relationship Id="rId3" Type="http://schemas.openxmlformats.org/officeDocument/2006/relationships/hyperlink" Target="http://www.mathxl.com/" TargetMode="External"/><Relationship Id="rId7" Type="http://schemas.openxmlformats.org/officeDocument/2006/relationships/hyperlink" Target="https://access.sjcd.edu/owa/redir.aspx?C=9e656e2034904a079dd77596339682ff&amp;URL=http://www.masteringmicrobiology.com" TargetMode="External"/><Relationship Id="rId12" Type="http://schemas.openxmlformats.org/officeDocument/2006/relationships/hyperlink" Target="https://access.sjcd.edu/owa/redir.aspx?C=9e656e2034904a079dd77596339682ff&amp;URL=http://www.masteringgenetics.com" TargetMode="External"/><Relationship Id="rId2" Type="http://schemas.openxmlformats.org/officeDocument/2006/relationships/hyperlink" Target="https://access.sjcd.edu/owa/redir.aspx?C=9e656e2034904a079dd77596339682ff&amp;URL=http://www.pearsonmylab.com" TargetMode="External"/><Relationship Id="rId16" Type="http://schemas.openxmlformats.org/officeDocument/2006/relationships/hyperlink" Target="https://access.sjcd.edu/owa/redir.aspx?C=9e656e2034904a079dd77596339682ff&amp;URL=http://www.mydietanalysis.com" TargetMode="External"/><Relationship Id="rId1" Type="http://schemas.openxmlformats.org/officeDocument/2006/relationships/slideLayout" Target="../slideLayouts/slideLayout7.xml"/><Relationship Id="rId6" Type="http://schemas.openxmlformats.org/officeDocument/2006/relationships/hyperlink" Target="https://access.sjcd.edu/owa/redir.aspx?C=9e656e2034904a079dd77596339682ff&amp;URL=http://www.masteringenvironmentalscience.com" TargetMode="External"/><Relationship Id="rId11" Type="http://schemas.openxmlformats.org/officeDocument/2006/relationships/hyperlink" Target="https://access.sjcd.edu/owa/redir.aspx?C=9e656e2034904a079dd77596339682ff&amp;URL=http://www.masteringchemistry.com" TargetMode="External"/><Relationship Id="rId5" Type="http://schemas.openxmlformats.org/officeDocument/2006/relationships/hyperlink" Target="https://access.sjcd.edu/owa/redir.aspx?C=9e656e2034904a079dd77596339682ff&amp;URL=http://www.masteringaandp.com" TargetMode="External"/><Relationship Id="rId15" Type="http://schemas.openxmlformats.org/officeDocument/2006/relationships/hyperlink" Target="https://access.sjcd.edu/owa/redir.aspx?C=9e656e2034904a079dd77596339682ff&amp;URL=http://www.masteringnutrition.pearson.com" TargetMode="External"/><Relationship Id="rId10" Type="http://schemas.openxmlformats.org/officeDocument/2006/relationships/hyperlink" Target="https://access.sjcd.edu/owa/redir.aspx?C=9e656e2034904a079dd77596339682ff&amp;URL=http://www.masteringphysics.com" TargetMode="External"/><Relationship Id="rId4" Type="http://schemas.openxmlformats.org/officeDocument/2006/relationships/hyperlink" Target="https://access.sjcd.edu/owa/redir.aspx?C=9e656e2034904a079dd77596339682ff&amp;URL=http://www.aw-bc.com/getready" TargetMode="External"/><Relationship Id="rId9" Type="http://schemas.openxmlformats.org/officeDocument/2006/relationships/hyperlink" Target="https://access.sjcd.edu/owa/redir.aspx?C=9e656e2034904a079dd77596339682ff&amp;URL=http://www.masteringbiology.com" TargetMode="External"/><Relationship Id="rId14" Type="http://schemas.openxmlformats.org/officeDocument/2006/relationships/hyperlink" Target="https://access.sjcd.edu/owa/redir.aspx?C=9e656e2034904a079dd77596339682ff&amp;URL=http://www.masteringgeography.com/"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cengage.com/dcs/" TargetMode="External"/><Relationship Id="rId2" Type="http://schemas.openxmlformats.org/officeDocument/2006/relationships/hyperlink" Target="https://access.sjcd.edu/owa/redir.aspx?C=9e656e2034904a079dd77596339682ff&amp;URL=http://support.cengage.com" TargetMode="External"/><Relationship Id="rId1" Type="http://schemas.openxmlformats.org/officeDocument/2006/relationships/slideLayout" Target="../slideLayouts/slideLayout2.xml"/><Relationship Id="rId4" Type="http://schemas.openxmlformats.org/officeDocument/2006/relationships/hyperlink" Target="http://247pearsoned.custhelp.com/"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pearsoned.com/permissions/" TargetMode="External"/><Relationship Id="rId2" Type="http://schemas.openxmlformats.org/officeDocument/2006/relationships/hyperlink" Target="http://www.cengage.com/permission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Ann.Caven@cengage.com" TargetMode="External"/><Relationship Id="rId2" Type="http://schemas.openxmlformats.org/officeDocument/2006/relationships/hyperlink" Target="mailto:Jenny.Marwah@Pearson.com" TargetMode="External"/><Relationship Id="rId1" Type="http://schemas.openxmlformats.org/officeDocument/2006/relationships/slideLayout" Target="../slideLayouts/slideLayout2.xml"/><Relationship Id="rId4" Type="http://schemas.openxmlformats.org/officeDocument/2006/relationships/hyperlink" Target="mailto:niki.whiteside@sjcd.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desire2learn.com/" TargetMode="External"/><Relationship Id="rId2" Type="http://schemas.openxmlformats.org/officeDocument/2006/relationships/hyperlink" Target="http://blackboard.sanjac.edu/" TargetMode="External"/><Relationship Id="rId1" Type="http://schemas.openxmlformats.org/officeDocument/2006/relationships/slideLayout" Target="../slideLayouts/slideLayout5.xml"/><Relationship Id="rId6" Type="http://schemas.openxmlformats.org/officeDocument/2006/relationships/hyperlink" Target="http://www.webassign.net/" TargetMode="External"/><Relationship Id="rId5" Type="http://schemas.openxmlformats.org/officeDocument/2006/relationships/hyperlink" Target="http://www.pearsonmylabandmastering.com/northamerica/?cc" TargetMode="External"/><Relationship Id="rId4" Type="http://schemas.openxmlformats.org/officeDocument/2006/relationships/hyperlink" Target="http://www.coursecompass.com/"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online.sanjac.ed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cengage.com/search/showresults.do?N=16" TargetMode="External"/><Relationship Id="rId7" Type="http://schemas.openxmlformats.org/officeDocument/2006/relationships/hyperlink" Target="http://www.course.com/irc/" TargetMode="External"/><Relationship Id="rId2" Type="http://schemas.openxmlformats.org/officeDocument/2006/relationships/hyperlink" Target="http://www.cengage.com/" TargetMode="External"/><Relationship Id="rId1" Type="http://schemas.openxmlformats.org/officeDocument/2006/relationships/slideLayout" Target="../slideLayouts/slideLayout2.xml"/><Relationship Id="rId6" Type="http://schemas.openxmlformats.org/officeDocument/2006/relationships/hyperlink" Target="http://www.einstruction.com/products/examview/examview-assessment-suite" TargetMode="External"/><Relationship Id="rId5" Type="http://schemas.openxmlformats.org/officeDocument/2006/relationships/hyperlink" Target="http://www.einstruction.com/support/downloads" TargetMode="External"/><Relationship Id="rId4" Type="http://schemas.openxmlformats.org/officeDocument/2006/relationships/hyperlink" Target="http://www.cengagebrain.com/"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calcchat.com/" TargetMode="External"/><Relationship Id="rId2" Type="http://schemas.openxmlformats.org/officeDocument/2006/relationships/hyperlink" Target="http://www.cengage.com/cgi-wadsworth/course_products_wp.pl?fid=M20bI&amp;product_isbn_issn=9781133109488&amp;token=5FB2DADBFFFA4BCD3CDAD2B22A87AAED3FF31E56D3BFA1F5E18ECF242564BAEAC72CEE7BC7991AF3BAD7A81DE732202F" TargetMode="External"/><Relationship Id="rId1" Type="http://schemas.openxmlformats.org/officeDocument/2006/relationships/slideLayout" Target="../slideLayouts/slideLayout2.xml"/><Relationship Id="rId4" Type="http://schemas.openxmlformats.org/officeDocument/2006/relationships/hyperlink" Target="http://www.cengage.com/solutionbuilder/"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pearsonhighered.com/educator/index.page" TargetMode="External"/><Relationship Id="rId2" Type="http://schemas.openxmlformats.org/officeDocument/2006/relationships/hyperlink" Target="http://www.pearson.com/" TargetMode="External"/><Relationship Id="rId1" Type="http://schemas.openxmlformats.org/officeDocument/2006/relationships/slideLayout" Target="../slideLayouts/slideLayout2.xml"/><Relationship Id="rId5" Type="http://schemas.openxmlformats.org/officeDocument/2006/relationships/hyperlink" Target="http://wpslive.pearsoncmg.com/cmg_instructor_testgen_1/" TargetMode="External"/><Relationship Id="rId4" Type="http://schemas.openxmlformats.org/officeDocument/2006/relationships/hyperlink" Target="http://www.pearsoned.com/higher-education-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X MARKS THE SPOT</a:t>
            </a:r>
            <a:endParaRPr lang="en-US" dirty="0"/>
          </a:p>
        </p:txBody>
      </p:sp>
      <p:sp>
        <p:nvSpPr>
          <p:cNvPr id="3" name="Subtitle 2"/>
          <p:cNvSpPr>
            <a:spLocks noGrp="1"/>
          </p:cNvSpPr>
          <p:nvPr>
            <p:ph type="subTitle" idx="1"/>
          </p:nvPr>
        </p:nvSpPr>
        <p:spPr/>
        <p:txBody>
          <a:bodyPr/>
          <a:lstStyle/>
          <a:p>
            <a:r>
              <a:rPr lang="en-US" b="1" dirty="0"/>
              <a:t>A Search For Hidden Treasures </a:t>
            </a:r>
            <a:endParaRPr lang="en-US" b="1" dirty="0" smtClean="0"/>
          </a:p>
          <a:p>
            <a:r>
              <a:rPr lang="en-US" b="1" dirty="0" smtClean="0"/>
              <a:t>For </a:t>
            </a:r>
            <a:r>
              <a:rPr lang="en-US" b="1" dirty="0"/>
              <a:t>Your Online Course</a:t>
            </a:r>
            <a:endParaRPr lang="en-US" dirty="0"/>
          </a:p>
        </p:txBody>
      </p:sp>
    </p:spTree>
    <p:extLst>
      <p:ext uri="{BB962C8B-B14F-4D97-AF65-F5344CB8AC3E}">
        <p14:creationId xmlns:p14="http://schemas.microsoft.com/office/powerpoint/2010/main" val="1622639761"/>
      </p:ext>
    </p:extLst>
  </p:cSld>
  <p:clrMapOvr>
    <a:masterClrMapping/>
  </p:clrMapOvr>
  <p:transition spd="slow">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PEARSON COURSE TREASURES</a:t>
            </a:r>
            <a:endParaRPr lang="en-US" dirty="0"/>
          </a:p>
        </p:txBody>
      </p:sp>
      <p:sp>
        <p:nvSpPr>
          <p:cNvPr id="3" name="Content Placeholder 2"/>
          <p:cNvSpPr>
            <a:spLocks noGrp="1"/>
          </p:cNvSpPr>
          <p:nvPr>
            <p:ph idx="1"/>
          </p:nvPr>
        </p:nvSpPr>
        <p:spPr/>
        <p:txBody>
          <a:bodyPr/>
          <a:lstStyle/>
          <a:p>
            <a:r>
              <a:rPr lang="en-US" dirty="0" smtClean="0"/>
              <a:t>Course Treasures</a:t>
            </a:r>
          </a:p>
          <a:p>
            <a:pPr lvl="1"/>
            <a:r>
              <a:rPr lang="en-US" dirty="0" smtClean="0"/>
              <a:t>Text Site: </a:t>
            </a:r>
            <a:r>
              <a:rPr lang="en-US" u="sng" dirty="0" smtClean="0">
                <a:hlinkClick r:id="rId2"/>
              </a:rPr>
              <a:t>http</a:t>
            </a:r>
            <a:r>
              <a:rPr lang="en-US" u="sng" dirty="0">
                <a:hlinkClick r:id="rId2"/>
              </a:rPr>
              <a:t>://www.pearsonhighered.com/educator/product/Finite-Mathematics-for-Business-Economics-Life-Sciences-and-Social-Sciences/9780321614018.page#dw_resources</a:t>
            </a:r>
            <a:endParaRPr lang="en-US" dirty="0"/>
          </a:p>
        </p:txBody>
      </p:sp>
    </p:spTree>
    <p:extLst>
      <p:ext uri="{BB962C8B-B14F-4D97-AF65-F5344CB8AC3E}">
        <p14:creationId xmlns:p14="http://schemas.microsoft.com/office/powerpoint/2010/main" val="856449454"/>
      </p:ext>
    </p:extLst>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381000"/>
            <a:ext cx="6934200" cy="5909310"/>
          </a:xfrm>
          <a:prstGeom prst="rect">
            <a:avLst/>
          </a:prstGeom>
        </p:spPr>
        <p:txBody>
          <a:bodyPr wrap="square">
            <a:spAutoFit/>
          </a:bodyPr>
          <a:lstStyle/>
          <a:p>
            <a:pPr lvl="1"/>
            <a:r>
              <a:rPr lang="en-US" b="1" dirty="0"/>
              <a:t>Additional Pearson </a:t>
            </a:r>
            <a:r>
              <a:rPr lang="en-US" b="1" dirty="0" smtClean="0"/>
              <a:t>Secrets</a:t>
            </a:r>
            <a:endParaRPr lang="en-US" b="1" dirty="0"/>
          </a:p>
          <a:p>
            <a:pPr lvl="2"/>
            <a:r>
              <a:rPr lang="en-US" sz="2400" u="sng" dirty="0">
                <a:hlinkClick r:id="rId2"/>
              </a:rPr>
              <a:t>www.pearsonmylab.com</a:t>
            </a:r>
            <a:endParaRPr lang="en-US" sz="2400" dirty="0"/>
          </a:p>
          <a:p>
            <a:pPr lvl="2"/>
            <a:r>
              <a:rPr lang="en-US" sz="2400" u="sng" dirty="0">
                <a:hlinkClick r:id="rId3"/>
              </a:rPr>
              <a:t>www.mathxl.com</a:t>
            </a:r>
            <a:endParaRPr lang="en-US" sz="2400" dirty="0"/>
          </a:p>
          <a:p>
            <a:pPr lvl="2"/>
            <a:r>
              <a:rPr lang="en-US" sz="2400" u="sng" dirty="0">
                <a:hlinkClick r:id="rId4"/>
              </a:rPr>
              <a:t>www.aw-bc.com/getready</a:t>
            </a:r>
            <a:endParaRPr lang="en-US" sz="2400" dirty="0"/>
          </a:p>
          <a:p>
            <a:pPr lvl="2"/>
            <a:r>
              <a:rPr lang="en-US" sz="2400" u="sng" dirty="0">
                <a:hlinkClick r:id="rId5"/>
              </a:rPr>
              <a:t>www.masteringaandp.com</a:t>
            </a:r>
            <a:endParaRPr lang="en-US" sz="2400" dirty="0"/>
          </a:p>
          <a:p>
            <a:pPr lvl="2"/>
            <a:r>
              <a:rPr lang="en-US" sz="2400" u="sng" dirty="0">
                <a:hlinkClick r:id="rId6"/>
              </a:rPr>
              <a:t>www.masteringenvironmentalscience.com</a:t>
            </a:r>
            <a:endParaRPr lang="en-US" sz="2400" dirty="0"/>
          </a:p>
          <a:p>
            <a:pPr lvl="2"/>
            <a:r>
              <a:rPr lang="en-US" sz="2400" u="sng" dirty="0">
                <a:hlinkClick r:id="rId7"/>
              </a:rPr>
              <a:t>www.masteringmicrobiology.com</a:t>
            </a:r>
            <a:endParaRPr lang="en-US" sz="2400" dirty="0"/>
          </a:p>
          <a:p>
            <a:pPr lvl="2"/>
            <a:r>
              <a:rPr lang="en-US" sz="2400" u="sng" dirty="0">
                <a:hlinkClick r:id="rId8"/>
              </a:rPr>
              <a:t>www.masteringastronomy.com</a:t>
            </a:r>
            <a:endParaRPr lang="en-US" sz="2400" dirty="0"/>
          </a:p>
          <a:p>
            <a:pPr lvl="2"/>
            <a:r>
              <a:rPr lang="en-US" sz="2400" u="sng" dirty="0">
                <a:hlinkClick r:id="rId9"/>
              </a:rPr>
              <a:t>www.masteringbiology.com</a:t>
            </a:r>
            <a:endParaRPr lang="en-US" sz="2400" dirty="0"/>
          </a:p>
          <a:p>
            <a:pPr lvl="2"/>
            <a:r>
              <a:rPr lang="en-US" sz="2400" u="sng" dirty="0">
                <a:hlinkClick r:id="rId10"/>
              </a:rPr>
              <a:t>www.masteringphysics.com</a:t>
            </a:r>
            <a:endParaRPr lang="en-US" sz="2400" dirty="0"/>
          </a:p>
          <a:p>
            <a:pPr lvl="2"/>
            <a:r>
              <a:rPr lang="en-US" sz="2400" u="sng" dirty="0">
                <a:hlinkClick r:id="rId11"/>
              </a:rPr>
              <a:t>www.masteringchemistry.com</a:t>
            </a:r>
            <a:endParaRPr lang="en-US" sz="2400" dirty="0"/>
          </a:p>
          <a:p>
            <a:pPr lvl="2"/>
            <a:r>
              <a:rPr lang="en-US" sz="2400" u="sng" dirty="0">
                <a:hlinkClick r:id="rId12"/>
              </a:rPr>
              <a:t>www.masteringgenetics.com</a:t>
            </a:r>
            <a:endParaRPr lang="en-US" sz="2400" dirty="0"/>
          </a:p>
          <a:p>
            <a:pPr lvl="2"/>
            <a:r>
              <a:rPr lang="en-US" sz="2400" u="sng" dirty="0">
                <a:hlinkClick r:id="rId13"/>
              </a:rPr>
              <a:t>www.masteringgeology.com</a:t>
            </a:r>
            <a:endParaRPr lang="en-US" sz="2400" dirty="0"/>
          </a:p>
          <a:p>
            <a:pPr lvl="2"/>
            <a:r>
              <a:rPr lang="en-US" sz="2400" u="sng" dirty="0">
                <a:hlinkClick r:id="rId14"/>
              </a:rPr>
              <a:t>http://www.masteringgeography.com/</a:t>
            </a:r>
            <a:endParaRPr lang="en-US" sz="2400" dirty="0"/>
          </a:p>
          <a:p>
            <a:pPr lvl="2"/>
            <a:r>
              <a:rPr lang="en-US" sz="2400" u="sng" dirty="0">
                <a:hlinkClick r:id="rId15"/>
              </a:rPr>
              <a:t>www.masteringnutrition.pearson.com</a:t>
            </a:r>
            <a:endParaRPr lang="en-US" sz="2400" dirty="0"/>
          </a:p>
          <a:p>
            <a:pPr lvl="2"/>
            <a:r>
              <a:rPr lang="en-US" sz="2400" u="sng" dirty="0">
                <a:hlinkClick r:id="rId16"/>
              </a:rPr>
              <a:t>www.mydietanalysis.com</a:t>
            </a:r>
            <a:endParaRPr lang="en-US" sz="2400" dirty="0"/>
          </a:p>
        </p:txBody>
      </p:sp>
    </p:spTree>
    <p:extLst>
      <p:ext uri="{BB962C8B-B14F-4D97-AF65-F5344CB8AC3E}">
        <p14:creationId xmlns:p14="http://schemas.microsoft.com/office/powerpoint/2010/main" val="805347757"/>
      </p:ext>
    </p:extLst>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AVAST, THE TECHNICAL TROVE</a:t>
            </a:r>
            <a:endParaRPr lang="en-US" dirty="0"/>
          </a:p>
        </p:txBody>
      </p:sp>
      <p:sp>
        <p:nvSpPr>
          <p:cNvPr id="3" name="Content Placeholder 2"/>
          <p:cNvSpPr>
            <a:spLocks noGrp="1"/>
          </p:cNvSpPr>
          <p:nvPr>
            <p:ph idx="1"/>
          </p:nvPr>
        </p:nvSpPr>
        <p:spPr/>
        <p:txBody>
          <a:bodyPr>
            <a:normAutofit/>
          </a:bodyPr>
          <a:lstStyle/>
          <a:p>
            <a:pPr marL="342900" lvl="2" indent="-342900"/>
            <a:r>
              <a:rPr lang="en-US" sz="3600" dirty="0"/>
              <a:t>CENGAGE </a:t>
            </a:r>
            <a:r>
              <a:rPr lang="en-US" sz="3600" dirty="0" err="1"/>
              <a:t>TechSupport</a:t>
            </a:r>
            <a:r>
              <a:rPr lang="en-US" sz="3600" dirty="0"/>
              <a:t>: </a:t>
            </a:r>
            <a:endParaRPr lang="en-US" sz="3600" dirty="0" smtClean="0"/>
          </a:p>
          <a:p>
            <a:pPr marL="800100" lvl="3" indent="-342900"/>
            <a:r>
              <a:rPr lang="en-US" sz="3600" u="sng" dirty="0" smtClean="0">
                <a:hlinkClick r:id="rId2"/>
              </a:rPr>
              <a:t>http</a:t>
            </a:r>
            <a:r>
              <a:rPr lang="en-US" sz="3600" u="sng" dirty="0">
                <a:hlinkClick r:id="rId2"/>
              </a:rPr>
              <a:t>://support.cengage.com</a:t>
            </a:r>
            <a:endParaRPr lang="en-US" sz="3600" dirty="0"/>
          </a:p>
          <a:p>
            <a:pPr marL="342900" lvl="2" indent="-342900"/>
            <a:r>
              <a:rPr lang="en-US" sz="3600" dirty="0"/>
              <a:t>CENGAGE Digital Course Support: </a:t>
            </a:r>
            <a:endParaRPr lang="en-US" sz="3600" dirty="0" smtClean="0"/>
          </a:p>
          <a:p>
            <a:pPr marL="800100" lvl="3" indent="-342900"/>
            <a:r>
              <a:rPr lang="en-US" sz="3600" u="sng" dirty="0" smtClean="0">
                <a:hlinkClick r:id="rId3"/>
              </a:rPr>
              <a:t>http</a:t>
            </a:r>
            <a:r>
              <a:rPr lang="en-US" sz="3600" u="sng" dirty="0">
                <a:hlinkClick r:id="rId3"/>
              </a:rPr>
              <a:t>://www.cengage.com/dcs/</a:t>
            </a:r>
            <a:endParaRPr lang="en-US" sz="3600" dirty="0"/>
          </a:p>
          <a:p>
            <a:pPr marL="342900" lvl="2" indent="-342900"/>
            <a:r>
              <a:rPr lang="en-US" sz="3600" dirty="0"/>
              <a:t>PEARSON </a:t>
            </a:r>
            <a:r>
              <a:rPr lang="en-US" sz="3600" dirty="0" err="1"/>
              <a:t>TechSupport</a:t>
            </a:r>
            <a:r>
              <a:rPr lang="en-US" sz="3600" dirty="0"/>
              <a:t>: </a:t>
            </a:r>
            <a:endParaRPr lang="en-US" sz="3600" dirty="0" smtClean="0"/>
          </a:p>
          <a:p>
            <a:pPr marL="800100" lvl="3" indent="-342900"/>
            <a:r>
              <a:rPr lang="en-US" sz="3600" u="sng" dirty="0" smtClean="0">
                <a:hlinkClick r:id="rId4"/>
              </a:rPr>
              <a:t>http</a:t>
            </a:r>
            <a:r>
              <a:rPr lang="en-US" sz="3600" u="sng" dirty="0">
                <a:hlinkClick r:id="rId4"/>
              </a:rPr>
              <a:t>://247pearsoned.custhelp.com/</a:t>
            </a:r>
            <a:endParaRPr lang="en-US" sz="3600" dirty="0"/>
          </a:p>
          <a:p>
            <a:endParaRPr lang="en-US" dirty="0"/>
          </a:p>
        </p:txBody>
      </p:sp>
    </p:spTree>
    <p:extLst>
      <p:ext uri="{BB962C8B-B14F-4D97-AF65-F5344CB8AC3E}">
        <p14:creationId xmlns:p14="http://schemas.microsoft.com/office/powerpoint/2010/main" val="90922156"/>
      </p:ext>
    </p:extLst>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t>(</a:t>
            </a:r>
            <a:r>
              <a:rPr lang="en-US" dirty="0"/>
              <a:t>NOT “A Pirate’s Life For Me</a:t>
            </a:r>
            <a:r>
              <a:rPr lang="en-US" dirty="0" smtClean="0"/>
              <a:t>”) COPYRIGHTS</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CENGAGE</a:t>
            </a:r>
            <a:r>
              <a:rPr lang="en-US" dirty="0" smtClean="0"/>
              <a:t>: Republication, reproduction or redistribution of </a:t>
            </a:r>
            <a:r>
              <a:rPr lang="en-US" dirty="0" err="1" smtClean="0"/>
              <a:t>Cengage</a:t>
            </a:r>
            <a:r>
              <a:rPr lang="en-US" dirty="0" smtClean="0"/>
              <a:t> Learning, Inc. ("</a:t>
            </a:r>
            <a:r>
              <a:rPr lang="en-US" dirty="0" err="1" smtClean="0"/>
              <a:t>Cengage</a:t>
            </a:r>
            <a:r>
              <a:rPr lang="en-US" dirty="0" smtClean="0"/>
              <a:t> Learning") content, including by framing or similar means, is prohibited without the prior written consent of </a:t>
            </a:r>
            <a:r>
              <a:rPr lang="en-US" dirty="0" err="1" smtClean="0"/>
              <a:t>Cengage</a:t>
            </a:r>
            <a:r>
              <a:rPr lang="en-US" dirty="0" smtClean="0"/>
              <a:t> Learning. To request permission to photocopy, duplicate, republish or otherwise reuse </a:t>
            </a:r>
            <a:r>
              <a:rPr lang="en-US" dirty="0" err="1" smtClean="0"/>
              <a:t>Cengage</a:t>
            </a:r>
            <a:r>
              <a:rPr lang="en-US" dirty="0" smtClean="0"/>
              <a:t> Learning material, or for </a:t>
            </a:r>
            <a:r>
              <a:rPr lang="en-US" dirty="0" err="1" smtClean="0"/>
              <a:t>efiles</a:t>
            </a:r>
            <a:r>
              <a:rPr lang="en-US" dirty="0" smtClean="0"/>
              <a:t> for students with disabilities, go to </a:t>
            </a:r>
            <a:r>
              <a:rPr lang="en-US" dirty="0" smtClean="0">
                <a:hlinkClick r:id="rId2"/>
              </a:rPr>
              <a:t>www.cengage.com/permissions</a:t>
            </a:r>
            <a:r>
              <a:rPr lang="en-US" dirty="0" smtClean="0"/>
              <a:t>.</a:t>
            </a:r>
          </a:p>
          <a:p>
            <a:r>
              <a:rPr lang="en-US" b="1" dirty="0" smtClean="0"/>
              <a:t>PEARSON</a:t>
            </a:r>
            <a:r>
              <a:rPr lang="en-US" dirty="0" smtClean="0"/>
              <a:t>: </a:t>
            </a:r>
            <a:r>
              <a:rPr lang="en-US" dirty="0" smtClean="0">
                <a:effectLst/>
              </a:rPr>
              <a:t>Requests for permission to use any of our copyrighted content</a:t>
            </a:r>
            <a:r>
              <a:rPr lang="en-US" b="1" dirty="0" smtClean="0">
                <a:effectLst/>
              </a:rPr>
              <a:t> must be in writing</a:t>
            </a:r>
            <a:r>
              <a:rPr lang="en-US" dirty="0" smtClean="0">
                <a:effectLst/>
              </a:rPr>
              <a:t> and sent to the appropriate person at the Pearson Education company that publishes the work. Use the following resources when making your request. These files are provided in Adobe® Acrobat® format. </a:t>
            </a:r>
            <a:r>
              <a:rPr lang="en-US" dirty="0" smtClean="0">
                <a:effectLst/>
                <a:hlinkClick r:id="rId3"/>
              </a:rPr>
              <a:t>http://www.pearsoned.com/permissions/</a:t>
            </a:r>
            <a:endParaRPr lang="en-US" dirty="0" smtClean="0"/>
          </a:p>
          <a:p>
            <a:r>
              <a:rPr lang="en-US" b="1" dirty="0" smtClean="0"/>
              <a:t>PERMISSIONS</a:t>
            </a:r>
            <a:r>
              <a:rPr lang="en-US" dirty="0" smtClean="0"/>
              <a:t>: Generally your publisher will allow you use of any resources as long as the textbook has been adopted. Your publisher may even allow use of non-adopted text resources. Please be sure you discuss the use of copyrighted materials with your publisher’s representative. Many sites require you agree to their copyright policy prior to downloading the resource.</a:t>
            </a:r>
            <a:endParaRPr lang="en-US" dirty="0"/>
          </a:p>
        </p:txBody>
      </p:sp>
    </p:spTree>
    <p:extLst>
      <p:ext uri="{BB962C8B-B14F-4D97-AF65-F5344CB8AC3E}">
        <p14:creationId xmlns:p14="http://schemas.microsoft.com/office/powerpoint/2010/main" val="3031082328"/>
      </p:ext>
    </p:extLst>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CREDITING THE SHORE CREW</a:t>
            </a:r>
            <a:endParaRPr lang="en-US" dirty="0"/>
          </a:p>
        </p:txBody>
      </p:sp>
      <p:sp>
        <p:nvSpPr>
          <p:cNvPr id="3" name="Content Placeholder 2"/>
          <p:cNvSpPr>
            <a:spLocks noGrp="1"/>
          </p:cNvSpPr>
          <p:nvPr>
            <p:ph idx="1"/>
          </p:nvPr>
        </p:nvSpPr>
        <p:spPr>
          <a:xfrm>
            <a:off x="0" y="1524000"/>
            <a:ext cx="9144000" cy="4495800"/>
          </a:xfrm>
        </p:spPr>
        <p:txBody>
          <a:bodyPr>
            <a:normAutofit lnSpcReduction="10000"/>
          </a:bodyPr>
          <a:lstStyle/>
          <a:p>
            <a:r>
              <a:rPr lang="en-US" sz="2400" dirty="0" smtClean="0"/>
              <a:t>Thanks to my fellow swashbucklers at San Jacinto College for their support.</a:t>
            </a:r>
          </a:p>
          <a:p>
            <a:r>
              <a:rPr lang="en-US" sz="2400" dirty="0" smtClean="0"/>
              <a:t>Thanks to the publisher representatives for their assistance in collecting the treasures.</a:t>
            </a:r>
          </a:p>
          <a:p>
            <a:pPr lvl="1"/>
            <a:r>
              <a:rPr lang="en-US" sz="2400" dirty="0" smtClean="0"/>
              <a:t>Pearson: Jennifer </a:t>
            </a:r>
            <a:r>
              <a:rPr lang="en-US" sz="2400" dirty="0" err="1" smtClean="0"/>
              <a:t>Marweh</a:t>
            </a:r>
            <a:r>
              <a:rPr lang="en-US" sz="2400" dirty="0" smtClean="0"/>
              <a:t> (</a:t>
            </a:r>
            <a:r>
              <a:rPr lang="en-US" sz="2400" u="sng" dirty="0" smtClean="0">
                <a:hlinkClick r:id="rId2"/>
              </a:rPr>
              <a:t>Jenny.Marwah@Pearson.com</a:t>
            </a:r>
            <a:r>
              <a:rPr lang="en-US" sz="2400" dirty="0"/>
              <a:t>)</a:t>
            </a:r>
          </a:p>
          <a:p>
            <a:pPr lvl="1"/>
            <a:r>
              <a:rPr lang="en-US" sz="2400" dirty="0" err="1" smtClean="0"/>
              <a:t>Cengage</a:t>
            </a:r>
            <a:r>
              <a:rPr lang="en-US" sz="2400" dirty="0" smtClean="0"/>
              <a:t>: </a:t>
            </a:r>
            <a:r>
              <a:rPr lang="en-US" sz="2400" dirty="0"/>
              <a:t>Ann </a:t>
            </a:r>
            <a:r>
              <a:rPr lang="en-US" sz="2400" dirty="0" err="1"/>
              <a:t>Caven</a:t>
            </a:r>
            <a:r>
              <a:rPr lang="en-US" sz="2400" dirty="0"/>
              <a:t> (</a:t>
            </a:r>
            <a:r>
              <a:rPr lang="en-US" sz="2400" u="sng" dirty="0">
                <a:hlinkClick r:id="rId3"/>
              </a:rPr>
              <a:t>Ann.Caven@cengage.com</a:t>
            </a:r>
            <a:r>
              <a:rPr lang="en-US" sz="2400" dirty="0"/>
              <a:t>)</a:t>
            </a:r>
          </a:p>
          <a:p>
            <a:r>
              <a:rPr lang="en-US" sz="2400" dirty="0" smtClean="0"/>
              <a:t>Thanks to my DL administrator </a:t>
            </a:r>
            <a:r>
              <a:rPr lang="en-US" sz="2400" dirty="0" err="1" smtClean="0"/>
              <a:t>Niki</a:t>
            </a:r>
            <a:r>
              <a:rPr lang="en-US" sz="2400" dirty="0" smtClean="0"/>
              <a:t> Whiteside For Providing My Sails. </a:t>
            </a:r>
            <a:r>
              <a:rPr lang="en-US" sz="2400" dirty="0"/>
              <a:t>(</a:t>
            </a:r>
            <a:r>
              <a:rPr lang="en-US" sz="2400" u="sng" dirty="0" smtClean="0">
                <a:hlinkClick r:id="rId4"/>
              </a:rPr>
              <a:t>niki.whiteside@sjcd.edu</a:t>
            </a:r>
            <a:r>
              <a:rPr lang="en-US" sz="2400" dirty="0" smtClean="0"/>
              <a:t>)</a:t>
            </a:r>
          </a:p>
          <a:p>
            <a:r>
              <a:rPr lang="en-US" sz="2400" dirty="0" smtClean="0"/>
              <a:t>Final thanks go to the QM organization and all attendees for making this treasure hunt a success.</a:t>
            </a:r>
          </a:p>
          <a:p>
            <a:r>
              <a:rPr lang="en-US" sz="2400" dirty="0" smtClean="0"/>
              <a:t>Love to my wife and my kids for their support.</a:t>
            </a:r>
            <a:endParaRPr lang="en-US" sz="2400" dirty="0"/>
          </a:p>
        </p:txBody>
      </p:sp>
    </p:spTree>
    <p:extLst>
      <p:ext uri="{BB962C8B-B14F-4D97-AF65-F5344CB8AC3E}">
        <p14:creationId xmlns:p14="http://schemas.microsoft.com/office/powerpoint/2010/main" val="211545183"/>
      </p:ext>
    </p:extLst>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2000250"/>
          </a:xfrm>
        </p:spPr>
        <p:txBody>
          <a:bodyPr>
            <a:normAutofit fontScale="90000"/>
          </a:bodyPr>
          <a:lstStyle/>
          <a:p>
            <a:r>
              <a:rPr lang="en-US" dirty="0" smtClean="0"/>
              <a:t>Captain Kevin </a:t>
            </a:r>
            <a:r>
              <a:rPr lang="en-US" dirty="0" err="1" smtClean="0"/>
              <a:t>Pinegar</a:t>
            </a:r>
            <a:r>
              <a:rPr lang="en-US" dirty="0" smtClean="0"/>
              <a:t/>
            </a:r>
            <a:br>
              <a:rPr lang="en-US" dirty="0" smtClean="0"/>
            </a:br>
            <a:r>
              <a:rPr lang="en-US" dirty="0" smtClean="0"/>
              <a:t>MATH/DL Treasure Hunter </a:t>
            </a:r>
            <a:endParaRPr lang="en-US" dirty="0"/>
          </a:p>
        </p:txBody>
      </p:sp>
      <p:sp>
        <p:nvSpPr>
          <p:cNvPr id="3" name="Subtitle 2"/>
          <p:cNvSpPr>
            <a:spLocks noGrp="1"/>
          </p:cNvSpPr>
          <p:nvPr>
            <p:ph type="subTitle" idx="1"/>
          </p:nvPr>
        </p:nvSpPr>
        <p:spPr>
          <a:xfrm>
            <a:off x="685800" y="3611606"/>
            <a:ext cx="7772400" cy="1493793"/>
          </a:xfrm>
        </p:spPr>
        <p:txBody>
          <a:bodyPr/>
          <a:lstStyle/>
          <a:p>
            <a:r>
              <a:rPr lang="en-US" dirty="0" smtClean="0"/>
              <a:t>San Jacinto College</a:t>
            </a:r>
          </a:p>
          <a:p>
            <a:r>
              <a:rPr lang="en-US" dirty="0" smtClean="0"/>
              <a:t>Houston, TX</a:t>
            </a:r>
          </a:p>
          <a:p>
            <a:r>
              <a:rPr lang="en-US" dirty="0" smtClean="0"/>
              <a:t>Gulf of Mexico</a:t>
            </a:r>
            <a:endParaRPr lang="en-US" dirty="0"/>
          </a:p>
        </p:txBody>
      </p:sp>
    </p:spTree>
    <p:extLst>
      <p:ext uri="{BB962C8B-B14F-4D97-AF65-F5344CB8AC3E}">
        <p14:creationId xmlns:p14="http://schemas.microsoft.com/office/powerpoint/2010/main" val="3026216782"/>
      </p:ext>
    </p:extLst>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OUR CARGO (CLO’s)</a:t>
            </a:r>
            <a:endParaRPr lang="en-US" dirty="0"/>
          </a:p>
        </p:txBody>
      </p:sp>
      <p:sp>
        <p:nvSpPr>
          <p:cNvPr id="3" name="Content Placeholder 2"/>
          <p:cNvSpPr>
            <a:spLocks noGrp="1"/>
          </p:cNvSpPr>
          <p:nvPr>
            <p:ph idx="1"/>
          </p:nvPr>
        </p:nvSpPr>
        <p:spPr>
          <a:xfrm>
            <a:off x="457200" y="1447800"/>
            <a:ext cx="8229600" cy="4876800"/>
          </a:xfrm>
        </p:spPr>
        <p:txBody>
          <a:bodyPr>
            <a:normAutofit fontScale="92500" lnSpcReduction="10000"/>
          </a:bodyPr>
          <a:lstStyle/>
          <a:p>
            <a:r>
              <a:rPr lang="en-US" dirty="0" smtClean="0"/>
              <a:t>The Audience Will Discuss Pros and Cons Of Using An Outside LMS With Their Course</a:t>
            </a:r>
          </a:p>
          <a:p>
            <a:pPr lvl="1"/>
            <a:r>
              <a:rPr lang="en-US" dirty="0" smtClean="0"/>
              <a:t>Blackboard / </a:t>
            </a:r>
            <a:r>
              <a:rPr lang="en-US" dirty="0" err="1" smtClean="0"/>
              <a:t>WebAssign</a:t>
            </a:r>
            <a:r>
              <a:rPr lang="en-US" dirty="0" smtClean="0"/>
              <a:t> / </a:t>
            </a:r>
            <a:r>
              <a:rPr lang="en-US" dirty="0" err="1" smtClean="0"/>
              <a:t>CourseCompass</a:t>
            </a:r>
            <a:endParaRPr lang="en-US" dirty="0" smtClean="0"/>
          </a:p>
          <a:p>
            <a:r>
              <a:rPr lang="en-US" dirty="0" smtClean="0"/>
              <a:t>The Audience Will Know The Type Of Resources Their Publishers May Offer</a:t>
            </a:r>
          </a:p>
          <a:p>
            <a:r>
              <a:rPr lang="en-US" dirty="0" smtClean="0"/>
              <a:t>The Audience Will Learn Locations For Course </a:t>
            </a:r>
            <a:r>
              <a:rPr lang="en-US" dirty="0" smtClean="0"/>
              <a:t>Resources, Tools and Tech Support From </a:t>
            </a:r>
            <a:r>
              <a:rPr lang="en-US" dirty="0" smtClean="0"/>
              <a:t>Two Major </a:t>
            </a:r>
            <a:r>
              <a:rPr lang="en-US" dirty="0" smtClean="0"/>
              <a:t>Publishers</a:t>
            </a:r>
          </a:p>
          <a:p>
            <a:pPr lvl="1"/>
            <a:r>
              <a:rPr lang="en-US" dirty="0" err="1" smtClean="0"/>
              <a:t>Cengage</a:t>
            </a:r>
            <a:r>
              <a:rPr lang="en-US" dirty="0" smtClean="0"/>
              <a:t> Resources </a:t>
            </a:r>
            <a:r>
              <a:rPr lang="en-US" dirty="0" smtClean="0"/>
              <a:t>(Business Calculus)</a:t>
            </a:r>
          </a:p>
          <a:p>
            <a:pPr lvl="1"/>
            <a:r>
              <a:rPr lang="en-US" dirty="0" smtClean="0"/>
              <a:t>Pearson </a:t>
            </a:r>
            <a:r>
              <a:rPr lang="en-US" dirty="0" smtClean="0"/>
              <a:t>Resources </a:t>
            </a:r>
            <a:r>
              <a:rPr lang="en-US" dirty="0" smtClean="0"/>
              <a:t>(Finite Math)</a:t>
            </a:r>
          </a:p>
          <a:p>
            <a:r>
              <a:rPr lang="en-US" dirty="0" smtClean="0"/>
              <a:t>The Audience  Will Understand Copyright Statements For These Publishers</a:t>
            </a:r>
          </a:p>
          <a:p>
            <a:r>
              <a:rPr lang="en-US" dirty="0" smtClean="0"/>
              <a:t>The Audience Will Review Credits</a:t>
            </a:r>
            <a:endParaRPr lang="en-US" dirty="0" smtClean="0"/>
          </a:p>
          <a:p>
            <a:r>
              <a:rPr lang="en-US" dirty="0" smtClean="0"/>
              <a:t>Shove Off </a:t>
            </a:r>
            <a:r>
              <a:rPr lang="en-US" dirty="0" err="1"/>
              <a:t>M</a:t>
            </a:r>
            <a:r>
              <a:rPr lang="en-US" dirty="0" err="1" smtClean="0"/>
              <a:t>ateys</a:t>
            </a:r>
            <a:endParaRPr lang="en-US" dirty="0"/>
          </a:p>
        </p:txBody>
      </p:sp>
    </p:spTree>
    <p:extLst>
      <p:ext uri="{BB962C8B-B14F-4D97-AF65-F5344CB8AC3E}">
        <p14:creationId xmlns:p14="http://schemas.microsoft.com/office/powerpoint/2010/main" val="1080496320"/>
      </p:ext>
    </p:extLst>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Notes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 will share my thoughts regarding LMS, </a:t>
            </a:r>
            <a:r>
              <a:rPr lang="en-US" dirty="0" err="1" smtClean="0"/>
              <a:t>Webassign</a:t>
            </a:r>
            <a:r>
              <a:rPr lang="en-US" dirty="0" smtClean="0"/>
              <a:t>, </a:t>
            </a:r>
            <a:r>
              <a:rPr lang="en-US" dirty="0" err="1" smtClean="0"/>
              <a:t>MyPearsonLabs</a:t>
            </a:r>
            <a:r>
              <a:rPr lang="en-US" dirty="0" smtClean="0"/>
              <a:t>. Your opinion might be completely different and that is perfectly fine.</a:t>
            </a:r>
          </a:p>
          <a:p>
            <a:r>
              <a:rPr lang="en-US" dirty="0" smtClean="0"/>
              <a:t>I will show you the resources that I utilize on my Blackboard course sites.</a:t>
            </a:r>
          </a:p>
          <a:p>
            <a:r>
              <a:rPr lang="en-US" dirty="0" smtClean="0"/>
              <a:t>I will share the websites where I downloaded the above resources.</a:t>
            </a:r>
          </a:p>
          <a:p>
            <a:r>
              <a:rPr lang="en-US" dirty="0" smtClean="0"/>
              <a:t>I will share the tech support sites for the resources as well as permission statements.</a:t>
            </a:r>
          </a:p>
          <a:p>
            <a:r>
              <a:rPr lang="en-US" dirty="0" smtClean="0"/>
              <a:t>The resources I share are course specific to my needs. I am sure your publisher will have similar resources for your courses. If not, you should make your needs clear to your publisher.  (Publish or Perish, right?)</a:t>
            </a:r>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19232843"/>
      </p:ext>
    </p:extLst>
  </p:cSld>
  <p:clrMapOvr>
    <a:masterClrMapping/>
  </p:clrMapOvr>
  <p:transition spd="slow">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LMS </a:t>
            </a:r>
            <a:r>
              <a:rPr lang="en-US" sz="3600" dirty="0" smtClean="0"/>
              <a:t>(Learning Management System)</a:t>
            </a:r>
            <a:r>
              <a:rPr lang="en-US" sz="3600" dirty="0" smtClean="0"/>
              <a:t/>
            </a:r>
            <a:br>
              <a:rPr lang="en-US" sz="3600" dirty="0" smtClean="0"/>
            </a:br>
            <a:r>
              <a:rPr lang="en-US" dirty="0" smtClean="0"/>
              <a:t>Shanty Tour</a:t>
            </a:r>
            <a:endParaRPr lang="en-US" dirty="0"/>
          </a:p>
        </p:txBody>
      </p:sp>
      <p:sp>
        <p:nvSpPr>
          <p:cNvPr id="3" name="Text Placeholder 2"/>
          <p:cNvSpPr>
            <a:spLocks noGrp="1"/>
          </p:cNvSpPr>
          <p:nvPr>
            <p:ph type="body" idx="1"/>
          </p:nvPr>
        </p:nvSpPr>
        <p:spPr/>
        <p:txBody>
          <a:bodyPr/>
          <a:lstStyle/>
          <a:p>
            <a:r>
              <a:rPr lang="en-US" dirty="0" smtClean="0"/>
              <a:t>LMS</a:t>
            </a:r>
            <a:endParaRPr lang="en-US" dirty="0"/>
          </a:p>
        </p:txBody>
      </p:sp>
      <p:sp>
        <p:nvSpPr>
          <p:cNvPr id="4" name="Text Placeholder 3"/>
          <p:cNvSpPr>
            <a:spLocks noGrp="1"/>
          </p:cNvSpPr>
          <p:nvPr>
            <p:ph type="body" sz="half" idx="3"/>
          </p:nvPr>
        </p:nvSpPr>
        <p:spPr/>
        <p:txBody>
          <a:bodyPr/>
          <a:lstStyle/>
          <a:p>
            <a:r>
              <a:rPr lang="en-US" dirty="0" smtClean="0"/>
              <a:t>Course Specific</a:t>
            </a:r>
            <a:endParaRPr lang="en-US" dirty="0"/>
          </a:p>
        </p:txBody>
      </p:sp>
      <p:sp>
        <p:nvSpPr>
          <p:cNvPr id="5" name="Content Placeholder 4"/>
          <p:cNvSpPr>
            <a:spLocks noGrp="1"/>
          </p:cNvSpPr>
          <p:nvPr>
            <p:ph sz="quarter" idx="2"/>
          </p:nvPr>
        </p:nvSpPr>
        <p:spPr/>
        <p:txBody>
          <a:bodyPr/>
          <a:lstStyle/>
          <a:p>
            <a:r>
              <a:rPr lang="en-US" dirty="0" smtClean="0"/>
              <a:t>Blackboard/Desire2Learn etc.</a:t>
            </a:r>
            <a:endParaRPr lang="en-US" dirty="0" smtClean="0"/>
          </a:p>
          <a:p>
            <a:r>
              <a:rPr lang="en-US" dirty="0" smtClean="0">
                <a:hlinkClick r:id="rId2"/>
              </a:rPr>
              <a:t>http://</a:t>
            </a:r>
            <a:r>
              <a:rPr lang="en-US" dirty="0" smtClean="0">
                <a:hlinkClick r:id="rId2"/>
              </a:rPr>
              <a:t>blackboard.sanjac.edu</a:t>
            </a:r>
            <a:endParaRPr lang="en-US" dirty="0" smtClean="0"/>
          </a:p>
          <a:p>
            <a:r>
              <a:rPr lang="en-US" dirty="0">
                <a:hlinkClick r:id="rId3"/>
              </a:rPr>
              <a:t>http://</a:t>
            </a:r>
            <a:r>
              <a:rPr lang="en-US" dirty="0" smtClean="0">
                <a:hlinkClick r:id="rId3"/>
              </a:rPr>
              <a:t>www.desire2learn.com</a:t>
            </a:r>
            <a:endParaRPr lang="en-US" dirty="0" smtClean="0"/>
          </a:p>
          <a:p>
            <a:r>
              <a:rPr lang="en-US" dirty="0" smtClean="0"/>
              <a:t>Others</a:t>
            </a:r>
            <a:endParaRPr lang="en-US" dirty="0" smtClean="0"/>
          </a:p>
        </p:txBody>
      </p:sp>
      <p:sp>
        <p:nvSpPr>
          <p:cNvPr id="6" name="Content Placeholder 5"/>
          <p:cNvSpPr>
            <a:spLocks noGrp="1"/>
          </p:cNvSpPr>
          <p:nvPr>
            <p:ph sz="quarter" idx="4"/>
          </p:nvPr>
        </p:nvSpPr>
        <p:spPr/>
        <p:txBody>
          <a:bodyPr/>
          <a:lstStyle/>
          <a:p>
            <a:r>
              <a:rPr lang="en-US" sz="2400" dirty="0" smtClean="0"/>
              <a:t>MML (Pearson)</a:t>
            </a:r>
            <a:endParaRPr lang="en-US" sz="2400" dirty="0" smtClean="0">
              <a:hlinkClick r:id="rId4"/>
            </a:endParaRPr>
          </a:p>
          <a:p>
            <a:pPr marL="640080" lvl="3" indent="-256032">
              <a:spcBef>
                <a:spcPts val="0"/>
              </a:spcBef>
              <a:buClr>
                <a:schemeClr val="accent1"/>
              </a:buClr>
              <a:buSzPct val="68000"/>
              <a:buFont typeface="Wingdings 3"/>
              <a:buChar char=""/>
            </a:pPr>
            <a:r>
              <a:rPr lang="en-US" sz="2600" u="sng" dirty="0" smtClean="0">
                <a:hlinkClick r:id="rId5"/>
              </a:rPr>
              <a:t>www.pearsonmylabandmastering.com/northamerica</a:t>
            </a:r>
            <a:r>
              <a:rPr lang="en-US" sz="2600" u="sng" dirty="0">
                <a:hlinkClick r:id="rId5"/>
              </a:rPr>
              <a:t>/?</a:t>
            </a:r>
            <a:r>
              <a:rPr lang="en-US" sz="2600" u="sng" dirty="0" smtClean="0">
                <a:hlinkClick r:id="rId5"/>
              </a:rPr>
              <a:t>cc</a:t>
            </a:r>
            <a:endParaRPr lang="en-US" sz="2600" u="sng" dirty="0" smtClean="0"/>
          </a:p>
          <a:p>
            <a:r>
              <a:rPr lang="en-US" sz="2400" dirty="0" err="1" smtClean="0"/>
              <a:t>WebASSIGN</a:t>
            </a:r>
            <a:r>
              <a:rPr lang="en-US" sz="2400" dirty="0" smtClean="0"/>
              <a:t> (</a:t>
            </a:r>
            <a:r>
              <a:rPr lang="en-US" sz="2400" dirty="0" err="1" smtClean="0"/>
              <a:t>Cengage</a:t>
            </a:r>
            <a:r>
              <a:rPr lang="en-US" sz="2400" dirty="0" smtClean="0"/>
              <a:t>)</a:t>
            </a:r>
            <a:endParaRPr lang="en-US" sz="2400" dirty="0"/>
          </a:p>
          <a:p>
            <a:pPr lvl="1"/>
            <a:r>
              <a:rPr lang="en-US" dirty="0" smtClean="0">
                <a:hlinkClick r:id="rId6"/>
              </a:rPr>
              <a:t>www.webassign.net</a:t>
            </a:r>
            <a:endParaRPr lang="en-US" sz="2600" u="sng" dirty="0" smtClean="0"/>
          </a:p>
          <a:p>
            <a:pPr marL="365760" lvl="2" indent="-256032">
              <a:spcBef>
                <a:spcPts val="0"/>
              </a:spcBef>
              <a:buClr>
                <a:schemeClr val="accent1"/>
              </a:buClr>
              <a:buSzPct val="68000"/>
              <a:buFont typeface="Wingdings 3"/>
              <a:buChar char=""/>
            </a:pPr>
            <a:endParaRPr lang="en-US" sz="2800" dirty="0"/>
          </a:p>
          <a:p>
            <a:endParaRPr lang="en-US" dirty="0"/>
          </a:p>
        </p:txBody>
      </p:sp>
    </p:spTree>
    <p:extLst>
      <p:ext uri="{BB962C8B-B14F-4D97-AF65-F5344CB8AC3E}">
        <p14:creationId xmlns:p14="http://schemas.microsoft.com/office/powerpoint/2010/main" val="3004199240"/>
      </p:ext>
    </p:extLst>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DOWN </a:t>
            </a:r>
            <a:r>
              <a:rPr lang="en-US" dirty="0" smtClean="0"/>
              <a:t>BELOW - </a:t>
            </a:r>
            <a:r>
              <a:rPr lang="en-US" sz="3600" dirty="0" smtClean="0">
                <a:hlinkClick r:id="rId2"/>
              </a:rPr>
              <a:t>http</a:t>
            </a:r>
            <a:r>
              <a:rPr lang="en-US" sz="3600" dirty="0">
                <a:hlinkClick r:id="rId2"/>
              </a:rPr>
              <a:t>://online.sanjac.edu</a:t>
            </a:r>
            <a:r>
              <a:rPr lang="en-US" sz="3600" dirty="0" smtClean="0">
                <a:hlinkClick r:id="rId2"/>
              </a:rPr>
              <a:t>/</a:t>
            </a:r>
            <a:r>
              <a:rPr lang="en-US" sz="3600" dirty="0" smtClean="0"/>
              <a:t> </a:t>
            </a:r>
            <a:endParaRPr lang="en-US" sz="3600" dirty="0"/>
          </a:p>
        </p:txBody>
      </p:sp>
      <p:sp>
        <p:nvSpPr>
          <p:cNvPr id="2" name="Content Placeholder 1"/>
          <p:cNvSpPr>
            <a:spLocks noGrp="1"/>
          </p:cNvSpPr>
          <p:nvPr>
            <p:ph idx="1"/>
          </p:nvPr>
        </p:nvSpPr>
        <p:spPr/>
        <p:txBody>
          <a:bodyPr/>
          <a:lstStyle/>
          <a:p>
            <a:r>
              <a:rPr lang="en-US" dirty="0" smtClean="0"/>
              <a:t>Videos/Animations/Tutorials</a:t>
            </a:r>
          </a:p>
          <a:p>
            <a:r>
              <a:rPr lang="en-US" dirty="0" smtClean="0"/>
              <a:t>Homework Solution Files</a:t>
            </a:r>
          </a:p>
          <a:p>
            <a:r>
              <a:rPr lang="en-US" dirty="0" smtClean="0"/>
              <a:t>PowerPoint Files</a:t>
            </a:r>
          </a:p>
          <a:p>
            <a:r>
              <a:rPr lang="en-US" dirty="0" smtClean="0"/>
              <a:t>Test Banks and Test Generators</a:t>
            </a:r>
          </a:p>
          <a:p>
            <a:r>
              <a:rPr lang="en-US" dirty="0" smtClean="0"/>
              <a:t>Lecture Guides</a:t>
            </a:r>
          </a:p>
          <a:p>
            <a:r>
              <a:rPr lang="en-US" dirty="0" smtClean="0"/>
              <a:t>Practice Tests and Reviews</a:t>
            </a:r>
          </a:p>
          <a:p>
            <a:r>
              <a:rPr lang="en-US" dirty="0" smtClean="0"/>
              <a:t>Student Resource Sites</a:t>
            </a:r>
          </a:p>
          <a:p>
            <a:pPr lvl="1"/>
            <a:r>
              <a:rPr lang="en-US" dirty="0" err="1" smtClean="0"/>
              <a:t>CalcChat</a:t>
            </a:r>
            <a:r>
              <a:rPr lang="en-US" dirty="0" smtClean="0"/>
              <a:t>, YouTube, Khan Academy, </a:t>
            </a:r>
            <a:r>
              <a:rPr lang="en-US" dirty="0" err="1" smtClean="0"/>
              <a:t>Patricks</a:t>
            </a:r>
            <a:r>
              <a:rPr lang="en-US" dirty="0" smtClean="0"/>
              <a:t> </a:t>
            </a:r>
            <a:r>
              <a:rPr lang="en-US" dirty="0" err="1" smtClean="0"/>
              <a:t>Sites,Wolfram</a:t>
            </a:r>
            <a:r>
              <a:rPr lang="en-US" dirty="0" smtClean="0"/>
              <a:t> Alpha, </a:t>
            </a:r>
            <a:r>
              <a:rPr lang="en-US" dirty="0" err="1" smtClean="0"/>
              <a:t>SmartThinking</a:t>
            </a:r>
            <a:endParaRPr lang="en-US" dirty="0"/>
          </a:p>
        </p:txBody>
      </p:sp>
    </p:spTree>
    <p:extLst>
      <p:ext uri="{BB962C8B-B14F-4D97-AF65-F5344CB8AC3E}">
        <p14:creationId xmlns:p14="http://schemas.microsoft.com/office/powerpoint/2010/main" val="2658242270"/>
      </p:ext>
    </p:extLst>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t>
            </a:r>
            <a:r>
              <a:rPr lang="en-US" dirty="0" err="1"/>
              <a:t>Cengage</a:t>
            </a:r>
            <a:r>
              <a:rPr lang="en-US" dirty="0"/>
              <a:t> </a:t>
            </a:r>
            <a:r>
              <a:rPr lang="en-US" dirty="0" smtClean="0"/>
              <a:t>AHOY)</a:t>
            </a:r>
            <a:br>
              <a:rPr lang="en-US" dirty="0" smtClean="0"/>
            </a:br>
            <a:r>
              <a:rPr lang="en-US" dirty="0" smtClean="0"/>
              <a:t>Hidden Treasures</a:t>
            </a:r>
            <a:endParaRPr lang="en-US" dirty="0"/>
          </a:p>
        </p:txBody>
      </p:sp>
      <p:sp>
        <p:nvSpPr>
          <p:cNvPr id="3" name="Content Placeholder 2"/>
          <p:cNvSpPr>
            <a:spLocks noGrp="1"/>
          </p:cNvSpPr>
          <p:nvPr>
            <p:ph idx="1"/>
          </p:nvPr>
        </p:nvSpPr>
        <p:spPr/>
        <p:txBody>
          <a:bodyPr/>
          <a:lstStyle/>
          <a:p>
            <a:r>
              <a:rPr lang="en-US" dirty="0" smtClean="0"/>
              <a:t>General Treasures</a:t>
            </a:r>
          </a:p>
          <a:p>
            <a:pPr lvl="1"/>
            <a:r>
              <a:rPr lang="en-US" dirty="0" smtClean="0"/>
              <a:t>Mother Ship: </a:t>
            </a:r>
            <a:r>
              <a:rPr lang="en-US" dirty="0" smtClean="0">
                <a:hlinkClick r:id="rId2"/>
              </a:rPr>
              <a:t>www.cengage.com</a:t>
            </a:r>
            <a:endParaRPr lang="en-US" dirty="0" smtClean="0"/>
          </a:p>
          <a:p>
            <a:pPr lvl="1"/>
            <a:r>
              <a:rPr lang="en-US" dirty="0" smtClean="0"/>
              <a:t>Higher Ed: </a:t>
            </a:r>
            <a:r>
              <a:rPr lang="en-US" u="sng" dirty="0" smtClean="0">
                <a:hlinkClick r:id="rId3"/>
              </a:rPr>
              <a:t>http</a:t>
            </a:r>
            <a:r>
              <a:rPr lang="en-US" u="sng" dirty="0">
                <a:hlinkClick r:id="rId3"/>
              </a:rPr>
              <a:t>://</a:t>
            </a:r>
            <a:r>
              <a:rPr lang="en-US" u="sng" dirty="0" smtClean="0">
                <a:hlinkClick r:id="rId3"/>
              </a:rPr>
              <a:t>www.cengage.com/search/showresults.do?N=16</a:t>
            </a:r>
            <a:endParaRPr lang="en-US" u="sng" dirty="0" smtClean="0"/>
          </a:p>
          <a:p>
            <a:pPr lvl="1"/>
            <a:r>
              <a:rPr lang="en-US" dirty="0" smtClean="0"/>
              <a:t>The Brain Ship: </a:t>
            </a:r>
            <a:r>
              <a:rPr lang="en-US" u="sng" dirty="0">
                <a:hlinkClick r:id="rId4"/>
              </a:rPr>
              <a:t>www.cengagebrain.com</a:t>
            </a:r>
            <a:r>
              <a:rPr lang="en-US" dirty="0"/>
              <a:t> </a:t>
            </a:r>
            <a:endParaRPr lang="en-US" dirty="0" smtClean="0"/>
          </a:p>
          <a:p>
            <a:pPr lvl="1"/>
            <a:r>
              <a:rPr lang="en-US" dirty="0" smtClean="0"/>
              <a:t>Exam Generator (</a:t>
            </a:r>
            <a:r>
              <a:rPr lang="en-US" dirty="0" err="1" smtClean="0"/>
              <a:t>ExamView</a:t>
            </a:r>
            <a:r>
              <a:rPr lang="en-US" dirty="0" smtClean="0"/>
              <a:t>): </a:t>
            </a:r>
            <a:r>
              <a:rPr lang="en-US" dirty="0" err="1" smtClean="0"/>
              <a:t>ExamView</a:t>
            </a:r>
            <a:endParaRPr lang="en-US" dirty="0" smtClean="0"/>
          </a:p>
          <a:p>
            <a:pPr lvl="2"/>
            <a:r>
              <a:rPr lang="en-US" dirty="0">
                <a:hlinkClick r:id="rId5"/>
              </a:rPr>
              <a:t>http://</a:t>
            </a:r>
            <a:r>
              <a:rPr lang="en-US" dirty="0" smtClean="0">
                <a:hlinkClick r:id="rId5"/>
              </a:rPr>
              <a:t>www.einstruction.com/support/downloads</a:t>
            </a:r>
            <a:endParaRPr lang="en-US" dirty="0" smtClean="0"/>
          </a:p>
          <a:p>
            <a:pPr lvl="2"/>
            <a:r>
              <a:rPr lang="en-US" dirty="0">
                <a:hlinkClick r:id="rId6"/>
              </a:rPr>
              <a:t>http://</a:t>
            </a:r>
            <a:r>
              <a:rPr lang="en-US" dirty="0" smtClean="0">
                <a:hlinkClick r:id="rId6"/>
              </a:rPr>
              <a:t>www.einstruction.com/products/examview/examview-assessment-suite</a:t>
            </a:r>
            <a:r>
              <a:rPr lang="en-US" dirty="0" smtClean="0"/>
              <a:t> </a:t>
            </a:r>
            <a:endParaRPr lang="en-US" dirty="0" smtClean="0"/>
          </a:p>
          <a:p>
            <a:pPr lvl="1"/>
            <a:r>
              <a:rPr lang="en-US" dirty="0" err="1" smtClean="0"/>
              <a:t>Course.Com</a:t>
            </a:r>
            <a:r>
              <a:rPr lang="en-US" dirty="0"/>
              <a:t>: </a:t>
            </a:r>
            <a:r>
              <a:rPr lang="en-US" dirty="0">
                <a:hlinkClick r:id="rId7"/>
              </a:rPr>
              <a:t>http://www.course.com/irc</a:t>
            </a:r>
            <a:r>
              <a:rPr lang="en-US" dirty="0" smtClean="0">
                <a:hlinkClick r:id="rId7"/>
              </a:rPr>
              <a:t>/</a:t>
            </a:r>
            <a:endParaRPr lang="en-US" dirty="0"/>
          </a:p>
          <a:p>
            <a:pPr lvl="1"/>
            <a:endParaRPr lang="en-US" dirty="0"/>
          </a:p>
        </p:txBody>
      </p:sp>
    </p:spTree>
    <p:extLst>
      <p:ext uri="{BB962C8B-B14F-4D97-AF65-F5344CB8AC3E}">
        <p14:creationId xmlns:p14="http://schemas.microsoft.com/office/powerpoint/2010/main" val="639697510"/>
      </p:ext>
    </p:extLst>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Cengage</a:t>
            </a:r>
            <a:r>
              <a:rPr lang="en-US" dirty="0" smtClean="0"/>
              <a:t> Course Treasures</a:t>
            </a:r>
            <a:endParaRPr lang="en-US" dirty="0"/>
          </a:p>
        </p:txBody>
      </p:sp>
      <p:sp>
        <p:nvSpPr>
          <p:cNvPr id="3" name="Content Placeholder 2"/>
          <p:cNvSpPr>
            <a:spLocks noGrp="1"/>
          </p:cNvSpPr>
          <p:nvPr>
            <p:ph idx="1"/>
          </p:nvPr>
        </p:nvSpPr>
        <p:spPr/>
        <p:txBody>
          <a:bodyPr>
            <a:normAutofit/>
          </a:bodyPr>
          <a:lstStyle/>
          <a:p>
            <a:r>
              <a:rPr lang="en-US" dirty="0" smtClean="0"/>
              <a:t>Course Treasures</a:t>
            </a:r>
          </a:p>
          <a:p>
            <a:pPr lvl="1"/>
            <a:r>
              <a:rPr lang="en-US" dirty="0" smtClean="0"/>
              <a:t>Textbook : </a:t>
            </a:r>
            <a:r>
              <a:rPr lang="en-US" u="sng" dirty="0">
                <a:hlinkClick r:id="rId2"/>
              </a:rPr>
              <a:t>http://www.cengage.com/cgi-wadsworth/course_products_wp.pl?fid=M20bI&amp;product_isbn_issn=9781133109488&amp;token=5FB2DADBFFFA4BCD3CDAD2B22A87AAED3FF31E56D3BFA1F5E18ECF242564BAEAC72CEE7BC7991AF3BAD7A81DE732202F</a:t>
            </a:r>
            <a:endParaRPr lang="en-US" dirty="0"/>
          </a:p>
          <a:p>
            <a:pPr lvl="1"/>
            <a:r>
              <a:rPr lang="en-US" dirty="0" err="1" smtClean="0"/>
              <a:t>CalcChat</a:t>
            </a:r>
            <a:r>
              <a:rPr lang="en-US" dirty="0" smtClean="0"/>
              <a:t> </a:t>
            </a:r>
            <a:r>
              <a:rPr lang="en-US" u="sng" dirty="0">
                <a:hlinkClick r:id="rId3"/>
              </a:rPr>
              <a:t>http://www.calcchat.com/</a:t>
            </a:r>
            <a:r>
              <a:rPr lang="en-US" dirty="0"/>
              <a:t> </a:t>
            </a:r>
          </a:p>
          <a:p>
            <a:pPr lvl="1"/>
            <a:r>
              <a:rPr lang="en-US" dirty="0" smtClean="0"/>
              <a:t>Solution </a:t>
            </a:r>
            <a:r>
              <a:rPr lang="en-US" dirty="0"/>
              <a:t>Builder: </a:t>
            </a:r>
            <a:r>
              <a:rPr lang="en-US" u="sng" dirty="0">
                <a:hlinkClick r:id="rId4"/>
              </a:rPr>
              <a:t>http://www.cengage.com/solutionbuilder</a:t>
            </a:r>
            <a:r>
              <a:rPr lang="en-US" u="sng" dirty="0" smtClean="0">
                <a:hlinkClick r:id="rId4"/>
              </a:rPr>
              <a:t>/</a:t>
            </a:r>
            <a:endParaRPr lang="en-US" u="sng" dirty="0" smtClean="0"/>
          </a:p>
          <a:p>
            <a:pPr lvl="1"/>
            <a:r>
              <a:rPr lang="en-US" dirty="0" smtClean="0"/>
              <a:t>Batten me hatches and hoist the anchor.</a:t>
            </a:r>
            <a:endParaRPr lang="en-US" dirty="0"/>
          </a:p>
          <a:p>
            <a:pPr lvl="1"/>
            <a:endParaRPr lang="en-US" dirty="0"/>
          </a:p>
        </p:txBody>
      </p:sp>
    </p:spTree>
    <p:extLst>
      <p:ext uri="{BB962C8B-B14F-4D97-AF65-F5344CB8AC3E}">
        <p14:creationId xmlns:p14="http://schemas.microsoft.com/office/powerpoint/2010/main" val="1874358306"/>
      </p:ext>
    </p:extLst>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t>
            </a:r>
            <a:r>
              <a:rPr lang="en-US" dirty="0"/>
              <a:t>PEARSON </a:t>
            </a:r>
            <a:r>
              <a:rPr lang="en-US" dirty="0" smtClean="0"/>
              <a:t>AHOY)</a:t>
            </a:r>
            <a:br>
              <a:rPr lang="en-US" dirty="0" smtClean="0"/>
            </a:br>
            <a:r>
              <a:rPr lang="en-US" dirty="0" smtClean="0"/>
              <a:t>HIDDEN TREASURES</a:t>
            </a:r>
            <a:endParaRPr lang="en-US" dirty="0"/>
          </a:p>
        </p:txBody>
      </p:sp>
      <p:sp>
        <p:nvSpPr>
          <p:cNvPr id="3" name="Content Placeholder 2"/>
          <p:cNvSpPr>
            <a:spLocks noGrp="1"/>
          </p:cNvSpPr>
          <p:nvPr>
            <p:ph idx="1"/>
          </p:nvPr>
        </p:nvSpPr>
        <p:spPr/>
        <p:txBody>
          <a:bodyPr/>
          <a:lstStyle/>
          <a:p>
            <a:r>
              <a:rPr lang="en-US" dirty="0" smtClean="0"/>
              <a:t>General Treasures</a:t>
            </a:r>
          </a:p>
          <a:p>
            <a:pPr lvl="1"/>
            <a:r>
              <a:rPr lang="en-US" dirty="0" smtClean="0"/>
              <a:t>Mother Ship: </a:t>
            </a:r>
            <a:r>
              <a:rPr lang="en-US" dirty="0" smtClean="0">
                <a:hlinkClick r:id="rId2"/>
              </a:rPr>
              <a:t>www.pearson.com</a:t>
            </a:r>
            <a:endParaRPr lang="en-US" dirty="0" smtClean="0"/>
          </a:p>
          <a:p>
            <a:pPr lvl="1"/>
            <a:r>
              <a:rPr lang="en-US" dirty="0" smtClean="0"/>
              <a:t>Higher Ed: </a:t>
            </a:r>
            <a:r>
              <a:rPr lang="en-US" u="sng" dirty="0">
                <a:hlinkClick r:id="rId3"/>
              </a:rPr>
              <a:t>http://</a:t>
            </a:r>
            <a:r>
              <a:rPr lang="en-US" u="sng" dirty="0" smtClean="0">
                <a:hlinkClick r:id="rId3"/>
              </a:rPr>
              <a:t>www.pearsonhighered.com/educator/index.page</a:t>
            </a:r>
            <a:endParaRPr lang="en-US" u="sng" dirty="0" smtClean="0"/>
          </a:p>
          <a:p>
            <a:pPr lvl="1"/>
            <a:r>
              <a:rPr lang="en-US" u="sng" dirty="0" smtClean="0"/>
              <a:t>Higher Ed 2: </a:t>
            </a:r>
            <a:r>
              <a:rPr lang="en-US" u="sng" dirty="0" smtClean="0">
                <a:hlinkClick r:id="rId4"/>
              </a:rPr>
              <a:t>http://www.pearsoned.com/higher-education-2/</a:t>
            </a:r>
            <a:endParaRPr lang="en-US" u="sng" dirty="0" smtClean="0"/>
          </a:p>
          <a:p>
            <a:pPr lvl="1"/>
            <a:r>
              <a:rPr lang="en-US" dirty="0" smtClean="0"/>
              <a:t>Exam </a:t>
            </a:r>
            <a:r>
              <a:rPr lang="en-US" dirty="0"/>
              <a:t>Generator Resources (TESTGEN</a:t>
            </a:r>
            <a:r>
              <a:rPr lang="en-US" dirty="0" smtClean="0"/>
              <a:t>): </a:t>
            </a:r>
            <a:r>
              <a:rPr lang="en-US" dirty="0" smtClean="0">
                <a:hlinkClick r:id="rId5"/>
              </a:rPr>
              <a:t>http</a:t>
            </a:r>
            <a:r>
              <a:rPr lang="en-US" dirty="0">
                <a:hlinkClick r:id="rId5"/>
              </a:rPr>
              <a:t>://wpslive.pearsoncmg.com/cmg_instructor_testgen_1</a:t>
            </a:r>
            <a:r>
              <a:rPr lang="en-US" dirty="0" smtClean="0">
                <a:hlinkClick r:id="rId5"/>
              </a:rPr>
              <a:t>/</a:t>
            </a:r>
            <a:r>
              <a:rPr lang="en-US" dirty="0" smtClean="0"/>
              <a:t> </a:t>
            </a:r>
          </a:p>
          <a:p>
            <a:pPr lvl="1"/>
            <a:endParaRPr lang="en-US" dirty="0" smtClean="0"/>
          </a:p>
          <a:p>
            <a:pPr lvl="1"/>
            <a:endParaRPr lang="en-US" dirty="0"/>
          </a:p>
        </p:txBody>
      </p:sp>
    </p:spTree>
    <p:extLst>
      <p:ext uri="{BB962C8B-B14F-4D97-AF65-F5344CB8AC3E}">
        <p14:creationId xmlns:p14="http://schemas.microsoft.com/office/powerpoint/2010/main" val="2624415256"/>
      </p:ext>
    </p:extLst>
  </p:cSld>
  <p:clrMapOvr>
    <a:masterClrMapping/>
  </p:clrMapOvr>
  <p:transition spd="slow">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244</TotalTime>
  <Words>724</Words>
  <Application>Microsoft Office PowerPoint</Application>
  <PresentationFormat>On-screen Show (4:3)</PresentationFormat>
  <Paragraphs>105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X MARKS THE SPOT</vt:lpstr>
      <vt:lpstr>Captain Kevin Pinegar MATH/DL Treasure Hunter </vt:lpstr>
      <vt:lpstr>OUR CARGO (CLO’s)</vt:lpstr>
      <vt:lpstr>Personal Notes</vt:lpstr>
      <vt:lpstr>LMS (Learning Management System) Shanty Tour</vt:lpstr>
      <vt:lpstr>DOWN BELOW - http://online.sanjac.edu/ </vt:lpstr>
      <vt:lpstr>(Cengage AHOY) Hidden Treasures</vt:lpstr>
      <vt:lpstr>Cengage Course Treasures</vt:lpstr>
      <vt:lpstr>(PEARSON AHOY) HIDDEN TREASURES</vt:lpstr>
      <vt:lpstr>PEARSON COURSE TREASURES</vt:lpstr>
      <vt:lpstr>PowerPoint Presentation</vt:lpstr>
      <vt:lpstr>AVAST, THE TECHNICAL TROVE</vt:lpstr>
      <vt:lpstr> (NOT “A Pirate’s Life For Me”) COPYRIGHTS </vt:lpstr>
      <vt:lpstr>CREDITING THE SHORE CREW</vt:lpstr>
    </vt:vector>
  </TitlesOfParts>
  <Company>San Jacinto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 MARKS THE SPOT</dc:title>
  <dc:creator>Pinegar, Kevin</dc:creator>
  <cp:lastModifiedBy>Pinegar, Kevin</cp:lastModifiedBy>
  <cp:revision>24</cp:revision>
  <dcterms:created xsi:type="dcterms:W3CDTF">2013-08-31T01:40:12Z</dcterms:created>
  <dcterms:modified xsi:type="dcterms:W3CDTF">2013-09-14T19:07:43Z</dcterms:modified>
</cp:coreProperties>
</file>