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80" r:id="rId3"/>
    <p:sldId id="281" r:id="rId4"/>
    <p:sldId id="283" r:id="rId5"/>
    <p:sldId id="282" r:id="rId6"/>
    <p:sldId id="286" r:id="rId7"/>
    <p:sldId id="288" r:id="rId8"/>
    <p:sldId id="289" r:id="rId9"/>
    <p:sldId id="290" r:id="rId10"/>
    <p:sldId id="284" r:id="rId11"/>
    <p:sldId id="297" r:id="rId12"/>
    <p:sldId id="293" r:id="rId13"/>
    <p:sldId id="285" r:id="rId14"/>
    <p:sldId id="296" r:id="rId15"/>
    <p:sldId id="294" r:id="rId16"/>
    <p:sldId id="287" r:id="rId17"/>
    <p:sldId id="29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2"/>
    <p:restoredTop sz="66165"/>
  </p:normalViewPr>
  <p:slideViewPr>
    <p:cSldViewPr snapToGrid="0" snapToObjects="1">
      <p:cViewPr varScale="1">
        <p:scale>
          <a:sx n="49" d="100"/>
          <a:sy n="49" d="100"/>
        </p:scale>
        <p:origin x="182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5CE42-0D86-8E48-B918-344FF0516E0A}" type="datetimeFigureOut">
              <a:rPr lang="en-US" smtClean="0"/>
              <a:t>3/12/2016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4935F2-BD95-1E45-AE6A-FFA0DC0B5F05}" type="slidenum">
              <a:rPr lang="en-US" smtClean="0"/>
              <a:t>‹#›</a:t>
            </a:fld>
            <a:endParaRPr lang="en-US"/>
          </a:p>
        </p:txBody>
      </p:sp>
    </p:spTree>
    <p:extLst>
      <p:ext uri="{BB962C8B-B14F-4D97-AF65-F5344CB8AC3E}">
        <p14:creationId xmlns:p14="http://schemas.microsoft.com/office/powerpoint/2010/main" val="2126500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29250-4E25-CB43-B4C9-CBE47550F3F6}" type="datetimeFigureOut">
              <a:rPr lang="en-US" smtClean="0"/>
              <a:t>3/12/2016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21E77-16C5-0C47-82A8-FB8118980D33}" type="slidenum">
              <a:rPr lang="en-US" smtClean="0"/>
              <a:t>‹#›</a:t>
            </a:fld>
            <a:endParaRPr lang="en-US"/>
          </a:p>
        </p:txBody>
      </p:sp>
    </p:spTree>
    <p:extLst>
      <p:ext uri="{BB962C8B-B14F-4D97-AF65-F5344CB8AC3E}">
        <p14:creationId xmlns:p14="http://schemas.microsoft.com/office/powerpoint/2010/main" val="162524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21E77-16C5-0C47-82A8-FB8118980D33}" type="slidenum">
              <a:rPr lang="en-US" smtClean="0"/>
              <a:t>1</a:t>
            </a:fld>
            <a:endParaRPr lang="en-US"/>
          </a:p>
        </p:txBody>
      </p:sp>
    </p:spTree>
    <p:extLst>
      <p:ext uri="{BB962C8B-B14F-4D97-AF65-F5344CB8AC3E}">
        <p14:creationId xmlns:p14="http://schemas.microsoft.com/office/powerpoint/2010/main" val="68408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21E77-16C5-0C47-82A8-FB8118980D33}" type="slidenum">
              <a:rPr lang="en-US" smtClean="0"/>
              <a:t>2</a:t>
            </a:fld>
            <a:endParaRPr lang="en-US"/>
          </a:p>
        </p:txBody>
      </p:sp>
    </p:spTree>
    <p:extLst>
      <p:ext uri="{BB962C8B-B14F-4D97-AF65-F5344CB8AC3E}">
        <p14:creationId xmlns:p14="http://schemas.microsoft.com/office/powerpoint/2010/main" val="44848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21E77-16C5-0C47-82A8-FB8118980D33}" type="slidenum">
              <a:rPr lang="en-US" smtClean="0"/>
              <a:t>3</a:t>
            </a:fld>
            <a:endParaRPr lang="en-US"/>
          </a:p>
        </p:txBody>
      </p:sp>
    </p:spTree>
    <p:extLst>
      <p:ext uri="{BB962C8B-B14F-4D97-AF65-F5344CB8AC3E}">
        <p14:creationId xmlns:p14="http://schemas.microsoft.com/office/powerpoint/2010/main" val="203302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21E77-16C5-0C47-82A8-FB8118980D33}" type="slidenum">
              <a:rPr lang="en-US" smtClean="0"/>
              <a:t>5</a:t>
            </a:fld>
            <a:endParaRPr lang="en-US"/>
          </a:p>
        </p:txBody>
      </p:sp>
    </p:spTree>
    <p:extLst>
      <p:ext uri="{BB962C8B-B14F-4D97-AF65-F5344CB8AC3E}">
        <p14:creationId xmlns:p14="http://schemas.microsoft.com/office/powerpoint/2010/main" val="128463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21E77-16C5-0C47-82A8-FB8118980D33}" type="slidenum">
              <a:rPr lang="en-US" smtClean="0"/>
              <a:t>11</a:t>
            </a:fld>
            <a:endParaRPr lang="en-US"/>
          </a:p>
        </p:txBody>
      </p:sp>
    </p:spTree>
    <p:extLst>
      <p:ext uri="{BB962C8B-B14F-4D97-AF65-F5344CB8AC3E}">
        <p14:creationId xmlns:p14="http://schemas.microsoft.com/office/powerpoint/2010/main" val="184051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21E77-16C5-0C47-82A8-FB8118980D33}" type="slidenum">
              <a:rPr lang="en-US" smtClean="0"/>
              <a:t>17</a:t>
            </a:fld>
            <a:endParaRPr lang="en-US"/>
          </a:p>
        </p:txBody>
      </p:sp>
    </p:spTree>
    <p:extLst>
      <p:ext uri="{BB962C8B-B14F-4D97-AF65-F5344CB8AC3E}">
        <p14:creationId xmlns:p14="http://schemas.microsoft.com/office/powerpoint/2010/main" val="1745648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4015" y="4119336"/>
            <a:ext cx="7772400" cy="1470025"/>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63BD8C0F-2D5F-0B46-B290-C4A96A6E4297}"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28657363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8C0F-2D5F-0B46-B290-C4A96A6E4297}"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419439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8C0F-2D5F-0B46-B290-C4A96A6E4297}"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218128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D8C0F-2D5F-0B46-B290-C4A96A6E4297}"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2484102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D8C0F-2D5F-0B46-B290-C4A96A6E4297}"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2102185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D8C0F-2D5F-0B46-B290-C4A96A6E4297}"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16045938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D8C0F-2D5F-0B46-B290-C4A96A6E4297}"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188461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D8C0F-2D5F-0B46-B290-C4A96A6E4297}"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148075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D8C0F-2D5F-0B46-B290-C4A96A6E4297}"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377437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D8C0F-2D5F-0B46-B290-C4A96A6E4297}"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385179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D8C0F-2D5F-0B46-B290-C4A96A6E4297}"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6E2E2-1734-7041-A88D-0467D7C9CED7}" type="slidenum">
              <a:rPr lang="en-US" smtClean="0"/>
              <a:t>‹#›</a:t>
            </a:fld>
            <a:endParaRPr lang="en-US"/>
          </a:p>
        </p:txBody>
      </p:sp>
    </p:spTree>
    <p:extLst>
      <p:ext uri="{BB962C8B-B14F-4D97-AF65-F5344CB8AC3E}">
        <p14:creationId xmlns:p14="http://schemas.microsoft.com/office/powerpoint/2010/main" val="106252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691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D8C0F-2D5F-0B46-B290-C4A96A6E4297}"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6E2E2-1734-7041-A88D-0467D7C9CED7}" type="slidenum">
              <a:rPr lang="en-US" smtClean="0"/>
              <a:t>‹#›</a:t>
            </a:fld>
            <a:endParaRPr lang="en-US"/>
          </a:p>
        </p:txBody>
      </p:sp>
    </p:spTree>
    <p:extLst>
      <p:ext uri="{BB962C8B-B14F-4D97-AF65-F5344CB8AC3E}">
        <p14:creationId xmlns:p14="http://schemas.microsoft.com/office/powerpoint/2010/main" val="12381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ara.richard@lamar.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mailto:karen.girton-snyder@lamar.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992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5.3</a:t>
            </a:r>
            <a:endParaRPr lang="en-US" dirty="0"/>
          </a:p>
        </p:txBody>
      </p:sp>
      <p:sp>
        <p:nvSpPr>
          <p:cNvPr id="3" name="Content Placeholder 2"/>
          <p:cNvSpPr>
            <a:spLocks noGrp="1"/>
          </p:cNvSpPr>
          <p:nvPr>
            <p:ph idx="1"/>
          </p:nvPr>
        </p:nvSpPr>
        <p:spPr>
          <a:xfrm>
            <a:off x="457200" y="1600200"/>
            <a:ext cx="8229600" cy="4572000"/>
          </a:xfrm>
        </p:spPr>
        <p:txBody>
          <a:bodyPr>
            <a:normAutofit/>
          </a:bodyPr>
          <a:lstStyle/>
          <a:p>
            <a:pPr marL="0" indent="0">
              <a:buNone/>
            </a:pPr>
            <a:r>
              <a:rPr lang="en-US" sz="2000" dirty="0" smtClean="0"/>
              <a:t>“The instructor’s plan for classroom response time and feedback on assignments is clearly stated.” </a:t>
            </a:r>
          </a:p>
          <a:p>
            <a:pPr lvl="1"/>
            <a:r>
              <a:rPr lang="en-US" sz="2000" dirty="0" smtClean="0"/>
              <a:t>Email</a:t>
            </a:r>
            <a:endParaRPr lang="en-US" sz="2000" dirty="0"/>
          </a:p>
          <a:p>
            <a:pPr lvl="1"/>
            <a:r>
              <a:rPr lang="en-US" sz="2000" dirty="0" smtClean="0"/>
              <a:t>Discussion Boards</a:t>
            </a:r>
            <a:endParaRPr lang="en-US" sz="2000" dirty="0"/>
          </a:p>
          <a:p>
            <a:pPr lvl="1"/>
            <a:r>
              <a:rPr lang="en-US" sz="2000" dirty="0" smtClean="0"/>
              <a:t>Grades</a:t>
            </a:r>
            <a:endParaRPr lang="en-US" sz="2000" dirty="0"/>
          </a:p>
          <a:p>
            <a:pPr marL="457200" lvl="1" indent="0">
              <a:buNone/>
            </a:pPr>
            <a:endParaRPr lang="en-US" dirty="0" smtClean="0"/>
          </a:p>
          <a:p>
            <a:pPr marL="457200" lvl="1" indent="0">
              <a:buNone/>
            </a:pPr>
            <a:endParaRPr lang="en-US" dirty="0"/>
          </a:p>
          <a:p>
            <a:pPr marL="457200" lvl="1" indent="0">
              <a:buNone/>
            </a:pPr>
            <a:endParaRPr lang="en-US" dirty="0"/>
          </a:p>
          <a:p>
            <a:pPr marL="457200" lvl="1" indent="0">
              <a:buNone/>
            </a:pPr>
            <a:endParaRPr lang="en-US" sz="1200" i="1" dirty="0" smtClean="0"/>
          </a:p>
          <a:p>
            <a:pPr marL="457200" lvl="1" indent="0">
              <a:buNone/>
            </a:pPr>
            <a:endParaRPr lang="en-US" sz="1200" i="1" dirty="0" smtClean="0"/>
          </a:p>
          <a:p>
            <a:pPr marL="457200" lvl="1" indent="0">
              <a:buNone/>
            </a:pPr>
            <a:r>
              <a:rPr lang="en-US" sz="1200" i="1" dirty="0" smtClean="0"/>
              <a:t>Quality </a:t>
            </a:r>
            <a:r>
              <a:rPr lang="en-US" sz="1200" i="1" dirty="0"/>
              <a:t>Matters Higher Education Rubric Workbook: Design Standards for </a:t>
            </a:r>
            <a:r>
              <a:rPr lang="en-US" sz="1200" i="1" dirty="0" smtClean="0"/>
              <a:t>Online </a:t>
            </a:r>
            <a:r>
              <a:rPr lang="en-US" sz="1200" i="1" dirty="0"/>
              <a:t>and Blended Courses</a:t>
            </a:r>
            <a:r>
              <a:rPr lang="en-US" sz="1200" dirty="0"/>
              <a:t> (Fifth ed</a:t>
            </a:r>
            <a:r>
              <a:rPr lang="en-US" sz="1200" dirty="0" smtClean="0"/>
              <a:t>.). (</a:t>
            </a:r>
            <a:r>
              <a:rPr lang="en-US" sz="1200" dirty="0"/>
              <a:t>2014</a:t>
            </a:r>
            <a:r>
              <a:rPr lang="en-US" sz="1200" dirty="0" smtClean="0"/>
              <a:t>).</a:t>
            </a:r>
          </a:p>
          <a:p>
            <a:pPr marL="457200" lvl="1" indent="0">
              <a:buNone/>
            </a:pPr>
            <a:r>
              <a:rPr lang="en-US" sz="1200" dirty="0" smtClean="0"/>
              <a:t> 	Annapolis</a:t>
            </a:r>
            <a:r>
              <a:rPr lang="en-US" sz="1200" dirty="0"/>
              <a:t>, MD: </a:t>
            </a:r>
            <a:r>
              <a:rPr lang="en-US" sz="1200" dirty="0" err="1" smtClean="0"/>
              <a:t>MarylandOnline</a:t>
            </a:r>
            <a:r>
              <a:rPr lang="en-US" sz="1200" dirty="0"/>
              <a:t>. </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183938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would you pick?</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230" y="1549502"/>
            <a:ext cx="6792686" cy="4533797"/>
          </a:xfrm>
          <a:prstGeom prst="rect">
            <a:avLst/>
          </a:prstGeom>
        </p:spPr>
      </p:pic>
    </p:spTree>
    <p:extLst>
      <p:ext uri="{BB962C8B-B14F-4D97-AF65-F5344CB8AC3E}">
        <p14:creationId xmlns:p14="http://schemas.microsoft.com/office/powerpoint/2010/main" val="767942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1500" y="2117255"/>
            <a:ext cx="4180114" cy="4489683"/>
          </a:xfrm>
        </p:spPr>
        <p:txBody>
          <a:bodyPr>
            <a:noAutofit/>
          </a:bodyPr>
          <a:lstStyle/>
          <a:p>
            <a:pPr marL="0" lvl="1" indent="0">
              <a:buNone/>
            </a:pPr>
            <a:r>
              <a:rPr lang="en-US" sz="2000" dirty="0"/>
              <a:t>Please check often for responses to email and discussion posts. Assignments will be graded and grades posted to the Grade Center within two weeks of submission. There will be no responses to email over the weekend or after 10:00 p. m. If there is a change in this policy, it will be conveyed via Announcements.</a:t>
            </a:r>
            <a:r>
              <a:rPr lang="en-US" sz="1800" dirty="0"/>
              <a:t> </a:t>
            </a:r>
          </a:p>
        </p:txBody>
      </p:sp>
      <p:sp>
        <p:nvSpPr>
          <p:cNvPr id="4" name="Content Placeholder 3"/>
          <p:cNvSpPr>
            <a:spLocks noGrp="1"/>
          </p:cNvSpPr>
          <p:nvPr>
            <p:ph sz="half" idx="2"/>
          </p:nvPr>
        </p:nvSpPr>
        <p:spPr>
          <a:xfrm>
            <a:off x="4947556" y="2117255"/>
            <a:ext cx="3853543" cy="4525963"/>
          </a:xfrm>
        </p:spPr>
        <p:txBody>
          <a:bodyPr>
            <a:normAutofit/>
          </a:bodyPr>
          <a:lstStyle/>
          <a:p>
            <a:pPr marL="0" lvl="1" indent="0">
              <a:buNone/>
            </a:pPr>
            <a:r>
              <a:rPr lang="en-US" sz="2000" dirty="0"/>
              <a:t>Emails will be responded to within 24 hours.  Discussion postings will be responded to within 72 hours. Assignments will be graded and grades posted to the Grade Center within ten days of submission. If there is a change in this policy, it will be conveyed via course email </a:t>
            </a:r>
            <a:r>
              <a:rPr lang="en-US" sz="2000" dirty="0" smtClean="0"/>
              <a:t>and Announcements.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916" y="861783"/>
            <a:ext cx="1150256" cy="11502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98" y="963377"/>
            <a:ext cx="1048660" cy="1048660"/>
          </a:xfrm>
          <a:prstGeom prst="rect">
            <a:avLst/>
          </a:prstGeom>
        </p:spPr>
      </p:pic>
    </p:spTree>
    <p:extLst>
      <p:ext uri="{BB962C8B-B14F-4D97-AF65-F5344CB8AC3E}">
        <p14:creationId xmlns:p14="http://schemas.microsoft.com/office/powerpoint/2010/main" val="153365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5.4</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requirements for learner interaction are clearly stated.”</a:t>
            </a:r>
          </a:p>
          <a:p>
            <a:pPr lvl="1"/>
            <a:r>
              <a:rPr lang="en-US" sz="2000" dirty="0" smtClean="0"/>
              <a:t>Learner Participation</a:t>
            </a:r>
            <a:endParaRPr lang="en-US" sz="2000" dirty="0"/>
          </a:p>
          <a:p>
            <a:pPr lvl="1"/>
            <a:r>
              <a:rPr lang="en-US" sz="2000" dirty="0" smtClean="0"/>
              <a:t>Frequency</a:t>
            </a:r>
            <a:endParaRPr lang="en-US" sz="2000" dirty="0"/>
          </a:p>
          <a:p>
            <a:pPr lvl="1"/>
            <a:r>
              <a:rPr lang="en-US" sz="2000" dirty="0" smtClean="0"/>
              <a:t>Time</a:t>
            </a:r>
          </a:p>
          <a:p>
            <a:pPr lvl="1"/>
            <a:r>
              <a:rPr lang="en-US" sz="2000" dirty="0" smtClean="0"/>
              <a:t>Interaction</a:t>
            </a:r>
            <a:endParaRPr lang="en-US" sz="2000" dirty="0"/>
          </a:p>
          <a:p>
            <a:pPr lvl="1"/>
            <a:endParaRPr lang="en-US" sz="2000" i="1" dirty="0" smtClean="0"/>
          </a:p>
          <a:p>
            <a:pPr marL="457200" lvl="1" indent="0">
              <a:buNone/>
            </a:pPr>
            <a:endParaRPr lang="en-US" sz="2000" i="1" dirty="0"/>
          </a:p>
          <a:p>
            <a:pPr marL="457200" lvl="1" indent="0">
              <a:buNone/>
            </a:pPr>
            <a:endParaRPr lang="en-US" sz="1900" i="1" dirty="0" smtClean="0"/>
          </a:p>
          <a:p>
            <a:pPr marL="457200" lvl="1" indent="0">
              <a:buNone/>
            </a:pPr>
            <a:endParaRPr lang="en-US" sz="1900" i="1" dirty="0"/>
          </a:p>
          <a:p>
            <a:pPr marL="457200" lvl="1" indent="0">
              <a:buNone/>
            </a:pPr>
            <a:endParaRPr lang="en-US" sz="1900" i="1" dirty="0" smtClean="0"/>
          </a:p>
          <a:p>
            <a:pPr marL="457200" lvl="1" indent="0">
              <a:buNone/>
            </a:pPr>
            <a:endParaRPr lang="en-US" sz="1200" i="1" dirty="0" smtClean="0"/>
          </a:p>
          <a:p>
            <a:pPr marL="457200" lvl="1" indent="0">
              <a:buNone/>
            </a:pPr>
            <a:r>
              <a:rPr lang="en-US" sz="1200" i="1" dirty="0" smtClean="0"/>
              <a:t>Quality </a:t>
            </a:r>
            <a:r>
              <a:rPr lang="en-US" sz="1200" i="1" dirty="0"/>
              <a:t>Matters Higher Education Rubric Workbook: Design Standards for Online and Blended Courses</a:t>
            </a:r>
            <a:r>
              <a:rPr lang="en-US" sz="1200" dirty="0"/>
              <a:t> (Fifth ed.). (2014). </a:t>
            </a:r>
            <a:r>
              <a:rPr lang="en-US" sz="1200" dirty="0" smtClean="0"/>
              <a:t>	Annapolis</a:t>
            </a:r>
            <a:r>
              <a:rPr lang="en-US" sz="1200" dirty="0"/>
              <a:t>, MD: </a:t>
            </a:r>
            <a:r>
              <a:rPr lang="en-US" sz="1200" dirty="0" err="1"/>
              <a:t>MarylandOnline</a:t>
            </a:r>
            <a:r>
              <a:rPr lang="en-US" sz="1200" dirty="0"/>
              <a:t>. </a:t>
            </a:r>
          </a:p>
        </p:txBody>
      </p:sp>
    </p:spTree>
    <p:extLst>
      <p:ext uri="{BB962C8B-B14F-4D97-AF65-F5344CB8AC3E}">
        <p14:creationId xmlns:p14="http://schemas.microsoft.com/office/powerpoint/2010/main" val="101258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one would you pick?</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230" y="1549502"/>
            <a:ext cx="6792686" cy="4533797"/>
          </a:xfrm>
          <a:prstGeom prst="rect">
            <a:avLst/>
          </a:prstGeom>
        </p:spPr>
      </p:pic>
    </p:spTree>
    <p:extLst>
      <p:ext uri="{BB962C8B-B14F-4D97-AF65-F5344CB8AC3E}">
        <p14:creationId xmlns:p14="http://schemas.microsoft.com/office/powerpoint/2010/main" val="100182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6186" y="2198457"/>
            <a:ext cx="4038600" cy="4525963"/>
          </a:xfrm>
        </p:spPr>
        <p:txBody>
          <a:bodyPr>
            <a:normAutofit/>
          </a:bodyPr>
          <a:lstStyle/>
          <a:p>
            <a:pPr marL="0" lvl="1" indent="0">
              <a:buNone/>
            </a:pPr>
            <a:r>
              <a:rPr lang="en-US" sz="2000" dirty="0"/>
              <a:t>It is good practice to log in to the course each day, checking Announcements, Grade Center, Email, and Discussion Posts. When communicating with the instructor and/or other learners, please follow the University’s Netiquette Statement posted in the Syllabus. You should expect to spend between 10 and 15 hours per week working within this course. </a:t>
            </a:r>
          </a:p>
        </p:txBody>
      </p:sp>
      <p:sp>
        <p:nvSpPr>
          <p:cNvPr id="4" name="Content Placeholder 3"/>
          <p:cNvSpPr>
            <a:spLocks noGrp="1"/>
          </p:cNvSpPr>
          <p:nvPr>
            <p:ph sz="half" idx="2"/>
          </p:nvPr>
        </p:nvSpPr>
        <p:spPr>
          <a:xfrm>
            <a:off x="4664527" y="2198458"/>
            <a:ext cx="4169229" cy="4545240"/>
          </a:xfrm>
        </p:spPr>
        <p:txBody>
          <a:bodyPr>
            <a:normAutofit/>
          </a:bodyPr>
          <a:lstStyle/>
          <a:p>
            <a:pPr marL="0" lvl="1" indent="0">
              <a:buNone/>
            </a:pPr>
            <a:r>
              <a:rPr lang="en-US" sz="2000" dirty="0"/>
              <a:t>Logging in to the course daily is good practice. Communicate with others in your normal way, but don’t be rude. This course requires you to spend a good amount of time on the content and assignments</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916" y="861783"/>
            <a:ext cx="1150256" cy="11502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98" y="963377"/>
            <a:ext cx="1048660" cy="1048660"/>
          </a:xfrm>
          <a:prstGeom prst="rect">
            <a:avLst/>
          </a:prstGeom>
        </p:spPr>
      </p:pic>
    </p:spTree>
    <p:extLst>
      <p:ext uri="{BB962C8B-B14F-4D97-AF65-F5344CB8AC3E}">
        <p14:creationId xmlns:p14="http://schemas.microsoft.com/office/powerpoint/2010/main" val="37632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6800" y="2311400"/>
            <a:ext cx="184731"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2"/>
          <a:stretch>
            <a:fillRect/>
          </a:stretch>
        </p:blipFill>
        <p:spPr>
          <a:xfrm>
            <a:off x="1346200" y="1655315"/>
            <a:ext cx="6801758" cy="45398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57" y="668908"/>
            <a:ext cx="8699500" cy="876300"/>
          </a:xfrm>
          <a:prstGeom prst="rect">
            <a:avLst/>
          </a:prstGeom>
        </p:spPr>
      </p:pic>
    </p:spTree>
    <p:extLst>
      <p:ext uri="{BB962C8B-B14F-4D97-AF65-F5344CB8AC3E}">
        <p14:creationId xmlns:p14="http://schemas.microsoft.com/office/powerpoint/2010/main" val="1840825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1803400" y="1816100"/>
            <a:ext cx="8229600" cy="4525963"/>
          </a:xfrm>
        </p:spPr>
        <p:txBody>
          <a:bodyPr/>
          <a:lstStyle/>
          <a:p>
            <a:pPr marL="0" indent="0">
              <a:buNone/>
            </a:pPr>
            <a:r>
              <a:rPr lang="en-US" dirty="0" smtClean="0"/>
              <a:t> 		Cara Richard, MLIS</a:t>
            </a:r>
          </a:p>
          <a:p>
            <a:pPr lvl="2"/>
            <a:r>
              <a:rPr lang="en-US" dirty="0" smtClean="0">
                <a:hlinkClick r:id="rId3"/>
              </a:rPr>
              <a:t>cara.richard@lamar.edu</a:t>
            </a:r>
            <a:endParaRPr lang="en-US" dirty="0" smtClean="0"/>
          </a:p>
          <a:p>
            <a:pPr lvl="1"/>
            <a:endParaRPr lang="en-US" dirty="0"/>
          </a:p>
          <a:p>
            <a:pPr lvl="1"/>
            <a:endParaRPr lang="en-US" dirty="0" smtClean="0"/>
          </a:p>
          <a:p>
            <a:pPr marL="0" indent="0">
              <a:buNone/>
            </a:pPr>
            <a:r>
              <a:rPr lang="en-US" dirty="0" smtClean="0"/>
              <a:t>   		Karen Girton-Snyder, </a:t>
            </a:r>
            <a:r>
              <a:rPr lang="en-US" dirty="0" err="1" smtClean="0"/>
              <a:t>Ed.D</a:t>
            </a:r>
            <a:r>
              <a:rPr lang="en-US" dirty="0" smtClean="0"/>
              <a:t>.</a:t>
            </a:r>
          </a:p>
          <a:p>
            <a:pPr lvl="2"/>
            <a:r>
              <a:rPr lang="en-US" dirty="0" smtClean="0">
                <a:hlinkClick r:id="rId4"/>
              </a:rPr>
              <a:t>karen.girton-snyder@lamar.edu</a:t>
            </a:r>
            <a:endParaRPr lang="en-US" dirty="0" smtClean="0"/>
          </a:p>
          <a:p>
            <a:pPr lvl="2"/>
            <a:endParaRPr lang="en-US" dirty="0"/>
          </a:p>
          <a:p>
            <a:pPr lvl="2"/>
            <a:endParaRPr lang="en-US" dirty="0" smtClean="0"/>
          </a:p>
          <a:p>
            <a:pPr marL="914400" lvl="2" indent="0">
              <a:buNone/>
            </a:pPr>
            <a:r>
              <a:rPr lang="en-US" sz="1200" i="1" dirty="0" smtClean="0"/>
              <a:t>Special thanks to Kendall Wilkerson, student graphic designer.</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272" y="1629915"/>
            <a:ext cx="1143000" cy="1143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5272" y="3752630"/>
            <a:ext cx="1143000" cy="1143000"/>
          </a:xfrm>
          <a:prstGeom prst="rect">
            <a:avLst/>
          </a:prstGeom>
        </p:spPr>
      </p:pic>
    </p:spTree>
    <p:extLst>
      <p:ext uri="{BB962C8B-B14F-4D97-AF65-F5344CB8AC3E}">
        <p14:creationId xmlns:p14="http://schemas.microsoft.com/office/powerpoint/2010/main" val="2075773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328" y="1709018"/>
            <a:ext cx="7623933" cy="4525963"/>
          </a:xfrm>
        </p:spPr>
        <p:txBody>
          <a:bodyPr>
            <a:normAutofit/>
          </a:bodyPr>
          <a:lstStyle/>
          <a:p>
            <a:pPr marL="0" indent="0">
              <a:buNone/>
            </a:pPr>
            <a:r>
              <a:rPr lang="en-US" sz="2000" dirty="0" smtClean="0"/>
              <a:t>Discuss aligning learning activities to stated learning objectives within a course, and brainstorm various approaches to meeting Standard 5.1 within the QM Rubric. </a:t>
            </a:r>
            <a:endParaRPr lang="en-US" sz="2000" dirty="0"/>
          </a:p>
          <a:p>
            <a:endParaRPr lang="en-US" sz="2000" dirty="0"/>
          </a:p>
          <a:p>
            <a:pPr marL="0" indent="0">
              <a:buNone/>
            </a:pPr>
            <a:r>
              <a:rPr lang="en-US" sz="2000" dirty="0" smtClean="0"/>
              <a:t>Review activities provided, determine if they effectively provide learners with the opportunity to interact and become actively engaged within a course, meeting Standard 5.2 of the QM Rubric.</a:t>
            </a:r>
          </a:p>
          <a:p>
            <a:endParaRPr lang="en-US" sz="2000" dirty="0" smtClean="0"/>
          </a:p>
          <a:p>
            <a:pPr marL="0" indent="0">
              <a:buNone/>
            </a:pPr>
            <a:r>
              <a:rPr lang="en-US" sz="2000" dirty="0" smtClean="0"/>
              <a:t>Discuss and compare instructor response time, instructor feedback, learner interaction requirements, and recommend different approaches to meeting Standards 5.3 and 5.4 of the QM Rubric. </a:t>
            </a:r>
          </a:p>
        </p:txBody>
      </p:sp>
      <p:sp>
        <p:nvSpPr>
          <p:cNvPr id="5" name="Title 1"/>
          <p:cNvSpPr>
            <a:spLocks noGrp="1"/>
          </p:cNvSpPr>
          <p:nvPr>
            <p:ph type="title"/>
          </p:nvPr>
        </p:nvSpPr>
        <p:spPr>
          <a:xfrm>
            <a:off x="553662" y="435388"/>
            <a:ext cx="8229600" cy="1143000"/>
          </a:xfrm>
        </p:spPr>
        <p:txBody>
          <a:bodyPr/>
          <a:lstStyle/>
          <a:p>
            <a:r>
              <a:rPr lang="en-US" dirty="0" smtClean="0"/>
              <a:t>Objectives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34" y="1652821"/>
            <a:ext cx="722082" cy="7220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34" y="2949991"/>
            <a:ext cx="722082" cy="72208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34" y="4454032"/>
            <a:ext cx="722082" cy="722082"/>
          </a:xfrm>
          <a:prstGeom prst="rect">
            <a:avLst/>
          </a:prstGeom>
        </p:spPr>
      </p:pic>
    </p:spTree>
    <p:extLst>
      <p:ext uri="{BB962C8B-B14F-4D97-AF65-F5344CB8AC3E}">
        <p14:creationId xmlns:p14="http://schemas.microsoft.com/office/powerpoint/2010/main" val="1681649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5.1</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learning activities promote the achievement of the stated learning objectives or competencies.”</a:t>
            </a:r>
            <a:endParaRPr lang="en-US" sz="2000" dirty="0"/>
          </a:p>
          <a:p>
            <a:pPr lvl="1"/>
            <a:endParaRPr lang="en-US" dirty="0" smtClean="0"/>
          </a:p>
          <a:p>
            <a:pPr marL="457200" lvl="1" indent="0">
              <a:buNone/>
            </a:pPr>
            <a:endParaRPr lang="en-US" dirty="0" smtClean="0"/>
          </a:p>
          <a:p>
            <a:pPr marL="457200" lvl="1" indent="0">
              <a:buNone/>
            </a:pPr>
            <a:endParaRPr lang="en-US" dirty="0"/>
          </a:p>
          <a:p>
            <a:pPr marL="457200" lvl="1" indent="0">
              <a:buNone/>
            </a:pPr>
            <a:endParaRPr lang="en-US" sz="1200" i="1" dirty="0" smtClean="0"/>
          </a:p>
          <a:p>
            <a:pPr marL="457200" lvl="1" indent="0">
              <a:buNone/>
            </a:pPr>
            <a:endParaRPr lang="en-US" sz="1200" i="1" dirty="0"/>
          </a:p>
          <a:p>
            <a:pPr marL="457200" lvl="1" indent="0">
              <a:buNone/>
            </a:pPr>
            <a:endParaRPr lang="en-US" sz="1200" i="1" dirty="0" smtClean="0"/>
          </a:p>
          <a:p>
            <a:pPr marL="457200" lvl="1" indent="0">
              <a:buNone/>
            </a:pPr>
            <a:endParaRPr lang="en-US" sz="1200" i="1" dirty="0"/>
          </a:p>
          <a:p>
            <a:pPr marL="457200" lvl="1" indent="0">
              <a:buNone/>
            </a:pPr>
            <a:endParaRPr lang="en-US" sz="1200" i="1" dirty="0" smtClean="0"/>
          </a:p>
          <a:p>
            <a:pPr marL="457200" lvl="1" indent="0">
              <a:buNone/>
            </a:pPr>
            <a:endParaRPr lang="en-US" sz="1200" i="1" dirty="0"/>
          </a:p>
          <a:p>
            <a:pPr marL="457200" lvl="1" indent="0">
              <a:buNone/>
            </a:pPr>
            <a:endParaRPr lang="en-US" sz="1200" i="1" dirty="0" smtClean="0"/>
          </a:p>
          <a:p>
            <a:pPr marL="457200" lvl="1" indent="0">
              <a:buNone/>
            </a:pPr>
            <a:r>
              <a:rPr lang="en-US" sz="1200" i="1" dirty="0" smtClean="0"/>
              <a:t>Quality </a:t>
            </a:r>
            <a:r>
              <a:rPr lang="en-US" sz="1200" i="1" dirty="0"/>
              <a:t>Matters Higher Education Rubric Workbook: Design Standards for Online </a:t>
            </a:r>
            <a:r>
              <a:rPr lang="en-US" sz="1200" i="1" dirty="0" smtClean="0"/>
              <a:t>and </a:t>
            </a:r>
            <a:r>
              <a:rPr lang="en-US" sz="1200" i="1" dirty="0"/>
              <a:t>Blended Courses</a:t>
            </a:r>
            <a:r>
              <a:rPr lang="en-US" sz="1200" dirty="0"/>
              <a:t> (Fifth ed.). (2014). </a:t>
            </a:r>
            <a:r>
              <a:rPr lang="en-US" sz="1200" dirty="0" smtClean="0"/>
              <a:t>	Annapolis</a:t>
            </a:r>
            <a:r>
              <a:rPr lang="en-US" sz="1200" dirty="0"/>
              <a:t>, MD: </a:t>
            </a:r>
            <a:r>
              <a:rPr lang="en-US" sz="1200" dirty="0" err="1"/>
              <a:t>MarylandOnline</a:t>
            </a:r>
            <a:r>
              <a:rPr lang="en-US" sz="1200" dirty="0"/>
              <a:t>.</a:t>
            </a:r>
            <a:r>
              <a:rPr lang="en-US" sz="1800" dirty="0"/>
              <a:t> </a:t>
            </a:r>
          </a:p>
          <a:p>
            <a:pPr marL="457200" lvl="1" indent="0">
              <a:buNone/>
            </a:pPr>
            <a:endParaRPr lang="en-US" sz="1800" dirty="0"/>
          </a:p>
        </p:txBody>
      </p:sp>
    </p:spTree>
    <p:extLst>
      <p:ext uri="{BB962C8B-B14F-4D97-AF65-F5344CB8AC3E}">
        <p14:creationId xmlns:p14="http://schemas.microsoft.com/office/powerpoint/2010/main" val="515584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Sample Course and Objective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C</a:t>
            </a:r>
            <a:r>
              <a:rPr lang="en-US" sz="2000" dirty="0" smtClean="0"/>
              <a:t>ourse: US and International Health Disparities </a:t>
            </a:r>
          </a:p>
          <a:p>
            <a:pPr marL="0" indent="0">
              <a:buNone/>
            </a:pPr>
            <a:endParaRPr lang="en-US" sz="2000" dirty="0" smtClean="0"/>
          </a:p>
          <a:p>
            <a:pPr marL="0" indent="0">
              <a:buNone/>
            </a:pPr>
            <a:r>
              <a:rPr lang="en-US" sz="2000" dirty="0" smtClean="0"/>
              <a:t>Objective: “Discuss the impact of population, sociocultural, economic, and environmental factors on health disparity around the world.” (Joshi, P., 2016)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52607"/>
            <a:ext cx="3681413" cy="2506867"/>
          </a:xfrm>
          <a:prstGeom prst="rect">
            <a:avLst/>
          </a:prstGeom>
        </p:spPr>
      </p:pic>
    </p:spTree>
    <p:extLst>
      <p:ext uri="{BB962C8B-B14F-4D97-AF65-F5344CB8AC3E}">
        <p14:creationId xmlns:p14="http://schemas.microsoft.com/office/powerpoint/2010/main" val="1589469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5.2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200" dirty="0" smtClean="0"/>
              <a:t>“Learning activities provide opportunities for interaction that support active learning.”</a:t>
            </a:r>
          </a:p>
          <a:p>
            <a:pPr lvl="1"/>
            <a:r>
              <a:rPr lang="en-US" sz="2200" dirty="0" smtClean="0"/>
              <a:t>Quality vs. Quantity</a:t>
            </a:r>
          </a:p>
          <a:p>
            <a:pPr lvl="1"/>
            <a:r>
              <a:rPr lang="en-US" sz="2200" dirty="0" smtClean="0"/>
              <a:t>Active Learning</a:t>
            </a:r>
          </a:p>
          <a:p>
            <a:pPr lvl="1"/>
            <a:r>
              <a:rPr lang="en-US" sz="2200" dirty="0" smtClean="0"/>
              <a:t>Activities</a:t>
            </a:r>
            <a:endParaRPr lang="en-US" sz="2200"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sz="1200" i="1" dirty="0" smtClean="0"/>
          </a:p>
          <a:p>
            <a:pPr marL="457200" lvl="1" indent="0">
              <a:buNone/>
            </a:pPr>
            <a:endParaRPr lang="en-US" sz="1200" i="1" dirty="0"/>
          </a:p>
          <a:p>
            <a:pPr marL="457200" lvl="1" indent="0">
              <a:buNone/>
            </a:pPr>
            <a:endParaRPr lang="en-US" sz="1300" i="1" dirty="0" smtClean="0"/>
          </a:p>
          <a:p>
            <a:pPr marL="457200" lvl="1" indent="0">
              <a:buNone/>
            </a:pPr>
            <a:r>
              <a:rPr lang="en-US" sz="1200" i="1" dirty="0" smtClean="0"/>
              <a:t>Quality </a:t>
            </a:r>
            <a:r>
              <a:rPr lang="en-US" sz="1200" i="1" dirty="0"/>
              <a:t>Matters Higher Education Rubric Workbook: Design Standards for </a:t>
            </a:r>
            <a:r>
              <a:rPr lang="en-US" sz="1200" i="1" dirty="0" smtClean="0"/>
              <a:t>Online and </a:t>
            </a:r>
            <a:r>
              <a:rPr lang="en-US" sz="1200" i="1" dirty="0"/>
              <a:t>Blended Courses</a:t>
            </a:r>
            <a:r>
              <a:rPr lang="en-US" sz="1200" dirty="0"/>
              <a:t> (Fifth ed.). (2014). </a:t>
            </a:r>
            <a:r>
              <a:rPr lang="en-US" sz="1200" dirty="0" smtClean="0"/>
              <a:t>	Annapolis</a:t>
            </a:r>
            <a:r>
              <a:rPr lang="en-US" sz="1200" dirty="0"/>
              <a:t>, MD: </a:t>
            </a:r>
            <a:r>
              <a:rPr lang="en-US" sz="1200" dirty="0" err="1"/>
              <a:t>MarylandOnline</a:t>
            </a:r>
            <a:r>
              <a:rPr lang="en-US" sz="1200" dirty="0"/>
              <a:t>.</a:t>
            </a:r>
            <a:r>
              <a:rPr lang="en-US" sz="1800" dirty="0"/>
              <a:t> </a:t>
            </a:r>
          </a:p>
        </p:txBody>
      </p:sp>
    </p:spTree>
    <p:extLst>
      <p:ext uri="{BB962C8B-B14F-4D97-AF65-F5344CB8AC3E}">
        <p14:creationId xmlns:p14="http://schemas.microsoft.com/office/powerpoint/2010/main" val="322021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Sample Objective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Objective: “Discuss </a:t>
            </a:r>
            <a:r>
              <a:rPr lang="en-US" sz="2000" dirty="0"/>
              <a:t>the impact of population, sociocultural, economic, and environmental factors on health disparity around the world</a:t>
            </a:r>
            <a:r>
              <a:rPr lang="en-US" sz="2000" dirty="0" smtClean="0"/>
              <a:t>.” (Joshi, P., 2016)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52607"/>
            <a:ext cx="3681413" cy="2506867"/>
          </a:xfrm>
          <a:prstGeom prst="rect">
            <a:avLst/>
          </a:prstGeom>
        </p:spPr>
      </p:pic>
    </p:spTree>
    <p:extLst>
      <p:ext uri="{BB962C8B-B14F-4D97-AF65-F5344CB8AC3E}">
        <p14:creationId xmlns:p14="http://schemas.microsoft.com/office/powerpoint/2010/main" val="1737364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 1</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Within your group (you were assigned to these at the beginning of the course), build a Wiki that includes at least six characteristics of disparities and elaborate on at least two factors that influence health outcomes. </a:t>
            </a:r>
          </a:p>
        </p:txBody>
      </p:sp>
    </p:spTree>
    <p:extLst>
      <p:ext uri="{BB962C8B-B14F-4D97-AF65-F5344CB8AC3E}">
        <p14:creationId xmlns:p14="http://schemas.microsoft.com/office/powerpoint/2010/main" val="2049746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 2</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Create a journal that compares and contrasts developing countries longevity for their populations.</a:t>
            </a:r>
            <a:endParaRPr lang="en-US" sz="2000" dirty="0"/>
          </a:p>
        </p:txBody>
      </p:sp>
    </p:spTree>
    <p:extLst>
      <p:ext uri="{BB962C8B-B14F-4D97-AF65-F5344CB8AC3E}">
        <p14:creationId xmlns:p14="http://schemas.microsoft.com/office/powerpoint/2010/main" val="1877714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Activity 3</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Via a synchronous collaborative session, debate the impact of the world’s population based on environmental factors and health disparity.</a:t>
            </a:r>
            <a:endParaRPr lang="en-US" sz="2000" dirty="0"/>
          </a:p>
        </p:txBody>
      </p:sp>
    </p:spTree>
    <p:extLst>
      <p:ext uri="{BB962C8B-B14F-4D97-AF65-F5344CB8AC3E}">
        <p14:creationId xmlns:p14="http://schemas.microsoft.com/office/powerpoint/2010/main" val="1926807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643</Words>
  <Application>Microsoft Office PowerPoint</Application>
  <PresentationFormat>On-screen Show (4:3)</PresentationFormat>
  <Paragraphs>90</Paragraphs>
  <Slides>17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Objectives</vt:lpstr>
      <vt:lpstr>Standard 5.1</vt:lpstr>
      <vt:lpstr>Sample Course and Objective</vt:lpstr>
      <vt:lpstr>Standard 5.2</vt:lpstr>
      <vt:lpstr>Sample Objective</vt:lpstr>
      <vt:lpstr>Learning Activity 1</vt:lpstr>
      <vt:lpstr>Learning Activity 2</vt:lpstr>
      <vt:lpstr>Learning Activity 3</vt:lpstr>
      <vt:lpstr>Standard 5.3</vt:lpstr>
      <vt:lpstr>Which one would you pick?</vt:lpstr>
      <vt:lpstr>PowerPoint Presentation</vt:lpstr>
      <vt:lpstr>Standard 5.4</vt:lpstr>
      <vt:lpstr>Which one would you pick?</vt:lpstr>
      <vt:lpstr>PowerPoint Presentation</vt:lpstr>
      <vt:lpstr>PowerPoint Presentation</vt:lpstr>
      <vt:lpstr>Contact Information</vt:lpstr>
    </vt:vector>
  </TitlesOfParts>
  <Company>Lamar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Lamar University</dc:creator>
  <cp:lastModifiedBy>Beth</cp:lastModifiedBy>
  <cp:revision>284</cp:revision>
  <cp:lastPrinted>2016-03-10T19:39:51Z</cp:lastPrinted>
  <dcterms:created xsi:type="dcterms:W3CDTF">2015-11-02T19:52:32Z</dcterms:created>
  <dcterms:modified xsi:type="dcterms:W3CDTF">2016-03-12T17:40:32Z</dcterms:modified>
</cp:coreProperties>
</file>